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66"/>
  </p:notesMasterIdLst>
  <p:sldIdLst>
    <p:sldId id="262" r:id="rId2"/>
    <p:sldId id="374" r:id="rId3"/>
    <p:sldId id="372" r:id="rId4"/>
    <p:sldId id="373" r:id="rId5"/>
    <p:sldId id="375" r:id="rId6"/>
    <p:sldId id="321" r:id="rId7"/>
    <p:sldId id="323" r:id="rId8"/>
    <p:sldId id="324" r:id="rId9"/>
    <p:sldId id="325" r:id="rId10"/>
    <p:sldId id="308" r:id="rId11"/>
    <p:sldId id="284" r:id="rId12"/>
    <p:sldId id="327" r:id="rId13"/>
    <p:sldId id="328" r:id="rId14"/>
    <p:sldId id="329" r:id="rId15"/>
    <p:sldId id="330" r:id="rId16"/>
    <p:sldId id="331" r:id="rId17"/>
    <p:sldId id="366" r:id="rId18"/>
    <p:sldId id="333" r:id="rId19"/>
    <p:sldId id="334" r:id="rId20"/>
    <p:sldId id="335" r:id="rId21"/>
    <p:sldId id="336" r:id="rId22"/>
    <p:sldId id="337" r:id="rId23"/>
    <p:sldId id="338" r:id="rId24"/>
    <p:sldId id="339" r:id="rId25"/>
    <p:sldId id="340" r:id="rId26"/>
    <p:sldId id="341" r:id="rId27"/>
    <p:sldId id="342" r:id="rId28"/>
    <p:sldId id="343" r:id="rId29"/>
    <p:sldId id="344" r:id="rId30"/>
    <p:sldId id="383" r:id="rId31"/>
    <p:sldId id="384" r:id="rId32"/>
    <p:sldId id="385" r:id="rId33"/>
    <p:sldId id="386" r:id="rId34"/>
    <p:sldId id="387" r:id="rId35"/>
    <p:sldId id="388" r:id="rId36"/>
    <p:sldId id="389" r:id="rId37"/>
    <p:sldId id="390" r:id="rId38"/>
    <p:sldId id="391" r:id="rId39"/>
    <p:sldId id="392" r:id="rId40"/>
    <p:sldId id="393" r:id="rId41"/>
    <p:sldId id="401" r:id="rId42"/>
    <p:sldId id="395" r:id="rId43"/>
    <p:sldId id="396" r:id="rId44"/>
    <p:sldId id="402" r:id="rId45"/>
    <p:sldId id="403" r:id="rId46"/>
    <p:sldId id="399" r:id="rId47"/>
    <p:sldId id="404" r:id="rId48"/>
    <p:sldId id="367" r:id="rId49"/>
    <p:sldId id="371" r:id="rId50"/>
    <p:sldId id="370" r:id="rId51"/>
    <p:sldId id="365" r:id="rId52"/>
    <p:sldId id="364" r:id="rId53"/>
    <p:sldId id="368" r:id="rId54"/>
    <p:sldId id="380" r:id="rId55"/>
    <p:sldId id="381" r:id="rId56"/>
    <p:sldId id="376" r:id="rId57"/>
    <p:sldId id="369" r:id="rId58"/>
    <p:sldId id="377" r:id="rId59"/>
    <p:sldId id="378" r:id="rId60"/>
    <p:sldId id="379" r:id="rId61"/>
    <p:sldId id="405" r:id="rId62"/>
    <p:sldId id="406" r:id="rId63"/>
    <p:sldId id="263" r:id="rId64"/>
    <p:sldId id="264" r:id="rId65"/>
  </p:sldIdLst>
  <p:sldSz cx="9906000" cy="6858000" type="A4"/>
  <p:notesSz cx="6810375" cy="9942513"/>
  <p:defaultTextStyle>
    <a:defPPr>
      <a:defRPr lang="en-US"/>
    </a:defPPr>
    <a:lvl1pPr algn="ctr" rtl="0" eaLnBrk="0" fontAlgn="base" hangingPunct="0">
      <a:spcBef>
        <a:spcPct val="0"/>
      </a:spcBef>
      <a:spcAft>
        <a:spcPct val="0"/>
      </a:spcAft>
      <a:defRPr sz="1200" kern="1200">
        <a:solidFill>
          <a:schemeClr val="tx1"/>
        </a:solidFill>
        <a:latin typeface="Arial" charset="0"/>
        <a:ea typeface="+mn-ea"/>
        <a:cs typeface="+mn-cs"/>
      </a:defRPr>
    </a:lvl1pPr>
    <a:lvl2pPr marL="457200" algn="ctr" rtl="0" eaLnBrk="0" fontAlgn="base" hangingPunct="0">
      <a:spcBef>
        <a:spcPct val="0"/>
      </a:spcBef>
      <a:spcAft>
        <a:spcPct val="0"/>
      </a:spcAft>
      <a:defRPr sz="1200" kern="1200">
        <a:solidFill>
          <a:schemeClr val="tx1"/>
        </a:solidFill>
        <a:latin typeface="Arial" charset="0"/>
        <a:ea typeface="+mn-ea"/>
        <a:cs typeface="+mn-cs"/>
      </a:defRPr>
    </a:lvl2pPr>
    <a:lvl3pPr marL="914400" algn="ctr" rtl="0" eaLnBrk="0" fontAlgn="base" hangingPunct="0">
      <a:spcBef>
        <a:spcPct val="0"/>
      </a:spcBef>
      <a:spcAft>
        <a:spcPct val="0"/>
      </a:spcAft>
      <a:defRPr sz="1200" kern="1200">
        <a:solidFill>
          <a:schemeClr val="tx1"/>
        </a:solidFill>
        <a:latin typeface="Arial" charset="0"/>
        <a:ea typeface="+mn-ea"/>
        <a:cs typeface="+mn-cs"/>
      </a:defRPr>
    </a:lvl3pPr>
    <a:lvl4pPr marL="1371600" algn="ctr" rtl="0" eaLnBrk="0" fontAlgn="base" hangingPunct="0">
      <a:spcBef>
        <a:spcPct val="0"/>
      </a:spcBef>
      <a:spcAft>
        <a:spcPct val="0"/>
      </a:spcAft>
      <a:defRPr sz="1200" kern="1200">
        <a:solidFill>
          <a:schemeClr val="tx1"/>
        </a:solidFill>
        <a:latin typeface="Arial" charset="0"/>
        <a:ea typeface="+mn-ea"/>
        <a:cs typeface="+mn-cs"/>
      </a:defRPr>
    </a:lvl4pPr>
    <a:lvl5pPr marL="1828800" algn="ctr"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S COMPUTER" initials="TC" lastIdx="12" clrIdx="0"/>
  <p:cmAuthor id="1" name="Kat Deyes" initials="KD" lastIdx="2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3F35"/>
    <a:srgbClr val="A5ACAF"/>
    <a:srgbClr val="99BFC2"/>
    <a:srgbClr val="156570"/>
    <a:srgbClr val="B4A76C"/>
    <a:srgbClr val="1E1E1E"/>
    <a:srgbClr val="37424A"/>
    <a:srgbClr val="7823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04" autoAdjust="0"/>
    <p:restoredTop sz="94660" autoAdjust="0"/>
  </p:normalViewPr>
  <p:slideViewPr>
    <p:cSldViewPr>
      <p:cViewPr>
        <p:scale>
          <a:sx n="70" d="100"/>
          <a:sy n="70" d="100"/>
        </p:scale>
        <p:origin x="-1470" y="-180"/>
      </p:cViewPr>
      <p:guideLst>
        <p:guide orient="horz" pos="2160"/>
        <p:guide pos="312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51163" cy="497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a:latin typeface="Times" charset="0"/>
              </a:defRPr>
            </a:lvl1pPr>
          </a:lstStyle>
          <a:p>
            <a:endParaRPr lang="en-US" altLang="en-US"/>
          </a:p>
        </p:txBody>
      </p:sp>
      <p:sp>
        <p:nvSpPr>
          <p:cNvPr id="3075" name="Rectangle 3"/>
          <p:cNvSpPr>
            <a:spLocks noGrp="1" noChangeArrowheads="1"/>
          </p:cNvSpPr>
          <p:nvPr>
            <p:ph type="dt" idx="1"/>
          </p:nvPr>
        </p:nvSpPr>
        <p:spPr bwMode="auto">
          <a:xfrm>
            <a:off x="3859212" y="0"/>
            <a:ext cx="2951163" cy="497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latin typeface="Times" charset="0"/>
              </a:defRPr>
            </a:lvl1pPr>
          </a:lstStyle>
          <a:p>
            <a:endParaRPr lang="en-US" altLang="en-US"/>
          </a:p>
        </p:txBody>
      </p:sp>
      <p:sp>
        <p:nvSpPr>
          <p:cNvPr id="3076" name="Rectangle 4"/>
          <p:cNvSpPr>
            <a:spLocks noGrp="1" noRot="1" noChangeAspect="1" noChangeArrowheads="1" noTextEdit="1"/>
          </p:cNvSpPr>
          <p:nvPr>
            <p:ph type="sldImg" idx="2"/>
          </p:nvPr>
        </p:nvSpPr>
        <p:spPr bwMode="auto">
          <a:xfrm>
            <a:off x="714375" y="746125"/>
            <a:ext cx="5381625" cy="37274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08050" y="4722694"/>
            <a:ext cx="4994275" cy="4474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078" name="Rectangle 6"/>
          <p:cNvSpPr>
            <a:spLocks noGrp="1" noChangeArrowheads="1"/>
          </p:cNvSpPr>
          <p:nvPr>
            <p:ph type="ftr" sz="quarter" idx="4"/>
          </p:nvPr>
        </p:nvSpPr>
        <p:spPr bwMode="auto">
          <a:xfrm>
            <a:off x="0" y="9445387"/>
            <a:ext cx="2951163" cy="497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a:latin typeface="Times" charset="0"/>
              </a:defRPr>
            </a:lvl1pPr>
          </a:lstStyle>
          <a:p>
            <a:endParaRPr lang="en-US" altLang="en-US"/>
          </a:p>
        </p:txBody>
      </p:sp>
      <p:sp>
        <p:nvSpPr>
          <p:cNvPr id="3079" name="Rectangle 7"/>
          <p:cNvSpPr>
            <a:spLocks noGrp="1" noChangeArrowheads="1"/>
          </p:cNvSpPr>
          <p:nvPr>
            <p:ph type="sldNum" sz="quarter" idx="5"/>
          </p:nvPr>
        </p:nvSpPr>
        <p:spPr bwMode="auto">
          <a:xfrm>
            <a:off x="3859212" y="9445387"/>
            <a:ext cx="2951163" cy="497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a:latin typeface="Times" charset="0"/>
              </a:defRPr>
            </a:lvl1pPr>
          </a:lstStyle>
          <a:p>
            <a:fld id="{C6D0E6CF-3586-4214-8786-1DC7931C08DF}" type="slidenum">
              <a:rPr lang="en-US" altLang="en-US"/>
              <a:pPr/>
              <a:t>‹#›</a:t>
            </a:fld>
            <a:endParaRPr lang="en-US" altLang="en-US"/>
          </a:p>
        </p:txBody>
      </p:sp>
    </p:spTree>
    <p:extLst>
      <p:ext uri="{BB962C8B-B14F-4D97-AF65-F5344CB8AC3E}">
        <p14:creationId xmlns:p14="http://schemas.microsoft.com/office/powerpoint/2010/main" val="340998182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charset="0"/>
        <a:ea typeface="+mn-ea"/>
        <a:cs typeface="Arial" charset="0"/>
      </a:defRPr>
    </a:lvl1pPr>
    <a:lvl2pPr marL="457200" algn="l" rtl="0" fontAlgn="base">
      <a:spcBef>
        <a:spcPct val="30000"/>
      </a:spcBef>
      <a:spcAft>
        <a:spcPct val="0"/>
      </a:spcAft>
      <a:defRPr sz="1200" kern="1200">
        <a:solidFill>
          <a:schemeClr val="tx1"/>
        </a:solidFill>
        <a:latin typeface="Times" charset="0"/>
        <a:ea typeface="+mn-ea"/>
        <a:cs typeface="Arial" charset="0"/>
      </a:defRPr>
    </a:lvl2pPr>
    <a:lvl3pPr marL="914400" algn="l" rtl="0" fontAlgn="base">
      <a:spcBef>
        <a:spcPct val="30000"/>
      </a:spcBef>
      <a:spcAft>
        <a:spcPct val="0"/>
      </a:spcAft>
      <a:defRPr sz="1200" kern="1200">
        <a:solidFill>
          <a:schemeClr val="tx1"/>
        </a:solidFill>
        <a:latin typeface="Times" charset="0"/>
        <a:ea typeface="+mn-ea"/>
        <a:cs typeface="Arial" charset="0"/>
      </a:defRPr>
    </a:lvl3pPr>
    <a:lvl4pPr marL="1371600" algn="l" rtl="0" fontAlgn="base">
      <a:spcBef>
        <a:spcPct val="30000"/>
      </a:spcBef>
      <a:spcAft>
        <a:spcPct val="0"/>
      </a:spcAft>
      <a:defRPr sz="1200" kern="1200">
        <a:solidFill>
          <a:schemeClr val="tx1"/>
        </a:solidFill>
        <a:latin typeface="Times" charset="0"/>
        <a:ea typeface="+mn-ea"/>
        <a:cs typeface="Arial" charset="0"/>
      </a:defRPr>
    </a:lvl4pPr>
    <a:lvl5pPr marL="1828800" algn="l" rtl="0" fontAlgn="base">
      <a:spcBef>
        <a:spcPct val="30000"/>
      </a:spcBef>
      <a:spcAft>
        <a:spcPct val="0"/>
      </a:spcAft>
      <a:defRPr sz="1200" kern="1200">
        <a:solidFill>
          <a:schemeClr val="tx1"/>
        </a:solidFill>
        <a:latin typeface="Times"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22" name="Rectangle 1026"/>
          <p:cNvSpPr>
            <a:spLocks noGrp="1" noChangeArrowheads="1"/>
          </p:cNvSpPr>
          <p:nvPr>
            <p:ph type="ctrTitle"/>
          </p:nvPr>
        </p:nvSpPr>
        <p:spPr>
          <a:xfrm>
            <a:off x="742950" y="3429000"/>
            <a:ext cx="8172450" cy="533400"/>
          </a:xfrm>
        </p:spPr>
        <p:txBody>
          <a:bodyPr/>
          <a:lstStyle>
            <a:lvl1pPr>
              <a:defRPr sz="2000">
                <a:solidFill>
                  <a:schemeClr val="tx1"/>
                </a:solidFill>
              </a:defRPr>
            </a:lvl1pPr>
          </a:lstStyle>
          <a:p>
            <a:pPr lvl="0"/>
            <a:r>
              <a:rPr lang="en-US" altLang="en-US" noProof="0" smtClean="0"/>
              <a:t>Click to edit Master title style</a:t>
            </a:r>
          </a:p>
        </p:txBody>
      </p:sp>
      <p:sp>
        <p:nvSpPr>
          <p:cNvPr id="30723" name="Rectangle 1027"/>
          <p:cNvSpPr>
            <a:spLocks noGrp="1" noChangeArrowheads="1"/>
          </p:cNvSpPr>
          <p:nvPr>
            <p:ph type="subTitle" idx="1"/>
          </p:nvPr>
        </p:nvSpPr>
        <p:spPr>
          <a:xfrm>
            <a:off x="742950" y="3962400"/>
            <a:ext cx="7677150" cy="1676400"/>
          </a:xfrm>
        </p:spPr>
        <p:txBody>
          <a:bodyPr/>
          <a:lstStyle>
            <a:lvl1pPr>
              <a:lnSpc>
                <a:spcPct val="115000"/>
              </a:lnSpc>
              <a:defRPr sz="1400">
                <a:solidFill>
                  <a:srgbClr val="E83F35"/>
                </a:solidFill>
                <a:latin typeface="Arial" charset="0"/>
              </a:defRPr>
            </a:lvl1pPr>
          </a:lstStyle>
          <a:p>
            <a:pPr lvl="0"/>
            <a:r>
              <a:rPr lang="en-US" altLang="en-US" noProof="0" smtClean="0"/>
              <a:t>Click to edit Master subtitle style</a:t>
            </a:r>
          </a:p>
        </p:txBody>
      </p:sp>
      <p:sp>
        <p:nvSpPr>
          <p:cNvPr id="30725" name="Text Box 1029"/>
          <p:cNvSpPr txBox="1">
            <a:spLocks noChangeArrowheads="1"/>
          </p:cNvSpPr>
          <p:nvPr/>
        </p:nvSpPr>
        <p:spPr bwMode="auto">
          <a:xfrm>
            <a:off x="395288" y="-92075"/>
            <a:ext cx="3732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en-GB" altLang="en-US" sz="2400">
              <a:latin typeface="Times" charset="0"/>
            </a:endParaRPr>
          </a:p>
        </p:txBody>
      </p:sp>
      <p:sp>
        <p:nvSpPr>
          <p:cNvPr id="30726" name="Rectangle 1030"/>
          <p:cNvSpPr>
            <a:spLocks noChangeArrowheads="1"/>
          </p:cNvSpPr>
          <p:nvPr/>
        </p:nvSpPr>
        <p:spPr bwMode="auto">
          <a:xfrm>
            <a:off x="495300" y="6016625"/>
            <a:ext cx="437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en-GB" altLang="en-US" sz="2400">
              <a:latin typeface="Times" charset="0"/>
            </a:endParaRPr>
          </a:p>
        </p:txBody>
      </p:sp>
      <p:pic>
        <p:nvPicPr>
          <p:cNvPr id="30737" name="Picture 1041" descr="FE_Logo small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447800"/>
            <a:ext cx="2087563" cy="841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152894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43763" y="228600"/>
            <a:ext cx="2249487" cy="57150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95300" y="228600"/>
            <a:ext cx="6596063" cy="5715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78755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228600"/>
            <a:ext cx="8997950" cy="4572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95300" y="762000"/>
            <a:ext cx="4422775"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070475" y="762000"/>
            <a:ext cx="4422775"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814998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228600"/>
            <a:ext cx="8997950" cy="4572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95300" y="762000"/>
            <a:ext cx="4422775"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5070475" y="762000"/>
            <a:ext cx="4422775"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Content Placeholder 4"/>
          <p:cNvSpPr>
            <a:spLocks noGrp="1"/>
          </p:cNvSpPr>
          <p:nvPr>
            <p:ph sz="quarter" idx="3"/>
          </p:nvPr>
        </p:nvSpPr>
        <p:spPr>
          <a:xfrm>
            <a:off x="5070475" y="3429000"/>
            <a:ext cx="4422775"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569976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95300" y="228600"/>
            <a:ext cx="8997950" cy="457200"/>
          </a:xfrm>
        </p:spPr>
        <p:txBody>
          <a:bodyPr/>
          <a:lstStyle/>
          <a:p>
            <a:r>
              <a:rPr lang="en-US" smtClean="0"/>
              <a:t>Click to edit Master title style</a:t>
            </a:r>
            <a:endParaRPr lang="en-GB"/>
          </a:p>
        </p:txBody>
      </p:sp>
      <p:sp>
        <p:nvSpPr>
          <p:cNvPr id="3" name="Content Placeholder 2"/>
          <p:cNvSpPr>
            <a:spLocks noGrp="1"/>
          </p:cNvSpPr>
          <p:nvPr>
            <p:ph sz="quarter" idx="1"/>
          </p:nvPr>
        </p:nvSpPr>
        <p:spPr>
          <a:xfrm>
            <a:off x="495300" y="762000"/>
            <a:ext cx="4422775"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5070475" y="762000"/>
            <a:ext cx="4422775"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Content Placeholder 4"/>
          <p:cNvSpPr>
            <a:spLocks noGrp="1"/>
          </p:cNvSpPr>
          <p:nvPr>
            <p:ph sz="quarter" idx="3"/>
          </p:nvPr>
        </p:nvSpPr>
        <p:spPr>
          <a:xfrm>
            <a:off x="495300" y="3429000"/>
            <a:ext cx="4422775"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Content Placeholder 5"/>
          <p:cNvSpPr>
            <a:spLocks noGrp="1"/>
          </p:cNvSpPr>
          <p:nvPr>
            <p:ph sz="quarter" idx="4"/>
          </p:nvPr>
        </p:nvSpPr>
        <p:spPr>
          <a:xfrm>
            <a:off x="5070475" y="3429000"/>
            <a:ext cx="4422775"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411411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5300" y="228600"/>
            <a:ext cx="8997950" cy="457200"/>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95300" y="762000"/>
            <a:ext cx="8997950" cy="5181600"/>
          </a:xfrm>
        </p:spPr>
        <p:txBody>
          <a:bodyPr/>
          <a:lstStyle/>
          <a:p>
            <a:r>
              <a:rPr lang="en-US" smtClean="0"/>
              <a:t>Click icon to add table</a:t>
            </a:r>
            <a:endParaRPr lang="en-GB"/>
          </a:p>
        </p:txBody>
      </p:sp>
    </p:spTree>
    <p:extLst>
      <p:ext uri="{BB962C8B-B14F-4D97-AF65-F5344CB8AC3E}">
        <p14:creationId xmlns:p14="http://schemas.microsoft.com/office/powerpoint/2010/main" val="2531595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973287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487311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95300" y="762000"/>
            <a:ext cx="4422775"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070475" y="762000"/>
            <a:ext cx="4422775"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871519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056852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4147113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842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59574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49847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5300" y="228600"/>
            <a:ext cx="8997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95300" y="762000"/>
            <a:ext cx="899795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p:txBody>
      </p:sp>
      <p:sp>
        <p:nvSpPr>
          <p:cNvPr id="1032" name="Text Box 8"/>
          <p:cNvSpPr txBox="1">
            <a:spLocks noChangeArrowheads="1"/>
          </p:cNvSpPr>
          <p:nvPr/>
        </p:nvSpPr>
        <p:spPr bwMode="auto">
          <a:xfrm>
            <a:off x="395288" y="-92075"/>
            <a:ext cx="3732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en-GB" altLang="en-US" sz="2400">
              <a:latin typeface="Times" charset="0"/>
            </a:endParaRPr>
          </a:p>
        </p:txBody>
      </p:sp>
      <p:sp>
        <p:nvSpPr>
          <p:cNvPr id="1035" name="Rectangle 11"/>
          <p:cNvSpPr>
            <a:spLocks noChangeArrowheads="1"/>
          </p:cNvSpPr>
          <p:nvPr/>
        </p:nvSpPr>
        <p:spPr bwMode="auto">
          <a:xfrm>
            <a:off x="495300" y="6016625"/>
            <a:ext cx="437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en-GB" altLang="en-US" sz="2400">
              <a:latin typeface="Times" charset="0"/>
            </a:endParaRPr>
          </a:p>
        </p:txBody>
      </p:sp>
      <p:sp>
        <p:nvSpPr>
          <p:cNvPr id="1036" name="Text Box 12"/>
          <p:cNvSpPr txBox="1">
            <a:spLocks noChangeArrowheads="1"/>
          </p:cNvSpPr>
          <p:nvPr/>
        </p:nvSpPr>
        <p:spPr bwMode="auto">
          <a:xfrm>
            <a:off x="7223125" y="6407150"/>
            <a:ext cx="2376488"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sz="800" b="1">
                <a:solidFill>
                  <a:srgbClr val="E83F35"/>
                </a:solidFill>
              </a:rPr>
              <a:t>Frontier Economics</a:t>
            </a:r>
          </a:p>
        </p:txBody>
      </p:sp>
      <p:sp>
        <p:nvSpPr>
          <p:cNvPr id="1037" name="Text Box 13"/>
          <p:cNvSpPr txBox="1">
            <a:spLocks noChangeArrowheads="1"/>
          </p:cNvSpPr>
          <p:nvPr/>
        </p:nvSpPr>
        <p:spPr bwMode="auto">
          <a:xfrm>
            <a:off x="381000" y="6410325"/>
            <a:ext cx="3365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fld id="{6C518411-36AA-4B05-9573-8D185FEC9C2A}" type="slidenum">
              <a:rPr lang="en-US" altLang="en-US" sz="800" b="1">
                <a:solidFill>
                  <a:srgbClr val="E83F35"/>
                </a:solidFill>
              </a:rPr>
              <a:pPr algn="l"/>
              <a:t>‹#›</a:t>
            </a:fld>
            <a:r>
              <a:rPr lang="en-US" altLang="en-US" sz="800">
                <a:solidFill>
                  <a:srgbClr val="E83F35"/>
                </a:solidFill>
              </a:rPr>
              <a:t> </a:t>
            </a:r>
          </a:p>
        </p:txBody>
      </p:sp>
      <p:sp>
        <p:nvSpPr>
          <p:cNvPr id="1038" name="Line 14"/>
          <p:cNvSpPr>
            <a:spLocks noChangeShapeType="1"/>
          </p:cNvSpPr>
          <p:nvPr/>
        </p:nvSpPr>
        <p:spPr bwMode="auto">
          <a:xfrm>
            <a:off x="468313" y="6381750"/>
            <a:ext cx="9021762" cy="0"/>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p:titleStyle>
    <p:body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www.bbc.co.uk/news/uk-england-nottinghamshire-20562361" TargetMode="Externa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gov.uk/government/uploads/system/uploads/attachment_data/file/284648/English_Housing_Survey_Headline_Report_2012-13.pdf" TargetMode="External"/><Relationship Id="rId2" Type="http://schemas.openxmlformats.org/officeDocument/2006/relationships/hyperlink" Target="http://www.thebusinessadvicewebsite.co.uk/files/uploads/1379406420.pdf" TargetMode="External"/><Relationship Id="rId1" Type="http://schemas.openxmlformats.org/officeDocument/2006/relationships/slideLayout" Target="../slideLayouts/slideLayout2.xml"/><Relationship Id="rId4" Type="http://schemas.openxmlformats.org/officeDocument/2006/relationships/hyperlink" Target="http://randd.defra.gov.uk/Default.aspx?Module=More&amp;Location=None&amp;ProjectID=18016"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teesvalleyunlimited.gov.uk/tees-valley/enterprise-zone.aspx" TargetMode="External"/><Relationship Id="rId2" Type="http://schemas.openxmlformats.org/officeDocument/2006/relationships/hyperlink" Target="http://www.redcar-cleveland.gov.uk/rcbcweb.nsf/B6A92D59D974642380257A4D004D7339/$FILE/Regeneration%20Masterplan%202012%202017.pdf"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ctrTitle"/>
          </p:nvPr>
        </p:nvSpPr>
        <p:spPr>
          <a:xfrm>
            <a:off x="742950" y="2564904"/>
            <a:ext cx="8172450" cy="533400"/>
          </a:xfrm>
        </p:spPr>
        <p:txBody>
          <a:bodyPr/>
          <a:lstStyle/>
          <a:p>
            <a:r>
              <a:rPr lang="en-GB" sz="1800" dirty="0"/>
              <a:t>Joint Defra/EA FCERM R&amp;D programme - project FD2662</a:t>
            </a:r>
            <a:br>
              <a:rPr lang="en-GB" sz="1800" dirty="0"/>
            </a:br>
            <a:endParaRPr lang="en-US" altLang="en-US" sz="1800" dirty="0"/>
          </a:p>
        </p:txBody>
      </p:sp>
      <p:sp>
        <p:nvSpPr>
          <p:cNvPr id="31747" name="Rectangle 3"/>
          <p:cNvSpPr>
            <a:spLocks noGrp="1" noChangeArrowheads="1"/>
          </p:cNvSpPr>
          <p:nvPr>
            <p:ph type="subTitle" idx="1"/>
          </p:nvPr>
        </p:nvSpPr>
        <p:spPr>
          <a:xfrm>
            <a:off x="742950" y="3140968"/>
            <a:ext cx="7677150" cy="1676400"/>
          </a:xfrm>
        </p:spPr>
        <p:txBody>
          <a:bodyPr/>
          <a:lstStyle/>
          <a:p>
            <a:pPr marL="1588" lvl="0">
              <a:spcBef>
                <a:spcPct val="20000"/>
              </a:spcBef>
              <a:buClr>
                <a:srgbClr val="E83F35"/>
              </a:buClr>
            </a:pPr>
            <a:r>
              <a:rPr lang="en-GB" sz="2800" dirty="0" smtClean="0">
                <a:latin typeface="Arial"/>
              </a:rPr>
              <a:t>Flood and coastal erosion risk management and the local economy</a:t>
            </a:r>
          </a:p>
          <a:p>
            <a:pPr marL="1588" lvl="0">
              <a:spcBef>
                <a:spcPct val="20000"/>
              </a:spcBef>
              <a:buClr>
                <a:srgbClr val="E83F35"/>
              </a:buClr>
            </a:pPr>
            <a:r>
              <a:rPr lang="en-GB" sz="2400" b="1" dirty="0" smtClean="0">
                <a:latin typeface="Arial"/>
              </a:rPr>
              <a:t>CASE STUDIES</a:t>
            </a:r>
          </a:p>
          <a:p>
            <a:pPr marL="1588" lvl="0">
              <a:spcBef>
                <a:spcPct val="20000"/>
              </a:spcBef>
              <a:buClr>
                <a:srgbClr val="E83F35"/>
              </a:buClr>
            </a:pPr>
            <a:r>
              <a:rPr lang="en-GB" sz="2000" b="1" dirty="0" smtClean="0">
                <a:latin typeface="Arial"/>
              </a:rPr>
              <a:t>Part </a:t>
            </a:r>
            <a:r>
              <a:rPr lang="en-GB" sz="2000" b="1" dirty="0" smtClean="0">
                <a:latin typeface="Arial"/>
              </a:rPr>
              <a:t>A: Initial sample</a:t>
            </a:r>
            <a:endParaRPr lang="en-GB" sz="2000" b="1" dirty="0">
              <a:latin typeface="Arial"/>
            </a:endParaRPr>
          </a:p>
          <a:p>
            <a:pPr marL="3175">
              <a:spcBef>
                <a:spcPct val="20000"/>
              </a:spcBef>
              <a:spcAft>
                <a:spcPct val="0"/>
              </a:spcAft>
            </a:pPr>
            <a:r>
              <a:rPr lang="en-US" altLang="en-US" dirty="0" err="1" smtClean="0"/>
              <a:t>Godmanchester</a:t>
            </a:r>
            <a:r>
              <a:rPr lang="en-US" altLang="en-US" dirty="0" smtClean="0"/>
              <a:t> – Nottingham – </a:t>
            </a:r>
            <a:r>
              <a:rPr lang="en-US" altLang="en-US" dirty="0" err="1" smtClean="0"/>
              <a:t>Redcar</a:t>
            </a:r>
            <a:r>
              <a:rPr lang="en-US" altLang="en-US" dirty="0" smtClean="0"/>
              <a:t> - Sandwich</a:t>
            </a:r>
          </a:p>
          <a:p>
            <a:pPr marL="3175">
              <a:spcBef>
                <a:spcPct val="20000"/>
              </a:spcBef>
              <a:spcAft>
                <a:spcPct val="0"/>
              </a:spcAft>
            </a:pPr>
            <a:r>
              <a:rPr lang="en-US" altLang="en-US" dirty="0" smtClean="0"/>
              <a:t>March 2014</a:t>
            </a:r>
            <a:endParaRPr lang="en-US" altLang="en-US" dirty="0"/>
          </a:p>
        </p:txBody>
      </p:sp>
      <p:sp>
        <p:nvSpPr>
          <p:cNvPr id="31749" name="Text Box 5"/>
          <p:cNvSpPr txBox="1">
            <a:spLocks noChangeArrowheads="1"/>
          </p:cNvSpPr>
          <p:nvPr/>
        </p:nvSpPr>
        <p:spPr bwMode="auto">
          <a:xfrm>
            <a:off x="742950" y="6415088"/>
            <a:ext cx="23939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GB" altLang="en-US" sz="800">
                <a:cs typeface="Times New Roman" pitchFamily="18" charset="0"/>
              </a:rPr>
              <a:t>© Frontier Economics Ltd, London.</a:t>
            </a:r>
            <a:endParaRPr lang="en-GB" altLang="en-US" sz="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472" y="116632"/>
            <a:ext cx="9001000" cy="457200"/>
          </a:xfrm>
        </p:spPr>
        <p:txBody>
          <a:bodyPr/>
          <a:lstStyle/>
          <a:p>
            <a:r>
              <a:rPr lang="en-GB" dirty="0" smtClean="0"/>
              <a:t>3.3 Key assumptions underpinning the analysis</a:t>
            </a:r>
            <a:endParaRPr lang="en-GB" dirty="0"/>
          </a:p>
        </p:txBody>
      </p:sp>
      <p:sp>
        <p:nvSpPr>
          <p:cNvPr id="3" name="Content Placeholder 2"/>
          <p:cNvSpPr>
            <a:spLocks noGrp="1"/>
          </p:cNvSpPr>
          <p:nvPr>
            <p:ph idx="1"/>
          </p:nvPr>
        </p:nvSpPr>
        <p:spPr>
          <a:xfrm>
            <a:off x="200472" y="466449"/>
            <a:ext cx="9505056" cy="5904656"/>
          </a:xfrm>
        </p:spPr>
        <p:txBody>
          <a:bodyPr numCol="2" spcCol="360000"/>
          <a:lstStyle/>
          <a:p>
            <a:pPr lvl="0" algn="just">
              <a:spcBef>
                <a:spcPts val="0"/>
              </a:spcBef>
              <a:spcAft>
                <a:spcPts val="0"/>
              </a:spcAft>
              <a:buClr>
                <a:srgbClr val="E83F35"/>
              </a:buClr>
            </a:pPr>
            <a:r>
              <a:rPr lang="en-GB" dirty="0" smtClean="0">
                <a:solidFill>
                  <a:srgbClr val="E83F35"/>
                </a:solidFill>
                <a:latin typeface="+mj-lt"/>
              </a:rPr>
              <a:t>General assumptions</a:t>
            </a:r>
          </a:p>
          <a:p>
            <a:pPr lvl="0" algn="just">
              <a:spcBef>
                <a:spcPts val="0"/>
              </a:spcBef>
              <a:spcAft>
                <a:spcPts val="0"/>
              </a:spcAft>
              <a:buClr>
                <a:srgbClr val="E83F35"/>
              </a:buClr>
            </a:pPr>
            <a:r>
              <a:rPr lang="en-GB" sz="1150" dirty="0" smtClean="0">
                <a:latin typeface="+mj-lt"/>
              </a:rPr>
              <a:t>The methodology outlined in </a:t>
            </a:r>
            <a:r>
              <a:rPr lang="en-GB" sz="1150" dirty="0">
                <a:latin typeface="+mj-lt"/>
              </a:rPr>
              <a:t>“TOOLKIT for assessing the impacts of flood and coastal erosion risk management on the local </a:t>
            </a:r>
            <a:r>
              <a:rPr lang="en-GB" sz="1150" dirty="0" smtClean="0">
                <a:latin typeface="+mj-lt"/>
              </a:rPr>
              <a:t>economy” is underpinned by a series of important assumptions. These have been made in order to allow the impacts of business responses to be estimated, and are set out below.</a:t>
            </a:r>
          </a:p>
          <a:p>
            <a:pPr lvl="0" algn="just">
              <a:spcBef>
                <a:spcPts val="0"/>
              </a:spcBef>
              <a:spcAft>
                <a:spcPts val="0"/>
              </a:spcAft>
              <a:buClr>
                <a:srgbClr val="E83F35"/>
              </a:buClr>
            </a:pPr>
            <a:endParaRPr lang="en-GB" sz="1150" dirty="0" smtClean="0">
              <a:latin typeface="+mj-lt"/>
            </a:endParaRPr>
          </a:p>
          <a:p>
            <a:pPr lvl="0" algn="just">
              <a:spcBef>
                <a:spcPts val="0"/>
              </a:spcBef>
              <a:spcAft>
                <a:spcPts val="0"/>
              </a:spcAft>
              <a:buClr>
                <a:srgbClr val="E83F35"/>
              </a:buClr>
            </a:pPr>
            <a:r>
              <a:rPr lang="en-GB" dirty="0" smtClean="0">
                <a:solidFill>
                  <a:srgbClr val="E83F35"/>
                </a:solidFill>
                <a:latin typeface="+mj-lt"/>
              </a:rPr>
              <a:t>First Round impacts </a:t>
            </a:r>
          </a:p>
          <a:p>
            <a:pPr lvl="0" algn="just">
              <a:spcBef>
                <a:spcPts val="150"/>
              </a:spcBef>
              <a:spcAft>
                <a:spcPts val="600"/>
              </a:spcAft>
              <a:buClr>
                <a:srgbClr val="E83F35"/>
              </a:buClr>
            </a:pPr>
            <a:r>
              <a:rPr lang="en-GB" sz="1150" dirty="0" smtClean="0">
                <a:solidFill>
                  <a:srgbClr val="000000"/>
                </a:solidFill>
                <a:latin typeface="Arial"/>
              </a:rPr>
              <a:t>These are assessed within the suite of impacts considered in the FCERM-AG. They trigger business responses and in turn, dynamic impacts. First round impacts of FCERM are reductions in:</a:t>
            </a:r>
          </a:p>
          <a:p>
            <a:pPr marL="274638" lvl="0" indent="-274638" algn="just">
              <a:spcBef>
                <a:spcPct val="20000"/>
              </a:spcBef>
              <a:buClr>
                <a:srgbClr val="E83F35"/>
              </a:buClr>
              <a:buFont typeface="Wingdings" panose="05000000000000000000" pitchFamily="2" charset="2"/>
              <a:buChar char="§"/>
            </a:pPr>
            <a:r>
              <a:rPr lang="en-GB" dirty="0">
                <a:solidFill>
                  <a:srgbClr val="000000"/>
                </a:solidFill>
                <a:latin typeface="Arial"/>
              </a:rPr>
              <a:t>Expected damage to commercial properties (premises, inventories, machinery etc.); </a:t>
            </a:r>
          </a:p>
          <a:p>
            <a:pPr marL="274638" lvl="0" indent="-274638" algn="just">
              <a:spcBef>
                <a:spcPct val="20000"/>
              </a:spcBef>
              <a:buClr>
                <a:srgbClr val="E83F35"/>
              </a:buClr>
              <a:buFont typeface="Wingdings" panose="05000000000000000000" pitchFamily="2" charset="2"/>
              <a:buChar char="§"/>
            </a:pPr>
            <a:r>
              <a:rPr lang="en-GB" dirty="0">
                <a:solidFill>
                  <a:srgbClr val="000000"/>
                </a:solidFill>
                <a:latin typeface="Arial"/>
              </a:rPr>
              <a:t>damage to public infrastructure (utilities, for example); </a:t>
            </a:r>
          </a:p>
          <a:p>
            <a:pPr marL="274638" lvl="0" indent="-274638" algn="just">
              <a:spcBef>
                <a:spcPct val="20000"/>
              </a:spcBef>
              <a:buClr>
                <a:srgbClr val="E83F35"/>
              </a:buClr>
              <a:buFont typeface="Wingdings" panose="05000000000000000000" pitchFamily="2" charset="2"/>
              <a:buChar char="§"/>
            </a:pPr>
            <a:r>
              <a:rPr lang="en-GB" dirty="0">
                <a:solidFill>
                  <a:srgbClr val="000000"/>
                </a:solidFill>
                <a:latin typeface="Arial"/>
              </a:rPr>
              <a:t>business travel disruption; </a:t>
            </a:r>
          </a:p>
          <a:p>
            <a:pPr marL="274638" lvl="0" indent="-274638" algn="just">
              <a:spcBef>
                <a:spcPct val="20000"/>
              </a:spcBef>
              <a:buClr>
                <a:srgbClr val="E83F35"/>
              </a:buClr>
              <a:buFont typeface="Wingdings" panose="05000000000000000000" pitchFamily="2" charset="2"/>
              <a:buChar char="§"/>
            </a:pPr>
            <a:r>
              <a:rPr lang="en-GB" dirty="0">
                <a:solidFill>
                  <a:srgbClr val="000000"/>
                </a:solidFill>
                <a:latin typeface="Arial"/>
              </a:rPr>
              <a:t>loss of agricultural output and yield</a:t>
            </a:r>
          </a:p>
          <a:p>
            <a:pPr lvl="0" algn="just">
              <a:spcBef>
                <a:spcPts val="0"/>
              </a:spcBef>
              <a:spcAft>
                <a:spcPts val="0"/>
              </a:spcAft>
              <a:buClr>
                <a:srgbClr val="E83F35"/>
              </a:buClr>
            </a:pPr>
            <a:r>
              <a:rPr lang="en-GB" dirty="0" smtClean="0">
                <a:solidFill>
                  <a:srgbClr val="E83F35"/>
                </a:solidFill>
                <a:latin typeface="+mj-lt"/>
              </a:rPr>
              <a:t>Estimating business response to flood risk</a:t>
            </a:r>
          </a:p>
          <a:p>
            <a:pPr lvl="0" algn="just">
              <a:spcBef>
                <a:spcPts val="150"/>
              </a:spcBef>
              <a:spcAft>
                <a:spcPts val="600"/>
              </a:spcAft>
              <a:buClr>
                <a:srgbClr val="E83F35"/>
              </a:buClr>
            </a:pPr>
            <a:r>
              <a:rPr lang="en-GB" sz="1150" dirty="0" smtClean="0">
                <a:latin typeface="+mj-lt"/>
              </a:rPr>
              <a:t>Businesses operate in the context of uncertainty about when, how, what scale, how long and how often they may experience flooding. They have to make business decisions to manage the risks they face. Some businesses may not even be aware they are at risk of flooding. Our assumptions are:</a:t>
            </a:r>
          </a:p>
          <a:p>
            <a:pPr marL="171450" lvl="0" indent="-171450" algn="just">
              <a:spcBef>
                <a:spcPts val="150"/>
              </a:spcBef>
              <a:spcAft>
                <a:spcPts val="600"/>
              </a:spcAft>
              <a:buClr>
                <a:srgbClr val="E83F35"/>
              </a:buClr>
              <a:buFont typeface="Wingdings" panose="05000000000000000000" pitchFamily="2" charset="2"/>
              <a:buChar char="§"/>
            </a:pPr>
            <a:r>
              <a:rPr lang="en-GB" sz="1150" dirty="0" smtClean="0">
                <a:latin typeface="+mj-lt"/>
              </a:rPr>
              <a:t>In response to flood risk, businesses respond in one of 4 ways: stay and do nothing; stay and adapt; move or shut down.</a:t>
            </a:r>
          </a:p>
          <a:p>
            <a:pPr marL="171450" lvl="0" indent="-171450" algn="just">
              <a:spcBef>
                <a:spcPts val="150"/>
              </a:spcBef>
              <a:spcAft>
                <a:spcPts val="600"/>
              </a:spcAft>
              <a:buClr>
                <a:srgbClr val="E83F35"/>
              </a:buClr>
              <a:buFont typeface="Wingdings" panose="05000000000000000000" pitchFamily="2" charset="2"/>
              <a:buChar char="§"/>
            </a:pPr>
            <a:r>
              <a:rPr lang="en-GB" sz="1150" dirty="0" smtClean="0">
                <a:latin typeface="+mj-lt"/>
              </a:rPr>
              <a:t>Businesses have the same form of response before the FCERM intervention as after i.e. if </a:t>
            </a:r>
            <a:r>
              <a:rPr lang="en-GB" sz="1150" dirty="0">
                <a:latin typeface="+mj-lt"/>
              </a:rPr>
              <a:t>they didn’t adapt </a:t>
            </a:r>
            <a:r>
              <a:rPr lang="en-GB" sz="1150" dirty="0" smtClean="0">
                <a:latin typeface="+mj-lt"/>
              </a:rPr>
              <a:t>before FCERM then they would not adapt with FCERM</a:t>
            </a:r>
            <a:r>
              <a:rPr lang="en-GB" sz="1100" dirty="0" smtClean="0">
                <a:latin typeface="+mj-lt"/>
              </a:rPr>
              <a:t>. </a:t>
            </a:r>
          </a:p>
          <a:p>
            <a:pPr marL="171450" lvl="0" indent="-171450" algn="just">
              <a:spcBef>
                <a:spcPts val="150"/>
              </a:spcBef>
              <a:spcAft>
                <a:spcPts val="600"/>
              </a:spcAft>
              <a:buClr>
                <a:srgbClr val="E83F35"/>
              </a:buClr>
              <a:buFont typeface="Wingdings" panose="05000000000000000000" pitchFamily="2" charset="2"/>
              <a:buChar char="§"/>
            </a:pPr>
            <a:r>
              <a:rPr lang="en-GB" sz="1150" dirty="0">
                <a:latin typeface="+mj-lt"/>
              </a:rPr>
              <a:t>When businesses stay and adapt, we assume that they adapt ‘optimally’ given the risk of flooding they face i.e. the reduction in expected annual </a:t>
            </a:r>
            <a:r>
              <a:rPr lang="en-GB" sz="1150" dirty="0" smtClean="0">
                <a:latin typeface="+mj-lt"/>
              </a:rPr>
              <a:t>damage is </a:t>
            </a:r>
            <a:r>
              <a:rPr lang="en-GB" sz="1150" dirty="0">
                <a:latin typeface="+mj-lt"/>
              </a:rPr>
              <a:t>equal to their investment in adaptation. The implementation of FCERM reduces the business’s need to invest in adaptation. This allows it to allocate the funds to another activity which provides returns comparable to those that would have been provided by investing in adaptation. </a:t>
            </a:r>
            <a:r>
              <a:rPr lang="en-GB" sz="1150" dirty="0" smtClean="0">
                <a:latin typeface="+mj-lt"/>
              </a:rPr>
              <a:t>The </a:t>
            </a:r>
            <a:r>
              <a:rPr lang="en-GB" sz="1150" dirty="0">
                <a:latin typeface="+mj-lt"/>
              </a:rPr>
              <a:t>value of </a:t>
            </a:r>
            <a:r>
              <a:rPr lang="en-GB" sz="1150" dirty="0" smtClean="0">
                <a:latin typeface="+mj-lt"/>
              </a:rPr>
              <a:t>the damage </a:t>
            </a:r>
            <a:r>
              <a:rPr lang="en-GB" sz="1150" dirty="0">
                <a:latin typeface="+mj-lt"/>
              </a:rPr>
              <a:t>avoided by adaptation provides a reasonable approximation of the GVA impact of the investment of the funds freed up and is an estimate that more readily available </a:t>
            </a:r>
            <a:r>
              <a:rPr lang="en-GB" sz="1150" dirty="0" smtClean="0">
                <a:latin typeface="+mj-lt"/>
              </a:rPr>
              <a:t>(from the FCERM-AG) for </a:t>
            </a:r>
            <a:r>
              <a:rPr lang="en-GB" sz="1150" dirty="0">
                <a:latin typeface="+mj-lt"/>
              </a:rPr>
              <a:t>use in the analysis.</a:t>
            </a:r>
            <a:endParaRPr lang="en-GB" sz="1100" dirty="0" smtClean="0">
              <a:solidFill>
                <a:srgbClr val="E83F35"/>
              </a:solidFill>
              <a:latin typeface="+mj-lt"/>
            </a:endParaRPr>
          </a:p>
          <a:p>
            <a:pPr marL="171450" lvl="0" indent="-171450" algn="just">
              <a:spcBef>
                <a:spcPts val="150"/>
              </a:spcBef>
              <a:spcAft>
                <a:spcPts val="600"/>
              </a:spcAft>
              <a:buClr>
                <a:srgbClr val="E83F35"/>
              </a:buClr>
              <a:buFont typeface="Wingdings" panose="05000000000000000000" pitchFamily="2" charset="2"/>
              <a:buChar char="§"/>
            </a:pPr>
            <a:r>
              <a:rPr lang="en-GB" sz="1150" dirty="0">
                <a:latin typeface="+mj-lt"/>
              </a:rPr>
              <a:t>All businesses in a flood plain are affected by the risk of flooding so activity is not displaced within the flood plain. </a:t>
            </a:r>
          </a:p>
          <a:p>
            <a:pPr marL="171450" lvl="0" indent="-171450" algn="just">
              <a:spcBef>
                <a:spcPts val="150"/>
              </a:spcBef>
              <a:spcAft>
                <a:spcPts val="600"/>
              </a:spcAft>
              <a:buClr>
                <a:srgbClr val="E83F35"/>
              </a:buClr>
              <a:buFont typeface="Wingdings" panose="05000000000000000000" pitchFamily="2" charset="2"/>
              <a:buChar char="§"/>
            </a:pPr>
            <a:r>
              <a:rPr lang="en-GB" sz="1150" dirty="0">
                <a:latin typeface="+mj-lt"/>
              </a:rPr>
              <a:t>If businesses move or shut down due to risk of flooding, they are not replaced by new business development. </a:t>
            </a:r>
            <a:endParaRPr lang="en-GB" sz="1150" dirty="0" smtClean="0">
              <a:latin typeface="+mj-lt"/>
            </a:endParaRPr>
          </a:p>
          <a:p>
            <a:pPr lvl="0" algn="just">
              <a:spcBef>
                <a:spcPts val="600"/>
              </a:spcBef>
              <a:spcAft>
                <a:spcPts val="600"/>
              </a:spcAft>
              <a:buClr>
                <a:srgbClr val="E83F35"/>
              </a:buClr>
            </a:pPr>
            <a:r>
              <a:rPr lang="en-GB" dirty="0" smtClean="0">
                <a:solidFill>
                  <a:srgbClr val="E83F35"/>
                </a:solidFill>
                <a:latin typeface="+mj-lt"/>
              </a:rPr>
              <a:t>Dynamic Impacts</a:t>
            </a:r>
            <a:endParaRPr lang="en-GB" dirty="0">
              <a:solidFill>
                <a:srgbClr val="E83F35"/>
              </a:solidFill>
              <a:latin typeface="+mj-lt"/>
            </a:endParaRPr>
          </a:p>
          <a:p>
            <a:pPr lvl="0" algn="just">
              <a:spcBef>
                <a:spcPct val="20000"/>
              </a:spcBef>
              <a:spcAft>
                <a:spcPts val="0"/>
              </a:spcAft>
              <a:buClr>
                <a:srgbClr val="E83F35"/>
              </a:buClr>
            </a:pPr>
            <a:r>
              <a:rPr lang="en-GB" sz="1150" dirty="0">
                <a:solidFill>
                  <a:srgbClr val="000000"/>
                </a:solidFill>
                <a:latin typeface="Arial"/>
              </a:rPr>
              <a:t>Dynamic impacts reflect the outcomes for a local economy over time as businesses respond to changes in flood risk. FCERM would be likely to:</a:t>
            </a:r>
          </a:p>
          <a:p>
            <a:pPr marL="274638" lvl="0" indent="-274638" algn="just">
              <a:spcBef>
                <a:spcPct val="20000"/>
              </a:spcBef>
              <a:spcAft>
                <a:spcPts val="0"/>
              </a:spcAft>
              <a:buClr>
                <a:srgbClr val="E83F35"/>
              </a:buClr>
              <a:buFont typeface="Wingdings" panose="05000000000000000000" pitchFamily="2" charset="2"/>
              <a:buChar char="§"/>
            </a:pPr>
            <a:r>
              <a:rPr lang="en-GB" sz="1150" dirty="0">
                <a:solidFill>
                  <a:srgbClr val="000000"/>
                </a:solidFill>
                <a:latin typeface="Arial"/>
              </a:rPr>
              <a:t>Support business continuity and </a:t>
            </a:r>
            <a:r>
              <a:rPr lang="en-GB" sz="1150" dirty="0" err="1" smtClean="0">
                <a:solidFill>
                  <a:srgbClr val="000000"/>
                </a:solidFill>
                <a:latin typeface="Arial"/>
              </a:rPr>
              <a:t>sustainabiliy</a:t>
            </a:r>
            <a:r>
              <a:rPr lang="en-GB" sz="1150" dirty="0" smtClean="0">
                <a:solidFill>
                  <a:srgbClr val="000000"/>
                </a:solidFill>
                <a:latin typeface="Arial"/>
              </a:rPr>
              <a:t> of business activity in </a:t>
            </a:r>
            <a:r>
              <a:rPr lang="en-GB" sz="1150" dirty="0">
                <a:solidFill>
                  <a:srgbClr val="000000"/>
                </a:solidFill>
                <a:latin typeface="Arial"/>
              </a:rPr>
              <a:t>an area; </a:t>
            </a:r>
          </a:p>
          <a:p>
            <a:pPr marL="274638" lvl="0" indent="-274638" algn="just">
              <a:spcBef>
                <a:spcPct val="20000"/>
              </a:spcBef>
              <a:spcAft>
                <a:spcPts val="0"/>
              </a:spcAft>
              <a:buClr>
                <a:srgbClr val="E83F35"/>
              </a:buClr>
              <a:buFont typeface="Wingdings" panose="05000000000000000000" pitchFamily="2" charset="2"/>
              <a:buChar char="§"/>
            </a:pPr>
            <a:r>
              <a:rPr lang="en-GB" sz="1150" dirty="0">
                <a:solidFill>
                  <a:srgbClr val="000000"/>
                </a:solidFill>
                <a:latin typeface="Arial"/>
              </a:rPr>
              <a:t>‘Unlock’ investments that might otherwise have been constrained or unattractive given the flood risk; and,</a:t>
            </a:r>
          </a:p>
          <a:p>
            <a:pPr marL="274638" lvl="0" indent="-274638" algn="just">
              <a:spcBef>
                <a:spcPct val="20000"/>
              </a:spcBef>
              <a:spcAft>
                <a:spcPts val="0"/>
              </a:spcAft>
              <a:buClr>
                <a:srgbClr val="E83F35"/>
              </a:buClr>
              <a:buFont typeface="Wingdings" panose="05000000000000000000" pitchFamily="2" charset="2"/>
              <a:buChar char="§"/>
            </a:pPr>
            <a:r>
              <a:rPr lang="en-GB" sz="1150" dirty="0">
                <a:solidFill>
                  <a:srgbClr val="000000"/>
                </a:solidFill>
                <a:latin typeface="Arial"/>
              </a:rPr>
              <a:t>Lead to ‘</a:t>
            </a:r>
            <a:r>
              <a:rPr lang="en-GB" sz="1150" dirty="0" err="1">
                <a:solidFill>
                  <a:srgbClr val="000000"/>
                </a:solidFill>
                <a:latin typeface="Arial"/>
              </a:rPr>
              <a:t>spillover</a:t>
            </a:r>
            <a:r>
              <a:rPr lang="en-GB" sz="1150" dirty="0">
                <a:solidFill>
                  <a:srgbClr val="000000"/>
                </a:solidFill>
                <a:latin typeface="Arial"/>
              </a:rPr>
              <a:t>’ impacts which reflect interdependencies or other intangible impacts on economic activity.</a:t>
            </a:r>
          </a:p>
          <a:p>
            <a:pPr lvl="0" algn="just">
              <a:spcBef>
                <a:spcPts val="150"/>
              </a:spcBef>
              <a:spcAft>
                <a:spcPts val="600"/>
              </a:spcAft>
              <a:buClr>
                <a:srgbClr val="E83F35"/>
              </a:buClr>
            </a:pPr>
            <a:endParaRPr lang="en-GB" sz="1150" dirty="0" smtClean="0">
              <a:latin typeface="+mj-lt"/>
            </a:endParaRPr>
          </a:p>
          <a:p>
            <a:pPr lvl="0" algn="just">
              <a:spcBef>
                <a:spcPts val="150"/>
              </a:spcBef>
              <a:spcAft>
                <a:spcPts val="600"/>
              </a:spcAft>
              <a:buClr>
                <a:srgbClr val="E83F35"/>
              </a:buClr>
            </a:pPr>
            <a:r>
              <a:rPr lang="en-GB" sz="1150" dirty="0" smtClean="0">
                <a:latin typeface="+mj-lt"/>
              </a:rPr>
              <a:t>The next section presents case study analysis of this approach.</a:t>
            </a:r>
            <a:endParaRPr lang="en-GB" sz="1150" dirty="0">
              <a:latin typeface="+mj-lt"/>
            </a:endParaRPr>
          </a:p>
        </p:txBody>
      </p:sp>
    </p:spTree>
    <p:extLst>
      <p:ext uri="{BB962C8B-B14F-4D97-AF65-F5344CB8AC3E}">
        <p14:creationId xmlns:p14="http://schemas.microsoft.com/office/powerpoint/2010/main" val="4034022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1" name="Rectangle 7"/>
          <p:cNvSpPr>
            <a:spLocks noChangeArrowheads="1"/>
          </p:cNvSpPr>
          <p:nvPr/>
        </p:nvSpPr>
        <p:spPr bwMode="auto">
          <a:xfrm>
            <a:off x="0" y="27384"/>
            <a:ext cx="9906000" cy="6858000"/>
          </a:xfrm>
          <a:prstGeom prst="rect">
            <a:avLst/>
          </a:prstGeom>
          <a:solidFill>
            <a:srgbClr val="FFFFFF"/>
          </a:solidFill>
          <a:ln>
            <a:noFill/>
          </a:ln>
          <a:effectLst/>
          <a:extLst>
            <a:ext uri="{91240B29-F687-4F45-9708-019B960494DF}">
              <a14:hiddenLine xmlns:a14="http://schemas.microsoft.com/office/drawing/2010/main" w="25400">
                <a:solidFill>
                  <a:srgbClr val="E83F3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a:p>
        </p:txBody>
      </p:sp>
      <p:sp>
        <p:nvSpPr>
          <p:cNvPr id="77829" name="Rectangle 5"/>
          <p:cNvSpPr>
            <a:spLocks noChangeArrowheads="1"/>
          </p:cNvSpPr>
          <p:nvPr/>
        </p:nvSpPr>
        <p:spPr bwMode="auto">
          <a:xfrm>
            <a:off x="6753225" y="0"/>
            <a:ext cx="3152775" cy="6858000"/>
          </a:xfrm>
          <a:prstGeom prst="rect">
            <a:avLst/>
          </a:prstGeom>
          <a:solidFill>
            <a:srgbClr val="E83F35"/>
          </a:solidFill>
          <a:ln>
            <a:noFill/>
          </a:ln>
          <a:effectLst/>
          <a:extLst>
            <a:ext uri="{91240B29-F687-4F45-9708-019B960494DF}">
              <a14:hiddenLine xmlns:a14="http://schemas.microsoft.com/office/drawing/2010/main" w="25400">
                <a:solidFill>
                  <a:srgbClr val="E83F3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a:p>
        </p:txBody>
      </p:sp>
      <p:sp>
        <p:nvSpPr>
          <p:cNvPr id="77832" name="Rectangle 8"/>
          <p:cNvSpPr>
            <a:spLocks noGrp="1" noChangeArrowheads="1"/>
          </p:cNvSpPr>
          <p:nvPr>
            <p:ph type="body" idx="1"/>
          </p:nvPr>
        </p:nvSpPr>
        <p:spPr>
          <a:xfrm>
            <a:off x="6753225" y="4032250"/>
            <a:ext cx="2944813" cy="1628775"/>
          </a:xfrm>
          <a:noFill/>
          <a:ln/>
        </p:spPr>
        <p:txBody>
          <a:bodyPr lIns="0" rIns="0"/>
          <a:lstStyle/>
          <a:p>
            <a:pPr lvl="1">
              <a:buClr>
                <a:schemeClr val="bg1"/>
              </a:buClr>
            </a:pPr>
            <a:r>
              <a:rPr lang="en-US" altLang="en-US" sz="1800" dirty="0" err="1" smtClean="0">
                <a:solidFill>
                  <a:schemeClr val="bg1"/>
                </a:solidFill>
                <a:latin typeface="Arial" charset="0"/>
              </a:rPr>
              <a:t>Godmanchester</a:t>
            </a:r>
            <a:endParaRPr lang="en-US" altLang="en-US" sz="1800" dirty="0">
              <a:solidFill>
                <a:schemeClr val="bg1"/>
              </a:solidFill>
              <a:latin typeface="Arial" charset="0"/>
            </a:endParaRPr>
          </a:p>
          <a:p>
            <a:pPr lvl="1">
              <a:buClr>
                <a:schemeClr val="bg1"/>
              </a:buClr>
            </a:pPr>
            <a:r>
              <a:rPr lang="en-US" altLang="en-US" sz="1800" dirty="0" smtClean="0">
                <a:solidFill>
                  <a:schemeClr val="bg1"/>
                </a:solidFill>
                <a:latin typeface="Arial" charset="0"/>
              </a:rPr>
              <a:t>Nottingham</a:t>
            </a:r>
            <a:endParaRPr lang="en-US" altLang="en-US" sz="1800" dirty="0">
              <a:solidFill>
                <a:schemeClr val="bg1"/>
              </a:solidFill>
              <a:latin typeface="Arial" charset="0"/>
            </a:endParaRPr>
          </a:p>
          <a:p>
            <a:pPr lvl="1">
              <a:buClr>
                <a:schemeClr val="bg1"/>
              </a:buClr>
            </a:pPr>
            <a:r>
              <a:rPr lang="en-US" altLang="en-US" sz="1800" dirty="0" err="1" smtClean="0">
                <a:solidFill>
                  <a:schemeClr val="bg1"/>
                </a:solidFill>
                <a:latin typeface="Arial" charset="0"/>
              </a:rPr>
              <a:t>Redcar</a:t>
            </a:r>
            <a:endParaRPr lang="en-US" altLang="en-US" sz="1800" dirty="0" smtClean="0">
              <a:solidFill>
                <a:schemeClr val="bg1"/>
              </a:solidFill>
              <a:latin typeface="Arial" charset="0"/>
            </a:endParaRPr>
          </a:p>
          <a:p>
            <a:pPr lvl="1">
              <a:buClr>
                <a:schemeClr val="bg1"/>
              </a:buClr>
            </a:pPr>
            <a:r>
              <a:rPr lang="en-US" altLang="en-US" sz="1800" dirty="0" smtClean="0">
                <a:solidFill>
                  <a:schemeClr val="bg1"/>
                </a:solidFill>
                <a:latin typeface="Arial" charset="0"/>
              </a:rPr>
              <a:t>Sandwich</a:t>
            </a:r>
            <a:endParaRPr lang="en-US" altLang="en-US" sz="1800" dirty="0">
              <a:solidFill>
                <a:schemeClr val="bg1"/>
              </a:solidFill>
              <a:latin typeface="Arial" charset="0"/>
            </a:endParaRPr>
          </a:p>
          <a:p>
            <a:pPr lvl="1">
              <a:buClr>
                <a:schemeClr val="bg1"/>
              </a:buClr>
            </a:pPr>
            <a:endParaRPr lang="en-US" altLang="en-US" sz="1800" dirty="0">
              <a:solidFill>
                <a:schemeClr val="bg1"/>
              </a:solidFill>
              <a:latin typeface="Arial" charset="0"/>
            </a:endParaRPr>
          </a:p>
        </p:txBody>
      </p:sp>
      <p:sp>
        <p:nvSpPr>
          <p:cNvPr id="77833" name="Rectangle 9"/>
          <p:cNvSpPr>
            <a:spLocks noChangeArrowheads="1"/>
          </p:cNvSpPr>
          <p:nvPr/>
        </p:nvSpPr>
        <p:spPr bwMode="auto">
          <a:xfrm>
            <a:off x="6897688" y="4038600"/>
            <a:ext cx="2808287" cy="360363"/>
          </a:xfrm>
          <a:prstGeom prst="rect">
            <a:avLst/>
          </a:prstGeom>
          <a:noFill/>
          <a:ln w="25400">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a:p>
        </p:txBody>
      </p:sp>
      <p:sp>
        <p:nvSpPr>
          <p:cNvPr id="6" name="Title 1"/>
          <p:cNvSpPr>
            <a:spLocks noGrp="1"/>
          </p:cNvSpPr>
          <p:nvPr>
            <p:ph type="title"/>
          </p:nvPr>
        </p:nvSpPr>
        <p:spPr>
          <a:xfrm>
            <a:off x="776536" y="3036888"/>
            <a:ext cx="5178474" cy="1362075"/>
          </a:xfrm>
        </p:spPr>
        <p:txBody>
          <a:bodyPr/>
          <a:lstStyle/>
          <a:p>
            <a:pPr algn="ctr"/>
            <a:r>
              <a:rPr lang="en-GB" dirty="0" smtClean="0"/>
              <a:t>4. The case studies</a:t>
            </a:r>
            <a:endParaRPr lang="en-GB"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68331"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pPr>
              <a:buClrTx/>
            </a:pPr>
            <a:r>
              <a:rPr lang="en-GB" sz="1800" dirty="0" smtClean="0"/>
              <a:t>4.1 Godmanchester - Introduction</a:t>
            </a:r>
            <a:endParaRPr lang="en-GB" sz="1800" kern="0" dirty="0"/>
          </a:p>
        </p:txBody>
      </p:sp>
      <p:sp>
        <p:nvSpPr>
          <p:cNvPr id="19" name="Rectangle 5"/>
          <p:cNvSpPr txBox="1">
            <a:spLocks noChangeArrowheads="1"/>
          </p:cNvSpPr>
          <p:nvPr/>
        </p:nvSpPr>
        <p:spPr bwMode="auto">
          <a:xfrm>
            <a:off x="80206" y="487145"/>
            <a:ext cx="5027490"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dirty="0" smtClean="0">
                <a:solidFill>
                  <a:srgbClr val="D90000"/>
                </a:solidFill>
                <a:latin typeface="Arial"/>
              </a:rPr>
              <a:t>What was the level of flood risk in the Godmanchester area?</a:t>
            </a:r>
            <a:endParaRPr lang="en-GB" dirty="0" smtClean="0">
              <a:solidFill>
                <a:srgbClr val="000000"/>
              </a:solidFill>
              <a:latin typeface="Arial"/>
            </a:endParaRPr>
          </a:p>
          <a:p>
            <a:pPr algn="just">
              <a:buClrTx/>
            </a:pPr>
            <a:r>
              <a:rPr lang="en-GB" sz="1050" dirty="0">
                <a:solidFill>
                  <a:srgbClr val="000000"/>
                </a:solidFill>
                <a:latin typeface="Arial"/>
              </a:rPr>
              <a:t>Godmanchester is a rural Roman town situated in the Huntingdon area of Central Cambridgeshire. The town itself lies on the banks of the River Great </a:t>
            </a:r>
            <a:r>
              <a:rPr lang="en-GB" sz="1050" dirty="0" smtClean="0">
                <a:solidFill>
                  <a:srgbClr val="000000"/>
                </a:solidFill>
                <a:latin typeface="Arial"/>
              </a:rPr>
              <a:t>Ouse. Much </a:t>
            </a:r>
            <a:r>
              <a:rPr lang="en-GB" sz="1050" dirty="0">
                <a:solidFill>
                  <a:srgbClr val="000000"/>
                </a:solidFill>
                <a:latin typeface="Arial"/>
              </a:rPr>
              <a:t>of the recent commercial and residential estates have been developed in the low lying areas of the town, meaning a large proportion of commercial properties in the town </a:t>
            </a:r>
            <a:r>
              <a:rPr lang="en-GB" sz="1050" dirty="0" smtClean="0">
                <a:solidFill>
                  <a:srgbClr val="000000"/>
                </a:solidFill>
                <a:latin typeface="Arial"/>
              </a:rPr>
              <a:t>are </a:t>
            </a:r>
            <a:r>
              <a:rPr lang="en-GB" sz="1050" dirty="0">
                <a:solidFill>
                  <a:srgbClr val="000000"/>
                </a:solidFill>
                <a:latin typeface="Arial"/>
              </a:rPr>
              <a:t>particularly </a:t>
            </a:r>
            <a:r>
              <a:rPr lang="en-GB" sz="1050" dirty="0" smtClean="0">
                <a:solidFill>
                  <a:srgbClr val="000000"/>
                </a:solidFill>
                <a:latin typeface="Arial"/>
              </a:rPr>
              <a:t>at risk of fluvial </a:t>
            </a:r>
            <a:r>
              <a:rPr lang="en-GB" sz="1050" dirty="0">
                <a:solidFill>
                  <a:srgbClr val="000000"/>
                </a:solidFill>
                <a:latin typeface="Arial"/>
              </a:rPr>
              <a:t>flooding. </a:t>
            </a:r>
            <a:endParaRPr lang="en-GB" sz="1050" dirty="0" smtClean="0">
              <a:solidFill>
                <a:srgbClr val="000000"/>
              </a:solidFill>
              <a:latin typeface="Arial"/>
            </a:endParaRPr>
          </a:p>
          <a:p>
            <a:pPr algn="just"/>
            <a:r>
              <a:rPr lang="en-GB" sz="1050" dirty="0" smtClean="0">
                <a:latin typeface="Arial"/>
              </a:rPr>
              <a:t>The town has been hit by a number of severe floods in the past century, with the most recent  at Easter in 1998, categorised as a 1 in 25 year flood. Hydrological m</a:t>
            </a:r>
            <a:r>
              <a:rPr lang="en-GB" sz="1050" dirty="0" smtClean="0">
                <a:solidFill>
                  <a:srgbClr val="000000"/>
                </a:solidFill>
                <a:latin typeface="Arial"/>
              </a:rPr>
              <a:t>odelling </a:t>
            </a:r>
            <a:r>
              <a:rPr lang="en-GB" sz="1050" dirty="0">
                <a:solidFill>
                  <a:srgbClr val="000000"/>
                </a:solidFill>
                <a:latin typeface="Arial"/>
              </a:rPr>
              <a:t>undertaken as part of the </a:t>
            </a:r>
            <a:r>
              <a:rPr lang="en-GB" sz="1050" dirty="0" smtClean="0">
                <a:solidFill>
                  <a:srgbClr val="000000"/>
                </a:solidFill>
                <a:latin typeface="Arial"/>
              </a:rPr>
              <a:t>appraisal </a:t>
            </a:r>
            <a:r>
              <a:rPr lang="en-GB" sz="1050" dirty="0">
                <a:solidFill>
                  <a:srgbClr val="000000"/>
                </a:solidFill>
                <a:latin typeface="Arial"/>
              </a:rPr>
              <a:t>process has shown that in the absence of any flood defences, 514 residential and 42 commercial properties would be at risk of flooding </a:t>
            </a:r>
            <a:r>
              <a:rPr lang="en-GB" sz="1050" dirty="0" smtClean="0">
                <a:solidFill>
                  <a:srgbClr val="000000"/>
                </a:solidFill>
                <a:latin typeface="Arial"/>
              </a:rPr>
              <a:t>with a </a:t>
            </a:r>
            <a:r>
              <a:rPr lang="en-GB" sz="1050" dirty="0">
                <a:solidFill>
                  <a:srgbClr val="000000"/>
                </a:solidFill>
                <a:latin typeface="Arial"/>
              </a:rPr>
              <a:t>1% annual </a:t>
            </a:r>
            <a:r>
              <a:rPr lang="en-GB" sz="1050" dirty="0" smtClean="0">
                <a:latin typeface="Arial"/>
              </a:rPr>
              <a:t>probability (1 in 100 year flood event) </a:t>
            </a:r>
            <a:r>
              <a:rPr lang="en-GB" sz="1050" dirty="0">
                <a:latin typeface="Arial"/>
              </a:rPr>
              <a:t>flood ev</a:t>
            </a:r>
            <a:r>
              <a:rPr lang="en-GB" sz="1050" dirty="0">
                <a:solidFill>
                  <a:srgbClr val="000000"/>
                </a:solidFill>
                <a:latin typeface="Arial"/>
              </a:rPr>
              <a:t>ent. The relevant </a:t>
            </a:r>
            <a:r>
              <a:rPr lang="en-GB" sz="1050" dirty="0" smtClean="0">
                <a:solidFill>
                  <a:srgbClr val="000000"/>
                </a:solidFill>
                <a:latin typeface="Arial"/>
              </a:rPr>
              <a:t>floodplain </a:t>
            </a:r>
            <a:r>
              <a:rPr lang="en-GB" sz="1050" dirty="0">
                <a:solidFill>
                  <a:srgbClr val="000000"/>
                </a:solidFill>
                <a:latin typeface="Arial"/>
              </a:rPr>
              <a:t>is shown </a:t>
            </a:r>
            <a:r>
              <a:rPr lang="en-GB" sz="1050" dirty="0" smtClean="0">
                <a:solidFill>
                  <a:srgbClr val="000000"/>
                </a:solidFill>
                <a:latin typeface="Arial"/>
              </a:rPr>
              <a:t>in the figure top-right. The lower-right figure highlights the number of properties at risk of flooding with various annual probabilities.</a:t>
            </a:r>
            <a:endParaRPr lang="en-GB" sz="1050" dirty="0">
              <a:solidFill>
                <a:srgbClr val="D90000"/>
              </a:solidFill>
              <a:latin typeface="Arial"/>
            </a:endParaRPr>
          </a:p>
          <a:p>
            <a:pPr algn="just"/>
            <a:r>
              <a:rPr lang="en-GB" sz="1050" dirty="0" smtClean="0">
                <a:solidFill>
                  <a:srgbClr val="000000"/>
                </a:solidFill>
                <a:latin typeface="Arial"/>
              </a:rPr>
              <a:t>The modelling suggests that on average, in </a:t>
            </a:r>
            <a:r>
              <a:rPr lang="en-GB" sz="1050" dirty="0">
                <a:solidFill>
                  <a:srgbClr val="000000"/>
                </a:solidFill>
                <a:latin typeface="Arial"/>
              </a:rPr>
              <a:t>the absence </a:t>
            </a:r>
            <a:r>
              <a:rPr lang="en-GB" sz="1050" dirty="0" smtClean="0">
                <a:solidFill>
                  <a:srgbClr val="000000"/>
                </a:solidFill>
                <a:latin typeface="Arial"/>
              </a:rPr>
              <a:t>of any flood defences, properties would flood during </a:t>
            </a:r>
            <a:r>
              <a:rPr lang="en-GB" sz="1050" dirty="0">
                <a:solidFill>
                  <a:srgbClr val="000000"/>
                </a:solidFill>
                <a:latin typeface="Arial"/>
              </a:rPr>
              <a:t>events with greater than </a:t>
            </a:r>
            <a:r>
              <a:rPr lang="en-GB" sz="1050" dirty="0" smtClean="0">
                <a:latin typeface="Arial"/>
              </a:rPr>
              <a:t>a </a:t>
            </a:r>
            <a:r>
              <a:rPr lang="en-GB" sz="1050" b="1" dirty="0" smtClean="0">
                <a:latin typeface="Arial"/>
              </a:rPr>
              <a:t>10%</a:t>
            </a:r>
            <a:r>
              <a:rPr lang="en-GB" sz="1050" dirty="0" smtClean="0">
                <a:latin typeface="Arial"/>
              </a:rPr>
              <a:t> </a:t>
            </a:r>
            <a:r>
              <a:rPr lang="en-GB" sz="1050" dirty="0">
                <a:latin typeface="Arial"/>
              </a:rPr>
              <a:t>annual probability of occurring</a:t>
            </a:r>
            <a:r>
              <a:rPr lang="en-GB" sz="1050" dirty="0" smtClean="0">
                <a:latin typeface="Arial"/>
              </a:rPr>
              <a:t>.</a:t>
            </a:r>
          </a:p>
          <a:p>
            <a:pPr algn="just">
              <a:buClrTx/>
            </a:pPr>
            <a:r>
              <a:rPr lang="en-GB" dirty="0" smtClean="0">
                <a:solidFill>
                  <a:srgbClr val="D90000"/>
                </a:solidFill>
                <a:latin typeface="Arial"/>
              </a:rPr>
              <a:t>The intervention</a:t>
            </a:r>
            <a:endParaRPr lang="en-US" kern="0" dirty="0" smtClean="0">
              <a:solidFill>
                <a:srgbClr val="000000"/>
              </a:solidFill>
              <a:latin typeface="Arial"/>
            </a:endParaRPr>
          </a:p>
          <a:p>
            <a:pPr algn="just">
              <a:buClrTx/>
            </a:pPr>
            <a:r>
              <a:rPr lang="en-US" sz="1050" kern="0" dirty="0" smtClean="0">
                <a:solidFill>
                  <a:srgbClr val="000000"/>
                </a:solidFill>
                <a:latin typeface="Arial"/>
              </a:rPr>
              <a:t>A number of different intervention options were considered as part of the flood alleviation plan in Godmanchester. In this study, we assess the economic impact of the preferred option identified in the project appraisal. Started in 2008, this involved </a:t>
            </a:r>
            <a:r>
              <a:rPr lang="en-GB" sz="1050" kern="0" dirty="0" smtClean="0">
                <a:solidFill>
                  <a:srgbClr val="000000"/>
                </a:solidFill>
                <a:latin typeface="Arial"/>
              </a:rPr>
              <a:t>the </a:t>
            </a:r>
            <a:r>
              <a:rPr lang="en-GB" sz="1050" kern="0" dirty="0">
                <a:solidFill>
                  <a:srgbClr val="000000"/>
                </a:solidFill>
                <a:latin typeface="Arial"/>
              </a:rPr>
              <a:t>construction of a </a:t>
            </a:r>
            <a:r>
              <a:rPr lang="en-GB" sz="1050" kern="0" dirty="0" smtClean="0">
                <a:solidFill>
                  <a:srgbClr val="000000"/>
                </a:solidFill>
                <a:latin typeface="Arial"/>
              </a:rPr>
              <a:t>1.5km stretch of defences, consisting of a series </a:t>
            </a:r>
            <a:r>
              <a:rPr lang="en-GB" sz="1050" kern="0" dirty="0">
                <a:solidFill>
                  <a:srgbClr val="000000"/>
                </a:solidFill>
                <a:latin typeface="Arial"/>
              </a:rPr>
              <a:t>of flood defence walls and </a:t>
            </a:r>
            <a:r>
              <a:rPr lang="en-GB" sz="1050" kern="0" dirty="0" smtClean="0">
                <a:solidFill>
                  <a:srgbClr val="000000"/>
                </a:solidFill>
                <a:latin typeface="Arial"/>
              </a:rPr>
              <a:t>embankments. The scheme </a:t>
            </a:r>
            <a:r>
              <a:rPr lang="en-GB" sz="1050" kern="0" dirty="0">
                <a:solidFill>
                  <a:srgbClr val="000000"/>
                </a:solidFill>
                <a:latin typeface="Arial"/>
              </a:rPr>
              <a:t>also involved the construction of two pumping stations to control </a:t>
            </a:r>
            <a:r>
              <a:rPr lang="en-GB" sz="1050" kern="0" dirty="0" smtClean="0">
                <a:solidFill>
                  <a:srgbClr val="000000"/>
                </a:solidFill>
                <a:latin typeface="Arial"/>
              </a:rPr>
              <a:t>seepage in the event of high water flows. The scheme was funded primarily through Flood </a:t>
            </a:r>
            <a:r>
              <a:rPr lang="en-GB" sz="1050" kern="0" dirty="0">
                <a:solidFill>
                  <a:srgbClr val="000000"/>
                </a:solidFill>
                <a:latin typeface="Arial"/>
              </a:rPr>
              <a:t>Defence Grant in </a:t>
            </a:r>
            <a:r>
              <a:rPr lang="en-GB" sz="1050" kern="0" dirty="0" smtClean="0">
                <a:solidFill>
                  <a:srgbClr val="000000"/>
                </a:solidFill>
                <a:latin typeface="Arial"/>
              </a:rPr>
              <a:t>Aid, with a small contribution from  local councils. Anglian Water was also consulted with regards to the appropriate pumping stations to implement.</a:t>
            </a:r>
          </a:p>
          <a:p>
            <a:pPr algn="just">
              <a:buClrTx/>
            </a:pPr>
            <a:r>
              <a:rPr lang="en-GB" sz="1050" kern="0" dirty="0" smtClean="0">
                <a:latin typeface="Arial"/>
                <a:ea typeface="+mn-ea"/>
              </a:rPr>
              <a:t>The scheme itself was designed to provide protection from floods with a 1% (1 in 100) annual probability of occurring.</a:t>
            </a:r>
            <a:r>
              <a:rPr lang="en-GB" sz="1050" kern="0" dirty="0" smtClean="0">
                <a:latin typeface="Arial"/>
              </a:rPr>
              <a:t> </a:t>
            </a:r>
            <a:endParaRPr lang="en-US" sz="1050" kern="0" dirty="0" smtClean="0">
              <a:latin typeface="Arial"/>
            </a:endParaRPr>
          </a:p>
        </p:txBody>
      </p:sp>
      <p:sp>
        <p:nvSpPr>
          <p:cNvPr id="22" name="Oval 56"/>
          <p:cNvSpPr>
            <a:spLocks noChangeArrowheads="1"/>
          </p:cNvSpPr>
          <p:nvPr/>
        </p:nvSpPr>
        <p:spPr bwMode="auto">
          <a:xfrm>
            <a:off x="8509967" y="69808"/>
            <a:ext cx="288000" cy="288000"/>
          </a:xfrm>
          <a:prstGeom prst="ellipse">
            <a:avLst/>
          </a:prstGeom>
          <a:solidFill>
            <a:srgbClr val="E83F35"/>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1</a:t>
            </a:r>
          </a:p>
        </p:txBody>
      </p:sp>
      <p:sp>
        <p:nvSpPr>
          <p:cNvPr id="23" name="Oval 56"/>
          <p:cNvSpPr>
            <a:spLocks noChangeArrowheads="1"/>
          </p:cNvSpPr>
          <p:nvPr/>
        </p:nvSpPr>
        <p:spPr bwMode="auto">
          <a:xfrm>
            <a:off x="884102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2</a:t>
            </a:r>
          </a:p>
        </p:txBody>
      </p:sp>
      <p:sp>
        <p:nvSpPr>
          <p:cNvPr id="24"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3</a:t>
            </a:r>
          </a:p>
        </p:txBody>
      </p:sp>
      <p:sp>
        <p:nvSpPr>
          <p:cNvPr id="25"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smtClean="0">
                <a:solidFill>
                  <a:srgbClr val="FFFFFF"/>
                </a:solidFill>
                <a:ea typeface="+mn-ea"/>
              </a:rPr>
              <a:t>4</a:t>
            </a:r>
            <a:endParaRPr lang="en-GB" sz="1200" dirty="0">
              <a:solidFill>
                <a:srgbClr val="FFFFFF"/>
              </a:solidFill>
              <a:ea typeface="+mn-ea"/>
            </a:endParaRPr>
          </a:p>
        </p:txBody>
      </p:sp>
      <p:sp>
        <p:nvSpPr>
          <p:cNvPr id="2" name="Rectangle 1"/>
          <p:cNvSpPr/>
          <p:nvPr/>
        </p:nvSpPr>
        <p:spPr bwMode="auto">
          <a:xfrm>
            <a:off x="5143956" y="539166"/>
            <a:ext cx="4705588" cy="144016"/>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lang="en-GB" sz="1000" dirty="0" smtClean="0"/>
              <a:t>The</a:t>
            </a:r>
            <a:r>
              <a:rPr lang="en-GB" sz="1000" b="1" dirty="0" smtClean="0"/>
              <a:t> </a:t>
            </a:r>
            <a:r>
              <a:rPr lang="en-GB" sz="1000" dirty="0" smtClean="0"/>
              <a:t>floodplain and properties affected by flooding in Godmanchester</a:t>
            </a:r>
            <a:endParaRPr kumimoji="0" lang="en-GB" sz="1000" b="0" i="0" u="none" strike="noStrike" cap="none" normalizeH="0" baseline="0" dirty="0" smtClean="0">
              <a:ln>
                <a:noFill/>
              </a:ln>
              <a:solidFill>
                <a:schemeClr val="tx1"/>
              </a:solidFill>
              <a:effectLst/>
            </a:endParaRPr>
          </a:p>
        </p:txBody>
      </p:sp>
      <p:sp>
        <p:nvSpPr>
          <p:cNvPr id="13" name="Rectangle 12"/>
          <p:cNvSpPr/>
          <p:nvPr/>
        </p:nvSpPr>
        <p:spPr bwMode="auto">
          <a:xfrm>
            <a:off x="5188042" y="6093296"/>
            <a:ext cx="4349720" cy="144016"/>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kumimoji="0" lang="en-GB" sz="1000" b="0" i="1" u="none" strike="noStrike" cap="none" normalizeH="0" baseline="0" dirty="0" smtClean="0">
                <a:ln>
                  <a:noFill/>
                </a:ln>
                <a:solidFill>
                  <a:schemeClr val="tx1"/>
                </a:solidFill>
                <a:effectLst/>
              </a:rPr>
              <a:t>Source:</a:t>
            </a:r>
            <a:r>
              <a:rPr kumimoji="0" lang="en-GB" sz="1000" b="0" i="1" u="none" strike="noStrike" cap="none" normalizeH="0" dirty="0" smtClean="0">
                <a:ln>
                  <a:noFill/>
                </a:ln>
                <a:solidFill>
                  <a:schemeClr val="tx1"/>
                </a:solidFill>
                <a:effectLst/>
              </a:rPr>
              <a:t> Environment Agency Project Appraisal</a:t>
            </a:r>
            <a:endParaRPr kumimoji="0" lang="en-GB" sz="1000" b="0" i="1" u="none" strike="noStrike" cap="none" normalizeH="0" baseline="0" dirty="0" smtClean="0">
              <a:ln>
                <a:noFill/>
              </a:ln>
              <a:solidFill>
                <a:schemeClr val="tx1"/>
              </a:solidFill>
              <a:effectLst/>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001140" y="-14289"/>
            <a:ext cx="2918908" cy="4442400"/>
          </a:xfrm>
          <a:prstGeom prst="rect">
            <a:avLst/>
          </a:prstGeom>
          <a:noFill/>
          <a:ln w="9525">
            <a:solidFill>
              <a:srgbClr val="15657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038" t="26138" r="22099" b="27629"/>
          <a:stretch/>
        </p:blipFill>
        <p:spPr bwMode="auto">
          <a:xfrm>
            <a:off x="5239394" y="3861048"/>
            <a:ext cx="4442400" cy="216024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Rectangle 11"/>
          <p:cNvSpPr/>
          <p:nvPr/>
        </p:nvSpPr>
        <p:spPr bwMode="auto">
          <a:xfrm>
            <a:off x="5218075" y="3666365"/>
            <a:ext cx="4349720" cy="144016"/>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kumimoji="0" lang="en-GB" sz="1000" b="0" i="1" u="none" strike="noStrike" cap="none" normalizeH="0" baseline="0" dirty="0" smtClean="0">
                <a:ln>
                  <a:noFill/>
                </a:ln>
                <a:solidFill>
                  <a:schemeClr val="tx1"/>
                </a:solidFill>
                <a:effectLst/>
              </a:rPr>
              <a:t>Source:</a:t>
            </a:r>
            <a:r>
              <a:rPr kumimoji="0" lang="en-GB" sz="1000" b="0" i="1" u="none" strike="noStrike" cap="none" normalizeH="0" dirty="0" smtClean="0">
                <a:ln>
                  <a:noFill/>
                </a:ln>
                <a:solidFill>
                  <a:schemeClr val="tx1"/>
                </a:solidFill>
                <a:effectLst/>
              </a:rPr>
              <a:t> Environment Agency Project Appraisal</a:t>
            </a:r>
            <a:endParaRPr kumimoji="0" lang="en-GB" sz="1000" b="0" i="1"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46119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105917" y="28749"/>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pPr>
              <a:buClrTx/>
            </a:pPr>
            <a:r>
              <a:rPr lang="en-GB" sz="1800" dirty="0" smtClean="0"/>
              <a:t>4.1 Godmanchester – Business </a:t>
            </a:r>
            <a:r>
              <a:rPr lang="en-GB" sz="1800" dirty="0"/>
              <a:t>C</a:t>
            </a:r>
            <a:r>
              <a:rPr lang="en-GB" sz="1800" dirty="0" smtClean="0"/>
              <a:t>haracterisation</a:t>
            </a:r>
            <a:endParaRPr lang="en-GB" sz="1800" kern="0" dirty="0"/>
          </a:p>
        </p:txBody>
      </p:sp>
      <p:sp>
        <p:nvSpPr>
          <p:cNvPr id="19" name="Rectangle 5"/>
          <p:cNvSpPr txBox="1">
            <a:spLocks noChangeArrowheads="1"/>
          </p:cNvSpPr>
          <p:nvPr/>
        </p:nvSpPr>
        <p:spPr bwMode="auto">
          <a:xfrm>
            <a:off x="116466" y="464146"/>
            <a:ext cx="5268582" cy="5773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dirty="0" smtClean="0">
                <a:solidFill>
                  <a:srgbClr val="D90000"/>
                </a:solidFill>
                <a:latin typeface="Arial"/>
              </a:rPr>
              <a:t>Economic activity in the local </a:t>
            </a:r>
            <a:r>
              <a:rPr lang="en-GB" dirty="0">
                <a:solidFill>
                  <a:srgbClr val="D90000"/>
                </a:solidFill>
                <a:latin typeface="Arial"/>
              </a:rPr>
              <a:t>a</a:t>
            </a:r>
            <a:r>
              <a:rPr lang="en-GB" dirty="0" smtClean="0">
                <a:solidFill>
                  <a:srgbClr val="D90000"/>
                </a:solidFill>
                <a:latin typeface="Arial"/>
              </a:rPr>
              <a:t>rea</a:t>
            </a:r>
            <a:endParaRPr lang="en-US" kern="0" dirty="0" smtClean="0">
              <a:solidFill>
                <a:srgbClr val="000000"/>
              </a:solidFill>
              <a:latin typeface="Arial"/>
            </a:endParaRPr>
          </a:p>
          <a:p>
            <a:pPr algn="just">
              <a:buClrTx/>
            </a:pPr>
            <a:r>
              <a:rPr lang="en-US" sz="1050" kern="0" dirty="0" smtClean="0">
                <a:solidFill>
                  <a:srgbClr val="000000"/>
                </a:solidFill>
                <a:latin typeface="Arial"/>
              </a:rPr>
              <a:t>Godmanchester is a small rural town with a population of just over 6,000, many of which are commuters given the town’s strong links with Cambridge, London and the nearby town of Huntingdon. The town is therefore a strong ‘feeder’ for economic activity in these areas. The town itself is mainly home to small independent retail and construction businesses. However, its proximity to Cambridge means that some high-value professional service and scientific businesses, as well as architecture and IT firms, are located in the town. The town is also adjacent to </a:t>
            </a:r>
            <a:r>
              <a:rPr lang="en-US" sz="1050" kern="0" dirty="0" err="1" smtClean="0">
                <a:solidFill>
                  <a:srgbClr val="000000"/>
                </a:solidFill>
                <a:latin typeface="Arial"/>
              </a:rPr>
              <a:t>Portholme</a:t>
            </a:r>
            <a:r>
              <a:rPr lang="en-US" sz="1050" kern="0" dirty="0">
                <a:solidFill>
                  <a:srgbClr val="000000"/>
                </a:solidFill>
                <a:latin typeface="Arial"/>
              </a:rPr>
              <a:t>,</a:t>
            </a:r>
            <a:r>
              <a:rPr lang="en-US" sz="1050" kern="0" dirty="0" smtClean="0">
                <a:solidFill>
                  <a:srgbClr val="000000"/>
                </a:solidFill>
                <a:latin typeface="Arial"/>
              </a:rPr>
              <a:t> the UK’s largest meadow, and is surrounded by rich fertile land. A couple of agricultural and forestry companies are therefore located in the floodplain area.</a:t>
            </a:r>
            <a:endParaRPr lang="en-GB" sz="1050" dirty="0">
              <a:solidFill>
                <a:srgbClr val="D90000"/>
              </a:solidFill>
              <a:latin typeface="Arial"/>
            </a:endParaRPr>
          </a:p>
          <a:p>
            <a:pPr algn="just">
              <a:buClrTx/>
            </a:pPr>
            <a:r>
              <a:rPr lang="en-GB" dirty="0" smtClean="0">
                <a:solidFill>
                  <a:srgbClr val="D90000"/>
                </a:solidFill>
                <a:latin typeface="Arial"/>
              </a:rPr>
              <a:t>Business categorisation</a:t>
            </a:r>
            <a:endParaRPr lang="en-US" kern="0" dirty="0" smtClean="0">
              <a:solidFill>
                <a:srgbClr val="000000"/>
              </a:solidFill>
              <a:latin typeface="Arial"/>
            </a:endParaRPr>
          </a:p>
          <a:p>
            <a:pPr algn="just">
              <a:buClrTx/>
            </a:pPr>
            <a:r>
              <a:rPr lang="en-US" sz="1050" kern="0" dirty="0">
                <a:solidFill>
                  <a:srgbClr val="000000"/>
                </a:solidFill>
                <a:latin typeface="Arial"/>
              </a:rPr>
              <a:t>In order to proxy the number of businesses directly protected by the scheme, we used the protected number of commercial properties identified in the existing </a:t>
            </a:r>
            <a:r>
              <a:rPr lang="en-US" sz="1050" kern="0" dirty="0" smtClean="0">
                <a:solidFill>
                  <a:srgbClr val="000000"/>
                </a:solidFill>
                <a:latin typeface="Arial"/>
              </a:rPr>
              <a:t>FCERM appraisal</a:t>
            </a:r>
            <a:r>
              <a:rPr lang="en-US" sz="1050" kern="0" dirty="0">
                <a:solidFill>
                  <a:srgbClr val="000000"/>
                </a:solidFill>
                <a:latin typeface="Arial"/>
              </a:rPr>
              <a:t>. </a:t>
            </a:r>
            <a:r>
              <a:rPr lang="en-US" sz="1050" kern="0" dirty="0" smtClean="0">
                <a:solidFill>
                  <a:srgbClr val="000000"/>
                </a:solidFill>
                <a:latin typeface="Arial"/>
              </a:rPr>
              <a:t>This suggests that 42 businesses in the floodplain are protected from 1 in 100 year flood events as a direct result of the flood </a:t>
            </a:r>
            <a:r>
              <a:rPr lang="en-US" sz="1050" kern="0" dirty="0" err="1" smtClean="0">
                <a:solidFill>
                  <a:srgbClr val="000000"/>
                </a:solidFill>
                <a:latin typeface="Arial"/>
              </a:rPr>
              <a:t>defence</a:t>
            </a:r>
            <a:r>
              <a:rPr lang="en-US" sz="1050" kern="0" dirty="0" smtClean="0">
                <a:solidFill>
                  <a:srgbClr val="000000"/>
                </a:solidFill>
                <a:latin typeface="Arial"/>
              </a:rPr>
              <a:t> scheme. </a:t>
            </a:r>
          </a:p>
          <a:p>
            <a:pPr algn="just"/>
            <a:r>
              <a:rPr lang="en-GB" sz="1050" kern="0" dirty="0" smtClean="0">
                <a:solidFill>
                  <a:srgbClr val="000000"/>
                </a:solidFill>
                <a:latin typeface="Arial"/>
              </a:rPr>
              <a:t>In categorising businesses </a:t>
            </a:r>
            <a:r>
              <a:rPr lang="en-GB" sz="1050" kern="0" dirty="0">
                <a:solidFill>
                  <a:srgbClr val="000000"/>
                </a:solidFill>
                <a:latin typeface="Arial"/>
              </a:rPr>
              <a:t>into the relevant </a:t>
            </a:r>
            <a:r>
              <a:rPr lang="en-GB" sz="1050" kern="0" dirty="0" smtClean="0">
                <a:solidFill>
                  <a:srgbClr val="000000"/>
                </a:solidFill>
                <a:latin typeface="Arial"/>
              </a:rPr>
              <a:t>business sectors, </a:t>
            </a:r>
            <a:r>
              <a:rPr lang="en-GB" sz="1050" kern="0" dirty="0">
                <a:solidFill>
                  <a:srgbClr val="000000"/>
                </a:solidFill>
                <a:latin typeface="Arial"/>
              </a:rPr>
              <a:t>w</a:t>
            </a:r>
            <a:r>
              <a:rPr lang="en-GB" sz="1050" kern="0" dirty="0" smtClean="0">
                <a:solidFill>
                  <a:srgbClr val="000000"/>
                </a:solidFill>
                <a:latin typeface="Arial"/>
              </a:rPr>
              <a:t>e have used business data from the ONS Neighbourhood Statistics database for the Huntingdonshire local authority area. Regional data for the South East was used to split businesses by business size within each sector. </a:t>
            </a:r>
            <a:r>
              <a:rPr lang="en-GB" sz="1050" kern="0" dirty="0">
                <a:latin typeface="Arial"/>
              </a:rPr>
              <a:t>As the data used is not specific to Godmanchester itself, the sector composition is therefore indicative; actual types of businesses may vary slightly from </a:t>
            </a:r>
            <a:r>
              <a:rPr lang="en-GB" sz="1050" kern="0" dirty="0" smtClean="0">
                <a:latin typeface="Arial"/>
              </a:rPr>
              <a:t>our estimate.</a:t>
            </a:r>
            <a:endParaRPr lang="en-US" sz="1050" b="1" kern="0" dirty="0">
              <a:solidFill>
                <a:srgbClr val="000000"/>
              </a:solidFill>
              <a:latin typeface="Arial"/>
            </a:endParaRPr>
          </a:p>
          <a:p>
            <a:pPr algn="just">
              <a:buClrTx/>
            </a:pPr>
            <a:r>
              <a:rPr lang="en-GB" sz="1050" kern="0" dirty="0" smtClean="0">
                <a:solidFill>
                  <a:srgbClr val="000000"/>
                </a:solidFill>
                <a:latin typeface="Arial"/>
                <a:ea typeface="+mn-ea"/>
              </a:rPr>
              <a:t>The business categorisation indicates that:</a:t>
            </a:r>
          </a:p>
          <a:p>
            <a:pPr marL="171450" indent="-171450" algn="just">
              <a:buClr>
                <a:srgbClr val="E83F35"/>
              </a:buClr>
              <a:buFont typeface="Arial" panose="020B0604020202020204" pitchFamily="34" charset="0"/>
              <a:buChar char="•"/>
            </a:pPr>
            <a:r>
              <a:rPr lang="en-US" sz="1050" b="1" kern="0" dirty="0">
                <a:solidFill>
                  <a:srgbClr val="000000"/>
                </a:solidFill>
                <a:latin typeface="Arial"/>
              </a:rPr>
              <a:t>S</a:t>
            </a:r>
            <a:r>
              <a:rPr lang="en-US" sz="1050" b="1" kern="0" dirty="0" smtClean="0">
                <a:solidFill>
                  <a:srgbClr val="000000"/>
                </a:solidFill>
                <a:latin typeface="Arial"/>
              </a:rPr>
              <a:t>mall </a:t>
            </a:r>
            <a:r>
              <a:rPr lang="en-US" sz="1050" b="1" kern="0" dirty="0">
                <a:solidFill>
                  <a:srgbClr val="000000"/>
                </a:solidFill>
                <a:latin typeface="Arial"/>
              </a:rPr>
              <a:t>retail businesses represent the highest proportion of businesses in the </a:t>
            </a:r>
            <a:r>
              <a:rPr lang="en-US" sz="1050" b="1" kern="0" dirty="0" smtClean="0">
                <a:solidFill>
                  <a:srgbClr val="000000"/>
                </a:solidFill>
                <a:latin typeface="Arial"/>
              </a:rPr>
              <a:t>floodplain</a:t>
            </a:r>
            <a:r>
              <a:rPr lang="en-US" sz="1050" b="1" kern="0" dirty="0">
                <a:solidFill>
                  <a:srgbClr val="000000"/>
                </a:solidFill>
                <a:latin typeface="Arial"/>
              </a:rPr>
              <a:t>.</a:t>
            </a:r>
            <a:r>
              <a:rPr lang="en-US" sz="1050" b="1" kern="0" dirty="0" smtClean="0">
                <a:solidFill>
                  <a:srgbClr val="000000"/>
                </a:solidFill>
                <a:latin typeface="Arial"/>
              </a:rPr>
              <a:t> </a:t>
            </a:r>
            <a:r>
              <a:rPr lang="en-US" sz="1050" kern="0" dirty="0" smtClean="0">
                <a:solidFill>
                  <a:srgbClr val="000000"/>
                </a:solidFill>
                <a:latin typeface="Arial"/>
              </a:rPr>
              <a:t>‘Micro’ businesses (less than 10 employees) represent over </a:t>
            </a:r>
            <a:r>
              <a:rPr lang="en-US" sz="1050" b="1" kern="0" dirty="0" smtClean="0">
                <a:solidFill>
                  <a:srgbClr val="000000"/>
                </a:solidFill>
                <a:latin typeface="Arial"/>
              </a:rPr>
              <a:t>80% </a:t>
            </a:r>
            <a:r>
              <a:rPr lang="en-US" sz="1050" kern="0" dirty="0" smtClean="0">
                <a:solidFill>
                  <a:srgbClr val="000000"/>
                </a:solidFill>
                <a:latin typeface="Arial"/>
              </a:rPr>
              <a:t>of all businesses, </a:t>
            </a:r>
            <a:r>
              <a:rPr lang="en-US" sz="1050" b="1" kern="0" dirty="0" smtClean="0">
                <a:solidFill>
                  <a:srgbClr val="000000"/>
                </a:solidFill>
                <a:latin typeface="Arial"/>
              </a:rPr>
              <a:t>20%</a:t>
            </a:r>
            <a:r>
              <a:rPr lang="en-US" sz="1050" kern="0" dirty="0" smtClean="0">
                <a:solidFill>
                  <a:srgbClr val="000000"/>
                </a:solidFill>
                <a:latin typeface="Arial"/>
              </a:rPr>
              <a:t> of these being wholesale or retail businesses. Based on the data available, we have identified no large businesses (250+ employees) in the Godmanchester area.</a:t>
            </a:r>
          </a:p>
          <a:p>
            <a:pPr marL="171450" indent="-171450" algn="just">
              <a:buClr>
                <a:srgbClr val="E83F35"/>
              </a:buClr>
              <a:buFont typeface="Arial" panose="020B0604020202020204" pitchFamily="34" charset="0"/>
              <a:buChar char="•"/>
            </a:pPr>
            <a:r>
              <a:rPr lang="en-US" sz="1050" b="1" kern="0" dirty="0" smtClean="0">
                <a:solidFill>
                  <a:srgbClr val="000000"/>
                </a:solidFill>
                <a:latin typeface="Arial"/>
              </a:rPr>
              <a:t>There is a hub of small IT, and professional/technical </a:t>
            </a:r>
            <a:r>
              <a:rPr lang="en-US" sz="1050" b="1" kern="0" dirty="0">
                <a:solidFill>
                  <a:srgbClr val="000000"/>
                </a:solidFill>
                <a:latin typeface="Arial"/>
              </a:rPr>
              <a:t>firms </a:t>
            </a:r>
            <a:r>
              <a:rPr lang="en-US" sz="1050" b="1" kern="0" dirty="0" smtClean="0">
                <a:solidFill>
                  <a:srgbClr val="000000"/>
                </a:solidFill>
                <a:latin typeface="Arial"/>
              </a:rPr>
              <a:t>in </a:t>
            </a:r>
            <a:r>
              <a:rPr lang="en-US" sz="1050" b="1" kern="0" dirty="0">
                <a:solidFill>
                  <a:srgbClr val="000000"/>
                </a:solidFill>
                <a:latin typeface="Arial"/>
              </a:rPr>
              <a:t>the local area.</a:t>
            </a:r>
            <a:r>
              <a:rPr lang="en-US" sz="1050" kern="0" dirty="0">
                <a:solidFill>
                  <a:srgbClr val="000000"/>
                </a:solidFill>
                <a:latin typeface="Arial"/>
              </a:rPr>
              <a:t> </a:t>
            </a:r>
            <a:r>
              <a:rPr lang="en-US" sz="1050" kern="0" dirty="0" smtClean="0">
                <a:solidFill>
                  <a:srgbClr val="000000"/>
                </a:solidFill>
                <a:latin typeface="Arial"/>
              </a:rPr>
              <a:t>The data shows that IT firms, and firms providing professional, scientific and technical services, represent around </a:t>
            </a:r>
            <a:r>
              <a:rPr lang="en-US" sz="1050" b="1" kern="0" dirty="0" smtClean="0">
                <a:solidFill>
                  <a:srgbClr val="000000"/>
                </a:solidFill>
                <a:latin typeface="Arial"/>
              </a:rPr>
              <a:t>20%</a:t>
            </a:r>
            <a:r>
              <a:rPr lang="en-US" sz="1050" kern="0" dirty="0" smtClean="0">
                <a:solidFill>
                  <a:srgbClr val="000000"/>
                </a:solidFill>
                <a:latin typeface="Arial"/>
              </a:rPr>
              <a:t> of businesses in the floodplain. These </a:t>
            </a:r>
            <a:r>
              <a:rPr lang="en-US" sz="1050" kern="0" dirty="0">
                <a:solidFill>
                  <a:srgbClr val="000000"/>
                </a:solidFill>
                <a:latin typeface="Arial"/>
              </a:rPr>
              <a:t>professional firms are key to the local </a:t>
            </a:r>
            <a:r>
              <a:rPr lang="en-US" sz="1050" kern="0" dirty="0" smtClean="0">
                <a:solidFill>
                  <a:srgbClr val="000000"/>
                </a:solidFill>
                <a:latin typeface="Arial"/>
              </a:rPr>
              <a:t>area, given the </a:t>
            </a:r>
            <a:r>
              <a:rPr lang="en-US" sz="1050" kern="0" dirty="0">
                <a:solidFill>
                  <a:srgbClr val="000000"/>
                </a:solidFill>
                <a:latin typeface="Arial"/>
              </a:rPr>
              <a:t>value they create</a:t>
            </a:r>
            <a:r>
              <a:rPr lang="en-US" sz="1050" kern="0" dirty="0" smtClean="0">
                <a:solidFill>
                  <a:srgbClr val="000000"/>
                </a:solidFill>
                <a:latin typeface="Arial"/>
              </a:rPr>
              <a: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9064" y="3622190"/>
            <a:ext cx="4124566" cy="2531062"/>
          </a:xfrm>
          <a:prstGeom prst="rect">
            <a:avLst/>
          </a:prstGeom>
          <a:noFill/>
          <a:ln w="28575">
            <a:solidFill>
              <a:srgbClr val="15657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9064" y="906071"/>
            <a:ext cx="4104456" cy="2598705"/>
          </a:xfrm>
          <a:prstGeom prst="rect">
            <a:avLst/>
          </a:prstGeom>
          <a:noFill/>
          <a:ln w="28575">
            <a:solidFill>
              <a:srgbClr val="15657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5"/>
          <p:cNvSpPr txBox="1">
            <a:spLocks noChangeArrowheads="1"/>
          </p:cNvSpPr>
          <p:nvPr/>
        </p:nvSpPr>
        <p:spPr bwMode="auto">
          <a:xfrm>
            <a:off x="5375523" y="464146"/>
            <a:ext cx="4373438" cy="510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marL="171450" indent="-171450" algn="just">
              <a:buClr>
                <a:srgbClr val="E83F35"/>
              </a:buClr>
              <a:buFont typeface="Arial" panose="020B0604020202020204" pitchFamily="34" charset="0"/>
              <a:buChar char="•"/>
            </a:pPr>
            <a:r>
              <a:rPr lang="en-US" sz="1050" b="1" kern="0" dirty="0" smtClean="0">
                <a:solidFill>
                  <a:srgbClr val="000000"/>
                </a:solidFill>
                <a:latin typeface="Arial"/>
                <a:ea typeface="+mn-ea"/>
              </a:rPr>
              <a:t>A couple of agricultural and forestry businesses reside in the floodplain. </a:t>
            </a:r>
            <a:r>
              <a:rPr lang="en-US" sz="1050" kern="0" dirty="0" smtClean="0">
                <a:solidFill>
                  <a:srgbClr val="000000"/>
                </a:solidFill>
                <a:latin typeface="Arial"/>
                <a:ea typeface="+mn-ea"/>
              </a:rPr>
              <a:t>This is expected, given the rural nature of the town.</a:t>
            </a:r>
          </a:p>
        </p:txBody>
      </p:sp>
      <p:sp>
        <p:nvSpPr>
          <p:cNvPr id="12" name="Oval 56"/>
          <p:cNvSpPr>
            <a:spLocks noChangeArrowheads="1"/>
          </p:cNvSpPr>
          <p:nvPr/>
        </p:nvSpPr>
        <p:spPr bwMode="auto">
          <a:xfrm>
            <a:off x="8509967" y="69808"/>
            <a:ext cx="288000" cy="288000"/>
          </a:xfrm>
          <a:prstGeom prst="ellipse">
            <a:avLst/>
          </a:prstGeom>
          <a:solidFill>
            <a:srgbClr val="E83F35"/>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1</a:t>
            </a:r>
          </a:p>
        </p:txBody>
      </p:sp>
      <p:sp>
        <p:nvSpPr>
          <p:cNvPr id="13" name="Oval 56"/>
          <p:cNvSpPr>
            <a:spLocks noChangeArrowheads="1"/>
          </p:cNvSpPr>
          <p:nvPr/>
        </p:nvSpPr>
        <p:spPr bwMode="auto">
          <a:xfrm>
            <a:off x="884102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2</a:t>
            </a:r>
          </a:p>
        </p:txBody>
      </p:sp>
      <p:sp>
        <p:nvSpPr>
          <p:cNvPr id="14"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3</a:t>
            </a:r>
          </a:p>
        </p:txBody>
      </p:sp>
      <p:sp>
        <p:nvSpPr>
          <p:cNvPr id="15"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smtClean="0">
                <a:solidFill>
                  <a:srgbClr val="FFFFFF"/>
                </a:solidFill>
                <a:ea typeface="+mn-ea"/>
              </a:rPr>
              <a:t>4</a:t>
            </a:r>
            <a:endParaRPr lang="en-GB" sz="1200" dirty="0">
              <a:solidFill>
                <a:srgbClr val="FFFFFF"/>
              </a:solidFill>
              <a:ea typeface="+mn-ea"/>
            </a:endParaRPr>
          </a:p>
        </p:txBody>
      </p:sp>
      <p:sp>
        <p:nvSpPr>
          <p:cNvPr id="16" name="Rectangle 15"/>
          <p:cNvSpPr/>
          <p:nvPr/>
        </p:nvSpPr>
        <p:spPr bwMode="auto">
          <a:xfrm>
            <a:off x="5396819" y="6221814"/>
            <a:ext cx="4486633" cy="144016"/>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kumimoji="0" lang="en-GB" sz="1000" b="0" i="1" u="none" strike="noStrike" cap="none" normalizeH="0" baseline="0" dirty="0" smtClean="0">
                <a:ln>
                  <a:noFill/>
                </a:ln>
                <a:solidFill>
                  <a:schemeClr val="tx1"/>
                </a:solidFill>
                <a:effectLst/>
              </a:rPr>
              <a:t>Source:</a:t>
            </a:r>
            <a:r>
              <a:rPr kumimoji="0" lang="en-GB" sz="1000" b="0" i="1" u="none" strike="noStrike" cap="none" normalizeH="0" dirty="0" smtClean="0">
                <a:ln>
                  <a:noFill/>
                </a:ln>
                <a:solidFill>
                  <a:schemeClr val="tx1"/>
                </a:solidFill>
                <a:effectLst/>
              </a:rPr>
              <a:t> Frontier Analysis based on ONS &amp; BIS business data</a:t>
            </a:r>
            <a:endParaRPr kumimoji="0" lang="en-GB" sz="1000" b="0" i="1"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483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120266"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pPr>
              <a:buClrTx/>
            </a:pPr>
            <a:r>
              <a:rPr lang="en-GB" sz="1800" dirty="0" smtClean="0"/>
              <a:t>4.1 Godmanchester – </a:t>
            </a:r>
            <a:r>
              <a:rPr lang="en-GB" sz="1800" dirty="0"/>
              <a:t>F</a:t>
            </a:r>
            <a:r>
              <a:rPr lang="en-GB" sz="1800" dirty="0" smtClean="0"/>
              <a:t>irst </a:t>
            </a:r>
            <a:r>
              <a:rPr lang="en-GB" sz="1800" dirty="0"/>
              <a:t>R</a:t>
            </a:r>
            <a:r>
              <a:rPr lang="en-GB" sz="1800" dirty="0" smtClean="0"/>
              <a:t>ound </a:t>
            </a:r>
            <a:r>
              <a:rPr lang="en-GB" sz="1800" dirty="0"/>
              <a:t>I</a:t>
            </a:r>
            <a:r>
              <a:rPr lang="en-GB" sz="1800" dirty="0" smtClean="0"/>
              <a:t>mpacts</a:t>
            </a:r>
            <a:endParaRPr lang="en-GB" sz="1800" kern="0" dirty="0"/>
          </a:p>
        </p:txBody>
      </p:sp>
      <p:sp>
        <p:nvSpPr>
          <p:cNvPr id="19" name="Rectangle 5"/>
          <p:cNvSpPr txBox="1">
            <a:spLocks noChangeArrowheads="1"/>
          </p:cNvSpPr>
          <p:nvPr/>
        </p:nvSpPr>
        <p:spPr bwMode="auto">
          <a:xfrm>
            <a:off x="116588" y="464146"/>
            <a:ext cx="5340468" cy="5917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dirty="0" smtClean="0">
                <a:solidFill>
                  <a:srgbClr val="D90000"/>
                </a:solidFill>
                <a:latin typeface="Arial"/>
              </a:rPr>
              <a:t>What first round impacts does the Godmanchester scheme generate?</a:t>
            </a:r>
            <a:endParaRPr lang="en-US" kern="0" dirty="0" smtClean="0">
              <a:solidFill>
                <a:srgbClr val="000000"/>
              </a:solidFill>
              <a:latin typeface="Arial"/>
            </a:endParaRPr>
          </a:p>
          <a:p>
            <a:pPr algn="just">
              <a:spcBef>
                <a:spcPts val="252"/>
              </a:spcBef>
            </a:pPr>
            <a:r>
              <a:rPr lang="en-GB" sz="1050" kern="0" dirty="0">
                <a:solidFill>
                  <a:srgbClr val="000000"/>
                </a:solidFill>
                <a:latin typeface="Arial"/>
              </a:rPr>
              <a:t>To ensure that we were taking a proportionate approach, we </a:t>
            </a:r>
            <a:r>
              <a:rPr lang="en-GB" sz="1050" kern="0" dirty="0" smtClean="0">
                <a:solidFill>
                  <a:srgbClr val="000000"/>
                </a:solidFill>
                <a:latin typeface="Arial"/>
              </a:rPr>
              <a:t>start with the economic </a:t>
            </a:r>
            <a:r>
              <a:rPr lang="en-GB" sz="1050" kern="0" dirty="0">
                <a:solidFill>
                  <a:srgbClr val="000000"/>
                </a:solidFill>
                <a:latin typeface="Arial"/>
              </a:rPr>
              <a:t>benefits </a:t>
            </a:r>
            <a:r>
              <a:rPr lang="en-GB" sz="1050" kern="0" dirty="0" smtClean="0">
                <a:latin typeface="Arial"/>
              </a:rPr>
              <a:t>already </a:t>
            </a:r>
            <a:r>
              <a:rPr lang="en-GB" sz="1050" kern="0" dirty="0">
                <a:latin typeface="Arial"/>
              </a:rPr>
              <a:t>quantified </a:t>
            </a:r>
            <a:r>
              <a:rPr lang="en-GB" sz="1050" kern="0" dirty="0">
                <a:solidFill>
                  <a:srgbClr val="000000"/>
                </a:solidFill>
                <a:latin typeface="Arial"/>
              </a:rPr>
              <a:t>as part of the EA’s existing economic appraisal (the PAR) to estimate </a:t>
            </a:r>
            <a:r>
              <a:rPr lang="en-GB" sz="1050" kern="0" dirty="0" smtClean="0">
                <a:solidFill>
                  <a:srgbClr val="000000"/>
                </a:solidFill>
                <a:latin typeface="Arial"/>
              </a:rPr>
              <a:t>the ‘first round’ impacts. </a:t>
            </a:r>
            <a:r>
              <a:rPr lang="en-GB" sz="1050" kern="0" dirty="0" smtClean="0">
                <a:latin typeface="Arial"/>
              </a:rPr>
              <a:t>In </a:t>
            </a:r>
            <a:r>
              <a:rPr lang="en-GB" sz="1050" kern="0" dirty="0">
                <a:latin typeface="Arial"/>
              </a:rPr>
              <a:t>other words, we simply re-present the economic impacts captured in the existing appraisal as GVA impacts on the local economy.</a:t>
            </a:r>
          </a:p>
          <a:p>
            <a:pPr algn="just"/>
            <a:r>
              <a:rPr lang="en-GB" sz="1050" kern="0" dirty="0" smtClean="0">
                <a:solidFill>
                  <a:srgbClr val="000000"/>
                </a:solidFill>
                <a:latin typeface="Arial"/>
              </a:rPr>
              <a:t>The existing appraisal focussed solely on quantifying the avoided damage to properties in the floodplain. </a:t>
            </a:r>
            <a:r>
              <a:rPr lang="en-GB" sz="1050" kern="0" dirty="0">
                <a:solidFill>
                  <a:srgbClr val="000000"/>
                </a:solidFill>
                <a:latin typeface="Arial"/>
              </a:rPr>
              <a:t>As set out in </a:t>
            </a:r>
            <a:r>
              <a:rPr lang="en-GB" sz="1050" kern="0" dirty="0" smtClean="0">
                <a:solidFill>
                  <a:srgbClr val="000000"/>
                </a:solidFill>
                <a:latin typeface="Arial"/>
              </a:rPr>
              <a:t>Technical Report 1, </a:t>
            </a:r>
            <a:r>
              <a:rPr lang="en-GB" sz="1050" kern="0" dirty="0">
                <a:solidFill>
                  <a:srgbClr val="000000"/>
                </a:solidFill>
                <a:latin typeface="Arial"/>
              </a:rPr>
              <a:t>the scheme </a:t>
            </a:r>
            <a:r>
              <a:rPr lang="en-GB" sz="1050" kern="0" dirty="0" smtClean="0">
                <a:solidFill>
                  <a:srgbClr val="000000"/>
                </a:solidFill>
                <a:latin typeface="Arial"/>
              </a:rPr>
              <a:t>could potentially generate </a:t>
            </a:r>
            <a:r>
              <a:rPr lang="en-GB" sz="1050" kern="0" dirty="0">
                <a:solidFill>
                  <a:srgbClr val="000000"/>
                </a:solidFill>
                <a:latin typeface="Arial"/>
              </a:rPr>
              <a:t>additional GVA through a number of other </a:t>
            </a:r>
            <a:r>
              <a:rPr lang="en-GB" sz="1050" kern="0" dirty="0" smtClean="0">
                <a:solidFill>
                  <a:srgbClr val="000000"/>
                </a:solidFill>
                <a:latin typeface="Arial"/>
              </a:rPr>
              <a:t>avenues, for example through avoided damage to transportation and utilities infrastructure, and disruption to agricultural production. </a:t>
            </a:r>
            <a:r>
              <a:rPr lang="en-GB" sz="1050" kern="0" dirty="0">
                <a:solidFill>
                  <a:srgbClr val="000000"/>
                </a:solidFill>
                <a:latin typeface="Arial"/>
              </a:rPr>
              <a:t>However, such benefits were </a:t>
            </a:r>
            <a:r>
              <a:rPr lang="en-GB" sz="1050" kern="0" dirty="0" smtClean="0">
                <a:solidFill>
                  <a:srgbClr val="000000"/>
                </a:solidFill>
                <a:latin typeface="Arial"/>
              </a:rPr>
              <a:t>considered to be negligible </a:t>
            </a:r>
            <a:r>
              <a:rPr lang="en-GB" sz="1050" kern="0" dirty="0">
                <a:solidFill>
                  <a:srgbClr val="000000"/>
                </a:solidFill>
                <a:latin typeface="Arial"/>
              </a:rPr>
              <a:t>in the </a:t>
            </a:r>
            <a:r>
              <a:rPr lang="en-GB" sz="1050" kern="0" dirty="0" smtClean="0">
                <a:solidFill>
                  <a:srgbClr val="000000"/>
                </a:solidFill>
                <a:latin typeface="Arial"/>
              </a:rPr>
              <a:t>EA’s economic </a:t>
            </a:r>
            <a:r>
              <a:rPr lang="en-GB" sz="1050" kern="0" dirty="0">
                <a:solidFill>
                  <a:srgbClr val="000000"/>
                </a:solidFill>
                <a:latin typeface="Arial"/>
              </a:rPr>
              <a:t>appraisal, and were therefore not quantified explicitly.</a:t>
            </a:r>
          </a:p>
          <a:p>
            <a:pPr algn="just"/>
            <a:r>
              <a:rPr lang="en-GB" sz="1050" kern="0" dirty="0" smtClean="0">
                <a:solidFill>
                  <a:srgbClr val="000000"/>
                </a:solidFill>
                <a:latin typeface="Arial"/>
              </a:rPr>
              <a:t>The EA’s project appraisal estimated the expected damage costs to all types of property </a:t>
            </a:r>
            <a:r>
              <a:rPr lang="en-GB" sz="1050" kern="0" dirty="0">
                <a:solidFill>
                  <a:srgbClr val="000000"/>
                </a:solidFill>
                <a:latin typeface="Arial"/>
              </a:rPr>
              <a:t>under the “Do Nothing” </a:t>
            </a:r>
            <a:r>
              <a:rPr lang="en-GB" sz="1050" kern="0" dirty="0" smtClean="0">
                <a:solidFill>
                  <a:srgbClr val="000000"/>
                </a:solidFill>
                <a:latin typeface="Arial"/>
              </a:rPr>
              <a:t>and “Do Something” Scenarios (i.e. both with and without the intervention). Based on evidence in the appraisal PAR, the EA estimated that the scheme would reduce total expected property damage by</a:t>
            </a:r>
            <a:r>
              <a:rPr lang="en-GB" sz="1050" dirty="0" smtClean="0"/>
              <a:t> </a:t>
            </a:r>
            <a:r>
              <a:rPr lang="en-GB" sz="1050" kern="0" dirty="0" smtClean="0">
                <a:solidFill>
                  <a:srgbClr val="000000"/>
                </a:solidFill>
                <a:latin typeface="Arial"/>
              </a:rPr>
              <a:t>£115m in present value terms</a:t>
            </a:r>
            <a:r>
              <a:rPr lang="en-GB" sz="1050" b="1" kern="0" dirty="0" smtClean="0">
                <a:solidFill>
                  <a:srgbClr val="000000"/>
                </a:solidFill>
                <a:latin typeface="Arial"/>
              </a:rPr>
              <a:t> </a:t>
            </a:r>
            <a:r>
              <a:rPr lang="en-GB" sz="1050" kern="0" dirty="0" smtClean="0">
                <a:solidFill>
                  <a:srgbClr val="000000"/>
                </a:solidFill>
                <a:latin typeface="Arial"/>
              </a:rPr>
              <a:t>over </a:t>
            </a:r>
            <a:r>
              <a:rPr lang="en-GB" sz="1050" kern="0" dirty="0">
                <a:solidFill>
                  <a:srgbClr val="000000"/>
                </a:solidFill>
                <a:latin typeface="Arial"/>
              </a:rPr>
              <a:t>the 100 year lifetime of the asset. </a:t>
            </a:r>
            <a:r>
              <a:rPr lang="en-GB" sz="1050" kern="0" dirty="0" smtClean="0">
                <a:solidFill>
                  <a:srgbClr val="000000"/>
                </a:solidFill>
                <a:latin typeface="Arial"/>
              </a:rPr>
              <a:t>Of this £115m, </a:t>
            </a:r>
            <a:r>
              <a:rPr lang="en-GB" sz="1050" b="1" kern="0" dirty="0" smtClean="0">
                <a:solidFill>
                  <a:srgbClr val="000000"/>
                </a:solidFill>
                <a:latin typeface="Arial"/>
              </a:rPr>
              <a:t>£18.5m </a:t>
            </a:r>
            <a:r>
              <a:rPr lang="en-GB" sz="1050" kern="0" dirty="0" smtClean="0">
                <a:solidFill>
                  <a:srgbClr val="000000"/>
                </a:solidFill>
                <a:latin typeface="Arial"/>
              </a:rPr>
              <a:t>related specifically to avoided commercial property damage. Using this, we then derived the relevant PV estimates for our analysis:</a:t>
            </a:r>
          </a:p>
          <a:p>
            <a:pPr marL="171450" indent="-171450" algn="just">
              <a:buClr>
                <a:srgbClr val="E83F35"/>
              </a:buClr>
              <a:buFont typeface="Arial" panose="020B0604020202020204" pitchFamily="34" charset="0"/>
              <a:buChar char="•"/>
            </a:pPr>
            <a:r>
              <a:rPr lang="en-GB" sz="1050" kern="0" dirty="0" smtClean="0">
                <a:solidFill>
                  <a:srgbClr val="000000"/>
                </a:solidFill>
                <a:latin typeface="Arial"/>
              </a:rPr>
              <a:t>First, we converted the £18.5m 100-year PV into an annual average figure. This was calculated based on the schedule </a:t>
            </a:r>
            <a:r>
              <a:rPr lang="en-GB" sz="1050" kern="0" dirty="0">
                <a:solidFill>
                  <a:srgbClr val="000000"/>
                </a:solidFill>
                <a:latin typeface="Arial"/>
              </a:rPr>
              <a:t>of social discount rates set out in the Treasury Green Book. Through these calculations, we find that by abating commercial property damage during floods, the scheme generates </a:t>
            </a:r>
            <a:r>
              <a:rPr lang="en-GB" sz="1050" kern="0" dirty="0" smtClean="0">
                <a:solidFill>
                  <a:srgbClr val="000000"/>
                </a:solidFill>
                <a:latin typeface="Arial"/>
              </a:rPr>
              <a:t>an expected </a:t>
            </a:r>
            <a:r>
              <a:rPr lang="en-GB" sz="1050" b="1" kern="0" dirty="0" smtClean="0">
                <a:solidFill>
                  <a:srgbClr val="000000"/>
                </a:solidFill>
                <a:latin typeface="Arial"/>
              </a:rPr>
              <a:t>£640,000 </a:t>
            </a:r>
            <a:r>
              <a:rPr lang="en-GB" sz="1050" b="1" kern="0" dirty="0">
                <a:solidFill>
                  <a:srgbClr val="000000"/>
                </a:solidFill>
                <a:latin typeface="Arial"/>
              </a:rPr>
              <a:t>of additional GVA on an annual basis. </a:t>
            </a:r>
            <a:endParaRPr lang="en-GB" sz="1050" b="1" kern="0" dirty="0" smtClean="0">
              <a:solidFill>
                <a:srgbClr val="000000"/>
              </a:solidFill>
              <a:latin typeface="Arial"/>
            </a:endParaRPr>
          </a:p>
          <a:p>
            <a:pPr marL="171450" indent="-171450" algn="just">
              <a:buClr>
                <a:srgbClr val="E83F35"/>
              </a:buClr>
              <a:buFont typeface="Arial" panose="020B0604020202020204" pitchFamily="34" charset="0"/>
              <a:buChar char="•"/>
            </a:pPr>
            <a:r>
              <a:rPr lang="en-GB" sz="1050" kern="0" dirty="0" smtClean="0">
                <a:solidFill>
                  <a:srgbClr val="000000"/>
                </a:solidFill>
                <a:latin typeface="Arial"/>
              </a:rPr>
              <a:t>This translates into a total present value benefit of around </a:t>
            </a:r>
            <a:r>
              <a:rPr lang="en-GB" sz="1050" b="1" kern="0" dirty="0" smtClean="0">
                <a:solidFill>
                  <a:srgbClr val="000000"/>
                </a:solidFill>
                <a:latin typeface="Arial"/>
              </a:rPr>
              <a:t>£5.3m</a:t>
            </a:r>
            <a:r>
              <a:rPr lang="en-GB" sz="1050" kern="0" dirty="0">
                <a:solidFill>
                  <a:srgbClr val="000000"/>
                </a:solidFill>
                <a:latin typeface="Arial"/>
              </a:rPr>
              <a:t>, </a:t>
            </a:r>
            <a:r>
              <a:rPr lang="en-GB" sz="1050" kern="0" dirty="0" smtClean="0">
                <a:solidFill>
                  <a:srgbClr val="000000"/>
                </a:solidFill>
                <a:latin typeface="Arial"/>
              </a:rPr>
              <a:t>when </a:t>
            </a:r>
            <a:r>
              <a:rPr lang="en-GB" sz="1050" kern="0" dirty="0">
                <a:solidFill>
                  <a:srgbClr val="000000"/>
                </a:solidFill>
                <a:latin typeface="Arial"/>
              </a:rPr>
              <a:t>these benefits </a:t>
            </a:r>
            <a:r>
              <a:rPr lang="en-GB" sz="1050" kern="0" dirty="0" smtClean="0">
                <a:solidFill>
                  <a:srgbClr val="000000"/>
                </a:solidFill>
                <a:latin typeface="Arial"/>
              </a:rPr>
              <a:t>are considered over </a:t>
            </a:r>
            <a:r>
              <a:rPr lang="en-GB" sz="1050" kern="0" dirty="0">
                <a:solidFill>
                  <a:srgbClr val="000000"/>
                </a:solidFill>
                <a:latin typeface="Arial"/>
              </a:rPr>
              <a:t>the 10-year </a:t>
            </a:r>
            <a:r>
              <a:rPr lang="en-GB" sz="1050" kern="0" dirty="0" smtClean="0">
                <a:solidFill>
                  <a:srgbClr val="000000"/>
                </a:solidFill>
                <a:latin typeface="Arial"/>
              </a:rPr>
              <a:t>GVA appraisal horizon.</a:t>
            </a:r>
          </a:p>
          <a:p>
            <a:pPr marL="171450" indent="-171450" algn="just">
              <a:buClr>
                <a:srgbClr val="E83F35"/>
              </a:buClr>
              <a:buFont typeface="Arial" panose="020B0604020202020204" pitchFamily="34" charset="0"/>
              <a:buChar char="•"/>
            </a:pPr>
            <a:r>
              <a:rPr lang="en-GB" sz="1050" kern="0" dirty="0" smtClean="0">
                <a:solidFill>
                  <a:srgbClr val="000000"/>
                </a:solidFill>
                <a:latin typeface="Arial"/>
              </a:rPr>
              <a:t>This impact is particularly large, given that only 42 commercial properties are protected by scheme.</a:t>
            </a:r>
            <a:r>
              <a:rPr lang="en-GB" sz="1050" kern="0" dirty="0" smtClean="0">
                <a:solidFill>
                  <a:srgbClr val="E83F35"/>
                </a:solidFill>
                <a:latin typeface="Arial"/>
              </a:rPr>
              <a:t> </a:t>
            </a:r>
            <a:r>
              <a:rPr lang="en-GB" sz="1050" kern="0" dirty="0" smtClean="0">
                <a:latin typeface="Arial"/>
              </a:rPr>
              <a:t>Based on the evidence in the PAR, this is driven by the fact that commercial properties are likely to be disproportionately affected in the event of a flood. The evidence suggests that in PV terms over a 100 year period, the scheme saves an expected £400,000 of damage per commercial property, almost double the average for residential properties.</a:t>
            </a:r>
          </a:p>
          <a:p>
            <a:pPr algn="just">
              <a:buClr>
                <a:srgbClr val="E83F35"/>
              </a:buClr>
            </a:pPr>
            <a:endParaRPr lang="en-GB" sz="1050" kern="0" dirty="0" smtClean="0">
              <a:solidFill>
                <a:srgbClr val="000000"/>
              </a:solidFill>
              <a:latin typeface="Arial"/>
            </a:endParaRPr>
          </a:p>
          <a:p>
            <a:pPr algn="just">
              <a:buClrTx/>
            </a:pPr>
            <a:endParaRPr lang="en-GB" sz="1050" kern="0" dirty="0">
              <a:solidFill>
                <a:srgbClr val="000000"/>
              </a:solidFill>
              <a:latin typeface="Arial"/>
            </a:endParaRPr>
          </a:p>
          <a:p>
            <a:pPr algn="just">
              <a:buClrTx/>
            </a:pPr>
            <a:endParaRPr lang="en-GB" sz="1050" kern="0" dirty="0" smtClean="0">
              <a:solidFill>
                <a:srgbClr val="000000"/>
              </a:solidFill>
              <a:latin typeface="Arial"/>
            </a:endParaRPr>
          </a:p>
        </p:txBody>
      </p:sp>
      <p:sp>
        <p:nvSpPr>
          <p:cNvPr id="2" name="Rectangle 1"/>
          <p:cNvSpPr/>
          <p:nvPr/>
        </p:nvSpPr>
        <p:spPr bwMode="auto">
          <a:xfrm>
            <a:off x="5673080" y="3534967"/>
            <a:ext cx="1628920" cy="1224136"/>
          </a:xfrm>
          <a:prstGeom prst="rect">
            <a:avLst/>
          </a:prstGeom>
          <a:solidFill>
            <a:srgbClr val="156570"/>
          </a:solidFill>
          <a:ln w="9525" cap="flat" cmpd="sng" algn="ctr">
            <a:solidFill>
              <a:srgbClr val="15657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Annual Benefits</a:t>
            </a:r>
          </a:p>
        </p:txBody>
      </p:sp>
      <p:sp>
        <p:nvSpPr>
          <p:cNvPr id="12" name="Rectangle 11"/>
          <p:cNvSpPr/>
          <p:nvPr/>
        </p:nvSpPr>
        <p:spPr bwMode="auto">
          <a:xfrm>
            <a:off x="5673080" y="4975127"/>
            <a:ext cx="1628920" cy="1224136"/>
          </a:xfrm>
          <a:prstGeom prst="rect">
            <a:avLst/>
          </a:prstGeom>
          <a:solidFill>
            <a:srgbClr val="156570"/>
          </a:solidFill>
          <a:ln w="9525" cap="flat" cmpd="sng" algn="ctr">
            <a:solidFill>
              <a:srgbClr val="15657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en-GB" sz="2000" b="1" dirty="0" smtClean="0">
                <a:solidFill>
                  <a:schemeClr val="bg1"/>
                </a:solidFill>
              </a:rPr>
              <a:t>10-Year PV Benefits</a:t>
            </a:r>
            <a:endParaRPr lang="en-GB" sz="2000" b="1" dirty="0">
              <a:solidFill>
                <a:schemeClr val="bg1"/>
              </a:solidFill>
            </a:endParaRPr>
          </a:p>
        </p:txBody>
      </p:sp>
      <p:sp>
        <p:nvSpPr>
          <p:cNvPr id="13" name="AutoShape 29"/>
          <p:cNvSpPr>
            <a:spLocks noChangeArrowheads="1"/>
          </p:cNvSpPr>
          <p:nvPr/>
        </p:nvSpPr>
        <p:spPr bwMode="auto">
          <a:xfrm>
            <a:off x="7502401" y="3534967"/>
            <a:ext cx="324653" cy="1224136"/>
          </a:xfrm>
          <a:prstGeom prst="homePlate">
            <a:avLst>
              <a:gd name="adj" fmla="val 89944"/>
            </a:avLst>
          </a:prstGeom>
          <a:solidFill>
            <a:srgbClr val="99BFC2"/>
          </a:solidFill>
          <a:ln w="9525" algn="ctr">
            <a:solidFill>
              <a:srgbClr val="99BFC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GB"/>
          </a:p>
        </p:txBody>
      </p:sp>
      <p:sp>
        <p:nvSpPr>
          <p:cNvPr id="15" name="AutoShape 29"/>
          <p:cNvSpPr>
            <a:spLocks noChangeArrowheads="1"/>
          </p:cNvSpPr>
          <p:nvPr/>
        </p:nvSpPr>
        <p:spPr bwMode="auto">
          <a:xfrm>
            <a:off x="7502401" y="4975127"/>
            <a:ext cx="324653" cy="1224136"/>
          </a:xfrm>
          <a:prstGeom prst="homePlate">
            <a:avLst>
              <a:gd name="adj" fmla="val 89944"/>
            </a:avLst>
          </a:prstGeom>
          <a:solidFill>
            <a:srgbClr val="99BFC2"/>
          </a:solidFill>
          <a:ln w="9525" algn="ctr">
            <a:solidFill>
              <a:srgbClr val="99BFC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GB"/>
          </a:p>
        </p:txBody>
      </p:sp>
      <p:sp>
        <p:nvSpPr>
          <p:cNvPr id="16" name="Rectangle 15"/>
          <p:cNvSpPr/>
          <p:nvPr/>
        </p:nvSpPr>
        <p:spPr bwMode="auto">
          <a:xfrm>
            <a:off x="7977304" y="3534967"/>
            <a:ext cx="1628920" cy="1224136"/>
          </a:xfrm>
          <a:prstGeom prst="rect">
            <a:avLst/>
          </a:prstGeom>
          <a:solidFill>
            <a:srgbClr val="B4A76C"/>
          </a:solidFill>
          <a:ln w="9525" cap="flat" cmpd="sng" algn="ctr">
            <a:solidFill>
              <a:srgbClr val="B4A76C"/>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2200" b="1" i="0" u="none" strike="noStrike" cap="none" normalizeH="0" baseline="0" dirty="0" smtClean="0">
                <a:ln>
                  <a:noFill/>
                </a:ln>
                <a:solidFill>
                  <a:schemeClr val="tx1"/>
                </a:solidFill>
                <a:effectLst/>
                <a:latin typeface="Arial" charset="0"/>
              </a:rPr>
              <a:t>£640,000</a:t>
            </a:r>
          </a:p>
        </p:txBody>
      </p:sp>
      <p:sp>
        <p:nvSpPr>
          <p:cNvPr id="17" name="Rectangle 16"/>
          <p:cNvSpPr/>
          <p:nvPr/>
        </p:nvSpPr>
        <p:spPr bwMode="auto">
          <a:xfrm>
            <a:off x="7977303" y="4975127"/>
            <a:ext cx="1628920" cy="1224136"/>
          </a:xfrm>
          <a:prstGeom prst="rect">
            <a:avLst/>
          </a:prstGeom>
          <a:solidFill>
            <a:srgbClr val="B4A76C"/>
          </a:solidFill>
          <a:ln w="9525" cap="flat" cmpd="sng" algn="ctr">
            <a:solidFill>
              <a:srgbClr val="B4A76C"/>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2200" b="1" i="0" u="none" strike="noStrike" cap="none" normalizeH="0" baseline="0" dirty="0" smtClean="0">
                <a:ln>
                  <a:noFill/>
                </a:ln>
                <a:solidFill>
                  <a:schemeClr val="tx1"/>
                </a:solidFill>
                <a:effectLst/>
                <a:latin typeface="Arial" charset="0"/>
              </a:rPr>
              <a:t>£5.3m</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1327" y="654647"/>
            <a:ext cx="3933143" cy="2520280"/>
          </a:xfrm>
          <a:prstGeom prst="rect">
            <a:avLst/>
          </a:prstGeom>
          <a:noFill/>
          <a:ln w="28575">
            <a:solidFill>
              <a:srgbClr val="15657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Oval 56"/>
          <p:cNvSpPr>
            <a:spLocks noChangeArrowheads="1"/>
          </p:cNvSpPr>
          <p:nvPr/>
        </p:nvSpPr>
        <p:spPr bwMode="auto">
          <a:xfrm>
            <a:off x="8509967" y="69808"/>
            <a:ext cx="288000" cy="288000"/>
          </a:xfrm>
          <a:prstGeom prst="ellipse">
            <a:avLst/>
          </a:prstGeom>
          <a:solidFill>
            <a:srgbClr val="E83F35"/>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1</a:t>
            </a:r>
          </a:p>
        </p:txBody>
      </p:sp>
      <p:sp>
        <p:nvSpPr>
          <p:cNvPr id="21" name="Oval 56"/>
          <p:cNvSpPr>
            <a:spLocks noChangeArrowheads="1"/>
          </p:cNvSpPr>
          <p:nvPr/>
        </p:nvSpPr>
        <p:spPr bwMode="auto">
          <a:xfrm>
            <a:off x="884102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2</a:t>
            </a:r>
          </a:p>
        </p:txBody>
      </p:sp>
      <p:sp>
        <p:nvSpPr>
          <p:cNvPr id="26"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3</a:t>
            </a:r>
          </a:p>
        </p:txBody>
      </p:sp>
      <p:sp>
        <p:nvSpPr>
          <p:cNvPr id="27"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smtClean="0">
                <a:solidFill>
                  <a:srgbClr val="FFFFFF"/>
                </a:solidFill>
                <a:ea typeface="+mn-ea"/>
              </a:rPr>
              <a:t>4</a:t>
            </a:r>
            <a:endParaRPr lang="en-GB" sz="1200" dirty="0">
              <a:solidFill>
                <a:srgbClr val="FFFFFF"/>
              </a:solidFill>
              <a:ea typeface="+mn-ea"/>
            </a:endParaRPr>
          </a:p>
        </p:txBody>
      </p:sp>
      <p:sp>
        <p:nvSpPr>
          <p:cNvPr id="22" name="Rectangle 21"/>
          <p:cNvSpPr/>
          <p:nvPr/>
        </p:nvSpPr>
        <p:spPr bwMode="auto">
          <a:xfrm>
            <a:off x="5554578" y="3220725"/>
            <a:ext cx="4051645" cy="144016"/>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kumimoji="0" lang="en-GB" sz="1000" b="0" i="1" u="none" strike="noStrike" cap="none" normalizeH="0" baseline="0" dirty="0" smtClean="0">
                <a:ln>
                  <a:noFill/>
                </a:ln>
                <a:solidFill>
                  <a:schemeClr val="tx1"/>
                </a:solidFill>
                <a:effectLst/>
              </a:rPr>
              <a:t>Source:</a:t>
            </a:r>
            <a:r>
              <a:rPr kumimoji="0" lang="en-GB" sz="1000" b="0" i="1" u="none" strike="noStrike" cap="none" normalizeH="0" dirty="0" smtClean="0">
                <a:ln>
                  <a:noFill/>
                </a:ln>
                <a:solidFill>
                  <a:schemeClr val="tx1"/>
                </a:solidFill>
                <a:effectLst/>
              </a:rPr>
              <a:t> Frontier Analysis </a:t>
            </a:r>
            <a:r>
              <a:rPr lang="en-GB" sz="1000" i="1" dirty="0" smtClean="0"/>
              <a:t>based on the </a:t>
            </a:r>
            <a:r>
              <a:rPr kumimoji="0" lang="en-GB" sz="1000" b="0" i="1" u="none" strike="noStrike" cap="none" normalizeH="0" dirty="0" smtClean="0">
                <a:ln>
                  <a:noFill/>
                </a:ln>
                <a:solidFill>
                  <a:schemeClr val="tx1"/>
                </a:solidFill>
                <a:effectLst/>
              </a:rPr>
              <a:t>Godmanchester PAR</a:t>
            </a:r>
            <a:endParaRPr kumimoji="0" lang="en-GB" sz="1000" b="0" i="1" u="none" strike="noStrike" cap="none" normalizeH="0" baseline="0" dirty="0" smtClean="0">
              <a:ln>
                <a:noFill/>
              </a:ln>
              <a:solidFill>
                <a:schemeClr val="tx1"/>
              </a:solidFill>
              <a:effectLst/>
            </a:endParaRPr>
          </a:p>
        </p:txBody>
      </p:sp>
      <p:sp>
        <p:nvSpPr>
          <p:cNvPr id="23" name="Rectangle 22"/>
          <p:cNvSpPr/>
          <p:nvPr/>
        </p:nvSpPr>
        <p:spPr bwMode="auto">
          <a:xfrm>
            <a:off x="5604585" y="6199263"/>
            <a:ext cx="4051645" cy="144016"/>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kumimoji="0" lang="en-GB" sz="1000" b="0" i="1" u="none" strike="noStrike" cap="none" normalizeH="0" baseline="0" dirty="0" smtClean="0">
                <a:ln>
                  <a:noFill/>
                </a:ln>
                <a:solidFill>
                  <a:schemeClr val="tx1"/>
                </a:solidFill>
                <a:effectLst/>
              </a:rPr>
              <a:t>Source:</a:t>
            </a:r>
            <a:r>
              <a:rPr kumimoji="0" lang="en-GB" sz="1000" b="0" i="1" u="none" strike="noStrike" cap="none" normalizeH="0" dirty="0" smtClean="0">
                <a:ln>
                  <a:noFill/>
                </a:ln>
                <a:solidFill>
                  <a:schemeClr val="tx1"/>
                </a:solidFill>
                <a:effectLst/>
              </a:rPr>
              <a:t> Frontier Analysis </a:t>
            </a:r>
            <a:r>
              <a:rPr lang="en-GB" sz="1000" i="1" dirty="0" smtClean="0"/>
              <a:t>based on the </a:t>
            </a:r>
            <a:r>
              <a:rPr kumimoji="0" lang="en-GB" sz="1000" b="0" i="1" u="none" strike="noStrike" cap="none" normalizeH="0" dirty="0" smtClean="0">
                <a:ln>
                  <a:noFill/>
                </a:ln>
                <a:solidFill>
                  <a:schemeClr val="tx1"/>
                </a:solidFill>
                <a:effectLst/>
              </a:rPr>
              <a:t>Godmanchester PAR</a:t>
            </a:r>
            <a:endParaRPr kumimoji="0" lang="en-GB" sz="1000" b="0" i="1"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68331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6" grpId="0" animBg="1"/>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56456"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pPr>
              <a:buClrTx/>
            </a:pPr>
            <a:r>
              <a:rPr lang="en-GB" sz="1800" dirty="0" smtClean="0"/>
              <a:t>4.1: Godmanchester – Adaptive Capacity &amp; Location Dependence</a:t>
            </a:r>
            <a:endParaRPr lang="en-GB" sz="1800" kern="0" dirty="0"/>
          </a:p>
        </p:txBody>
      </p:sp>
      <p:sp>
        <p:nvSpPr>
          <p:cNvPr id="13" name="Rectangle 5"/>
          <p:cNvSpPr txBox="1">
            <a:spLocks noChangeArrowheads="1"/>
          </p:cNvSpPr>
          <p:nvPr/>
        </p:nvSpPr>
        <p:spPr bwMode="auto">
          <a:xfrm>
            <a:off x="5769472" y="3356992"/>
            <a:ext cx="3888431" cy="2808312"/>
          </a:xfrm>
          <a:prstGeom prst="rect">
            <a:avLst/>
          </a:prstGeom>
          <a:solidFill>
            <a:srgbClr val="B4A76C"/>
          </a:solidFill>
          <a:ln w="28575">
            <a:solidFill>
              <a:srgbClr val="156570"/>
            </a:solidFill>
          </a:ln>
          <a:effectLs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marL="171450" indent="-171450" algn="just">
              <a:spcBef>
                <a:spcPts val="252"/>
              </a:spcBef>
              <a:buFont typeface="Arial" panose="020B0604020202020204" pitchFamily="34" charset="0"/>
              <a:buChar char="•"/>
            </a:pPr>
            <a:r>
              <a:rPr lang="en-GB" sz="1050" b="1" kern="0" dirty="0" smtClean="0">
                <a:latin typeface="Arial"/>
              </a:rPr>
              <a:t>According to the data available, we estimate that approximately 74% of all businesses are likely to have </a:t>
            </a:r>
            <a:r>
              <a:rPr lang="en-GB" sz="1050" b="1" kern="0" dirty="0" smtClean="0">
                <a:solidFill>
                  <a:srgbClr val="000000"/>
                </a:solidFill>
                <a:latin typeface="Arial"/>
              </a:rPr>
              <a:t>low adaptive </a:t>
            </a:r>
            <a:r>
              <a:rPr lang="en-GB" sz="1050" b="1" kern="0" dirty="0">
                <a:solidFill>
                  <a:srgbClr val="000000"/>
                </a:solidFill>
                <a:latin typeface="Arial"/>
              </a:rPr>
              <a:t>capacity. </a:t>
            </a:r>
            <a:r>
              <a:rPr lang="en-GB" sz="1050" kern="0" dirty="0">
                <a:solidFill>
                  <a:srgbClr val="000000"/>
                </a:solidFill>
                <a:latin typeface="Arial"/>
              </a:rPr>
              <a:t>This is driven by the fact that  the majority of businesses in the town are micro </a:t>
            </a:r>
            <a:r>
              <a:rPr lang="en-GB" sz="1050" kern="0" dirty="0" smtClean="0">
                <a:solidFill>
                  <a:srgbClr val="000000"/>
                </a:solidFill>
                <a:latin typeface="Arial"/>
              </a:rPr>
              <a:t>businesses. </a:t>
            </a:r>
            <a:r>
              <a:rPr lang="en-GB" sz="1050" kern="0" dirty="0" smtClean="0">
                <a:latin typeface="Arial"/>
              </a:rPr>
              <a:t>We estimate that only 1% of businesses are likely to have </a:t>
            </a:r>
            <a:r>
              <a:rPr lang="en-GB" sz="1050" kern="0" dirty="0" smtClean="0">
                <a:solidFill>
                  <a:srgbClr val="000000"/>
                </a:solidFill>
                <a:latin typeface="Arial"/>
              </a:rPr>
              <a:t>‘high’ capacity to adapt.</a:t>
            </a:r>
          </a:p>
          <a:p>
            <a:pPr marL="171450" indent="-171450" algn="just">
              <a:spcBef>
                <a:spcPts val="252"/>
              </a:spcBef>
              <a:buFont typeface="Arial" panose="020B0604020202020204" pitchFamily="34" charset="0"/>
              <a:buChar char="•"/>
            </a:pPr>
            <a:r>
              <a:rPr lang="en-GB" sz="1050" b="1" kern="0" dirty="0" smtClean="0">
                <a:solidFill>
                  <a:srgbClr val="000000"/>
                </a:solidFill>
                <a:latin typeface="Arial"/>
              </a:rPr>
              <a:t>Around</a:t>
            </a:r>
            <a:r>
              <a:rPr lang="en-GB" sz="1050" kern="0" dirty="0" smtClean="0">
                <a:solidFill>
                  <a:srgbClr val="000000"/>
                </a:solidFill>
                <a:latin typeface="Arial"/>
              </a:rPr>
              <a:t> </a:t>
            </a:r>
            <a:r>
              <a:rPr lang="en-GB" sz="1050" b="1" kern="0" dirty="0" smtClean="0">
                <a:latin typeface="Arial"/>
              </a:rPr>
              <a:t>61</a:t>
            </a:r>
            <a:r>
              <a:rPr lang="en-GB" sz="1050" b="1" kern="0" dirty="0" smtClean="0">
                <a:solidFill>
                  <a:srgbClr val="000000"/>
                </a:solidFill>
                <a:latin typeface="Arial"/>
              </a:rPr>
              <a:t>% of businesses are </a:t>
            </a:r>
            <a:r>
              <a:rPr lang="en-GB" sz="1050" b="1" kern="0" dirty="0" smtClean="0">
                <a:latin typeface="Arial"/>
              </a:rPr>
              <a:t>likely to have particular ties to the local area. </a:t>
            </a:r>
            <a:r>
              <a:rPr lang="en-GB" sz="1050" kern="0" dirty="0" smtClean="0">
                <a:latin typeface="Arial"/>
              </a:rPr>
              <a:t>This is driven by the large proportion </a:t>
            </a:r>
            <a:r>
              <a:rPr lang="en-GB" sz="1050" kern="0" dirty="0" smtClean="0">
                <a:solidFill>
                  <a:srgbClr val="000000"/>
                </a:solidFill>
                <a:latin typeface="Arial"/>
              </a:rPr>
              <a:t>of small retail businesses in the area, which tend to rely quite heavily on local connections for trade. The professional and technical services firms in the town </a:t>
            </a:r>
            <a:r>
              <a:rPr lang="en-GB" sz="1050" kern="0" dirty="0" smtClean="0">
                <a:latin typeface="Arial"/>
              </a:rPr>
              <a:t>are also likely to have strong location preference to be in the </a:t>
            </a:r>
            <a:r>
              <a:rPr lang="en-GB" sz="1050" kern="0" dirty="0" smtClean="0">
                <a:solidFill>
                  <a:srgbClr val="000000"/>
                </a:solidFill>
                <a:latin typeface="Arial"/>
              </a:rPr>
              <a:t>area, given its proximity to the stock of high-skilled labour in Cambridge and Huntingdon.</a:t>
            </a:r>
            <a:endParaRPr lang="en-GB" sz="1050" kern="0" dirty="0">
              <a:solidFill>
                <a:srgbClr val="000000"/>
              </a:solidFill>
              <a:latin typeface="Arial"/>
            </a:endParaRPr>
          </a:p>
          <a:p>
            <a:pPr algn="just">
              <a:buClrTx/>
            </a:pPr>
            <a:endParaRPr lang="en-US" sz="1050" b="1" kern="0" dirty="0" smtClean="0">
              <a:solidFill>
                <a:srgbClr val="000000"/>
              </a:solidFill>
              <a:latin typeface="Arial"/>
              <a:ea typeface="+mn-ea"/>
            </a:endParaRPr>
          </a:p>
        </p:txBody>
      </p:sp>
      <p:pic>
        <p:nvPicPr>
          <p:cNvPr id="8198"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9472" y="548680"/>
            <a:ext cx="3888431" cy="2304256"/>
          </a:xfrm>
          <a:prstGeom prst="rect">
            <a:avLst/>
          </a:prstGeom>
          <a:noFill/>
          <a:ln w="28575">
            <a:solidFill>
              <a:srgbClr val="15657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val 56"/>
          <p:cNvSpPr>
            <a:spLocks noChangeArrowheads="1"/>
          </p:cNvSpPr>
          <p:nvPr/>
        </p:nvSpPr>
        <p:spPr bwMode="auto">
          <a:xfrm>
            <a:off x="8509967" y="69808"/>
            <a:ext cx="288000" cy="288000"/>
          </a:xfrm>
          <a:prstGeom prst="ellipse">
            <a:avLst/>
          </a:prstGeom>
          <a:solidFill>
            <a:srgbClr val="E83F35"/>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1</a:t>
            </a:r>
          </a:p>
        </p:txBody>
      </p:sp>
      <p:sp>
        <p:nvSpPr>
          <p:cNvPr id="11" name="Oval 56"/>
          <p:cNvSpPr>
            <a:spLocks noChangeArrowheads="1"/>
          </p:cNvSpPr>
          <p:nvPr/>
        </p:nvSpPr>
        <p:spPr bwMode="auto">
          <a:xfrm>
            <a:off x="884102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2</a:t>
            </a:r>
          </a:p>
        </p:txBody>
      </p:sp>
      <p:sp>
        <p:nvSpPr>
          <p:cNvPr id="14"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3</a:t>
            </a:r>
          </a:p>
        </p:txBody>
      </p:sp>
      <p:sp>
        <p:nvSpPr>
          <p:cNvPr id="15"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smtClean="0">
                <a:solidFill>
                  <a:srgbClr val="FFFFFF"/>
                </a:solidFill>
                <a:ea typeface="+mn-ea"/>
              </a:rPr>
              <a:t>4</a:t>
            </a:r>
            <a:endParaRPr lang="en-GB" sz="1200" dirty="0">
              <a:solidFill>
                <a:srgbClr val="FFFFFF"/>
              </a:solidFill>
              <a:ea typeface="+mn-ea"/>
            </a:endParaRPr>
          </a:p>
        </p:txBody>
      </p:sp>
      <p:sp>
        <p:nvSpPr>
          <p:cNvPr id="16" name="Rectangle 5"/>
          <p:cNvSpPr txBox="1">
            <a:spLocks noChangeArrowheads="1"/>
          </p:cNvSpPr>
          <p:nvPr/>
        </p:nvSpPr>
        <p:spPr bwMode="auto">
          <a:xfrm>
            <a:off x="80206" y="404664"/>
            <a:ext cx="5520866"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dirty="0" smtClean="0">
                <a:solidFill>
                  <a:srgbClr val="D90000"/>
                </a:solidFill>
                <a:latin typeface="Arial"/>
              </a:rPr>
              <a:t>Evidence from stakeholders on adaptive ca</a:t>
            </a:r>
            <a:r>
              <a:rPr lang="en-GB" dirty="0">
                <a:solidFill>
                  <a:srgbClr val="D90000"/>
                </a:solidFill>
                <a:latin typeface="Arial"/>
              </a:rPr>
              <a:t>p</a:t>
            </a:r>
            <a:r>
              <a:rPr lang="en-GB" dirty="0" smtClean="0">
                <a:solidFill>
                  <a:srgbClr val="D90000"/>
                </a:solidFill>
                <a:latin typeface="Arial"/>
              </a:rPr>
              <a:t>acity and location dependence</a:t>
            </a:r>
          </a:p>
          <a:p>
            <a:pPr algn="just"/>
            <a:r>
              <a:rPr lang="en-GB" sz="1050" kern="0" dirty="0" smtClean="0">
                <a:solidFill>
                  <a:srgbClr val="000000"/>
                </a:solidFill>
                <a:latin typeface="Arial"/>
              </a:rPr>
              <a:t>We gathered evidence </a:t>
            </a:r>
            <a:r>
              <a:rPr lang="en-GB" sz="1050" kern="0" dirty="0">
                <a:solidFill>
                  <a:srgbClr val="000000"/>
                </a:solidFill>
                <a:latin typeface="Arial"/>
              </a:rPr>
              <a:t>on the </a:t>
            </a:r>
            <a:r>
              <a:rPr lang="en-GB" sz="1050" kern="0" dirty="0" smtClean="0">
                <a:solidFill>
                  <a:srgbClr val="000000"/>
                </a:solidFill>
                <a:latin typeface="Arial"/>
              </a:rPr>
              <a:t>likely adaptive </a:t>
            </a:r>
            <a:r>
              <a:rPr lang="en-GB" sz="1050" kern="0" dirty="0">
                <a:solidFill>
                  <a:srgbClr val="000000"/>
                </a:solidFill>
                <a:latin typeface="Arial"/>
              </a:rPr>
              <a:t>capacity and location dependence of businesses </a:t>
            </a:r>
            <a:r>
              <a:rPr lang="en-GB" sz="1050" kern="0" dirty="0" smtClean="0">
                <a:solidFill>
                  <a:srgbClr val="000000"/>
                </a:solidFill>
                <a:latin typeface="Arial"/>
              </a:rPr>
              <a:t>in Godmanchester </a:t>
            </a:r>
            <a:r>
              <a:rPr lang="en-GB" sz="1050" kern="0" dirty="0" smtClean="0">
                <a:latin typeface="Arial"/>
              </a:rPr>
              <a:t>by using available evidence on these factors from published studies and</a:t>
            </a:r>
            <a:r>
              <a:rPr lang="en-GB" sz="1050" kern="0" dirty="0" smtClean="0">
                <a:solidFill>
                  <a:srgbClr val="FF0000"/>
                </a:solidFill>
                <a:latin typeface="Arial"/>
              </a:rPr>
              <a:t> </a:t>
            </a:r>
            <a:r>
              <a:rPr lang="en-GB" sz="1050" kern="0" dirty="0" smtClean="0">
                <a:solidFill>
                  <a:srgbClr val="000000"/>
                </a:solidFill>
                <a:latin typeface="Arial"/>
              </a:rPr>
              <a:t>through </a:t>
            </a:r>
            <a:r>
              <a:rPr lang="en-GB" sz="1050" kern="0" dirty="0">
                <a:solidFill>
                  <a:srgbClr val="000000"/>
                </a:solidFill>
                <a:latin typeface="Arial"/>
              </a:rPr>
              <a:t>interviews with </a:t>
            </a:r>
            <a:r>
              <a:rPr lang="en-GB" sz="1050" kern="0" dirty="0" smtClean="0">
                <a:solidFill>
                  <a:srgbClr val="000000"/>
                </a:solidFill>
                <a:latin typeface="Arial"/>
              </a:rPr>
              <a:t>stakeholders. We spoke mainly with individuals in the local district council with knowledge of the business environment in </a:t>
            </a:r>
            <a:r>
              <a:rPr lang="en-GB" sz="1050" kern="0" dirty="0">
                <a:solidFill>
                  <a:srgbClr val="000000"/>
                </a:solidFill>
                <a:latin typeface="Arial"/>
              </a:rPr>
              <a:t>Godmanchester (a more detailed summary of stakeholder evidence for each case study area is provided in </a:t>
            </a:r>
            <a:r>
              <a:rPr lang="en-GB" sz="1050" b="1" kern="0" dirty="0">
                <a:solidFill>
                  <a:srgbClr val="000000"/>
                </a:solidFill>
                <a:latin typeface="Arial"/>
              </a:rPr>
              <a:t>Annex 1</a:t>
            </a:r>
            <a:r>
              <a:rPr lang="en-GB" sz="1050" kern="0" dirty="0">
                <a:solidFill>
                  <a:srgbClr val="000000"/>
                </a:solidFill>
                <a:latin typeface="Arial"/>
              </a:rPr>
              <a:t>). We found that overall, stakeholder evidence supports the published literature.</a:t>
            </a:r>
          </a:p>
          <a:p>
            <a:pPr algn="just"/>
            <a:r>
              <a:rPr lang="en-GB" sz="1050" kern="0" dirty="0" smtClean="0">
                <a:solidFill>
                  <a:srgbClr val="000000"/>
                </a:solidFill>
                <a:latin typeface="Arial"/>
              </a:rPr>
              <a:t>The majority of local businesses in the area are small micro-sized businesses.</a:t>
            </a:r>
            <a:r>
              <a:rPr lang="en-GB" sz="1050" kern="0" dirty="0">
                <a:solidFill>
                  <a:srgbClr val="000000"/>
                </a:solidFill>
                <a:latin typeface="Arial"/>
              </a:rPr>
              <a:t> </a:t>
            </a:r>
            <a:r>
              <a:rPr lang="en-GB" sz="1050" kern="0" dirty="0" smtClean="0">
                <a:solidFill>
                  <a:srgbClr val="000000"/>
                </a:solidFill>
                <a:latin typeface="Arial"/>
              </a:rPr>
              <a:t>The evidence suggests that lack of awareness and knowledge of flood risk mean they have limited adaptive capacity. Stakeholders mentioned that business owners prioritise activities that affect the day-to-day running of their businesses, rather than the longer-term risk of a flood. A</a:t>
            </a:r>
            <a:r>
              <a:rPr lang="en-GB" sz="1050" kern="0" dirty="0" smtClean="0">
                <a:latin typeface="Arial"/>
              </a:rPr>
              <a:t> large proportion of commercial properties in Godmanchester are also old listed buildings. This would make it difficult to gain planning permission for physical adaptation, and costly to implement such measures if permission was granted. R</a:t>
            </a:r>
            <a:r>
              <a:rPr lang="en-GB" sz="1050" kern="0" dirty="0" smtClean="0">
                <a:solidFill>
                  <a:srgbClr val="000000"/>
                </a:solidFill>
                <a:latin typeface="Arial"/>
              </a:rPr>
              <a:t>estrictions from </a:t>
            </a:r>
            <a:r>
              <a:rPr lang="en-GB" sz="1050" kern="0" dirty="0">
                <a:solidFill>
                  <a:srgbClr val="000000"/>
                </a:solidFill>
                <a:latin typeface="Arial"/>
              </a:rPr>
              <a:t>leasing/renting their commercial </a:t>
            </a:r>
            <a:r>
              <a:rPr lang="en-GB" sz="1050" kern="0" dirty="0" smtClean="0">
                <a:solidFill>
                  <a:srgbClr val="000000"/>
                </a:solidFill>
                <a:latin typeface="Arial"/>
              </a:rPr>
              <a:t>properties were also mentioned. Stakeholders also mentioned that a large proportion of businesses are likely to be location dependent. Given their small size, businesses in Godmanchester rely heavily on local connections for trade.</a:t>
            </a:r>
            <a:endParaRPr lang="en-GB" sz="1050" b="1" kern="0" dirty="0">
              <a:solidFill>
                <a:srgbClr val="000000"/>
              </a:solidFill>
              <a:latin typeface="Arial"/>
            </a:endParaRPr>
          </a:p>
          <a:p>
            <a:pPr algn="just"/>
            <a:r>
              <a:rPr lang="en-GB" dirty="0">
                <a:solidFill>
                  <a:srgbClr val="D90000"/>
                </a:solidFill>
                <a:latin typeface="Arial"/>
              </a:rPr>
              <a:t>What is the likely Adaptive Capacity and Location Dependence of local businesses?</a:t>
            </a:r>
          </a:p>
          <a:p>
            <a:pPr algn="just">
              <a:buClrTx/>
            </a:pPr>
            <a:r>
              <a:rPr lang="en-GB" sz="1050" kern="0" dirty="0" smtClean="0">
                <a:solidFill>
                  <a:srgbClr val="000000"/>
                </a:solidFill>
                <a:latin typeface="Arial"/>
              </a:rPr>
              <a:t>To </a:t>
            </a:r>
            <a:r>
              <a:rPr lang="en-GB" sz="1050" kern="0" dirty="0">
                <a:solidFill>
                  <a:srgbClr val="000000"/>
                </a:solidFill>
                <a:latin typeface="Arial"/>
              </a:rPr>
              <a:t>determine the adaptive capacity and location dependence of each business in the floodplain, we used </a:t>
            </a:r>
            <a:r>
              <a:rPr lang="en-GB" sz="1050" kern="0" dirty="0" smtClean="0">
                <a:solidFill>
                  <a:srgbClr val="000000"/>
                </a:solidFill>
                <a:latin typeface="Arial"/>
              </a:rPr>
              <a:t>our ‘preliminary look-up </a:t>
            </a:r>
            <a:r>
              <a:rPr lang="en-GB" sz="1050" kern="0" dirty="0">
                <a:solidFill>
                  <a:srgbClr val="000000"/>
                </a:solidFill>
                <a:latin typeface="Arial"/>
              </a:rPr>
              <a:t>table</a:t>
            </a:r>
            <a:r>
              <a:rPr lang="en-GB" sz="1050" kern="0" dirty="0" smtClean="0">
                <a:solidFill>
                  <a:srgbClr val="000000"/>
                </a:solidFill>
                <a:latin typeface="Arial"/>
              </a:rPr>
              <a:t>’. We developed this as an indication of the likely level (low, medium or high) of </a:t>
            </a:r>
            <a:r>
              <a:rPr lang="en-GB" sz="1050" kern="0" dirty="0">
                <a:solidFill>
                  <a:srgbClr val="000000"/>
                </a:solidFill>
                <a:latin typeface="Arial"/>
              </a:rPr>
              <a:t>adaptive capacity and location dependence </a:t>
            </a:r>
            <a:r>
              <a:rPr lang="en-GB" sz="1050" kern="0" dirty="0" smtClean="0">
                <a:solidFill>
                  <a:srgbClr val="000000"/>
                </a:solidFill>
                <a:latin typeface="Arial"/>
              </a:rPr>
              <a:t>(low or high) for </a:t>
            </a:r>
            <a:r>
              <a:rPr lang="en-GB" sz="1050" kern="0" dirty="0">
                <a:solidFill>
                  <a:srgbClr val="000000"/>
                </a:solidFill>
                <a:latin typeface="Arial"/>
              </a:rPr>
              <a:t>each business type, based on published evidence and our stakeholder engagements. </a:t>
            </a:r>
            <a:r>
              <a:rPr lang="en-GB" sz="1050" kern="0" dirty="0" smtClean="0">
                <a:solidFill>
                  <a:srgbClr val="000000"/>
                </a:solidFill>
                <a:latin typeface="Arial"/>
              </a:rPr>
              <a:t>Using this indicative assessment, we </a:t>
            </a:r>
            <a:r>
              <a:rPr lang="en-GB" sz="1050" kern="0" dirty="0">
                <a:solidFill>
                  <a:srgbClr val="000000"/>
                </a:solidFill>
                <a:latin typeface="Arial"/>
              </a:rPr>
              <a:t>find that overall, a significant proportion of businesses </a:t>
            </a:r>
            <a:r>
              <a:rPr lang="en-GB" sz="1050" kern="0" dirty="0" smtClean="0">
                <a:solidFill>
                  <a:srgbClr val="000000"/>
                </a:solidFill>
                <a:latin typeface="Arial"/>
              </a:rPr>
              <a:t>in Godmanchester </a:t>
            </a:r>
            <a:r>
              <a:rPr lang="en-GB" sz="1050" kern="0" dirty="0" smtClean="0">
                <a:latin typeface="Arial"/>
              </a:rPr>
              <a:t>are </a:t>
            </a:r>
            <a:r>
              <a:rPr lang="en-GB" sz="1050" kern="0" dirty="0">
                <a:latin typeface="Arial"/>
              </a:rPr>
              <a:t>not likely to </a:t>
            </a:r>
            <a:r>
              <a:rPr lang="en-GB" sz="1050" kern="0" dirty="0">
                <a:solidFill>
                  <a:srgbClr val="000000"/>
                </a:solidFill>
                <a:latin typeface="Arial"/>
              </a:rPr>
              <a:t>have the capacity to take adaptation action, and </a:t>
            </a:r>
            <a:r>
              <a:rPr lang="en-GB" sz="1050" kern="0" dirty="0">
                <a:latin typeface="Arial"/>
              </a:rPr>
              <a:t>are likely to </a:t>
            </a:r>
            <a:r>
              <a:rPr lang="en-GB" sz="1050" kern="0" dirty="0">
                <a:solidFill>
                  <a:srgbClr val="000000"/>
                </a:solidFill>
                <a:latin typeface="Arial"/>
              </a:rPr>
              <a:t>be particularly dependent on their </a:t>
            </a:r>
            <a:r>
              <a:rPr lang="en-GB" sz="1050" kern="0" dirty="0" smtClean="0">
                <a:solidFill>
                  <a:srgbClr val="000000"/>
                </a:solidFill>
                <a:latin typeface="Arial"/>
              </a:rPr>
              <a:t>current </a:t>
            </a:r>
            <a:r>
              <a:rPr lang="en-GB" sz="1050" kern="0" dirty="0">
                <a:solidFill>
                  <a:srgbClr val="000000"/>
                </a:solidFill>
                <a:latin typeface="Arial"/>
              </a:rPr>
              <a:t>business </a:t>
            </a:r>
            <a:r>
              <a:rPr lang="en-GB" sz="1050" kern="0" dirty="0" smtClean="0">
                <a:solidFill>
                  <a:srgbClr val="000000"/>
                </a:solidFill>
                <a:latin typeface="Arial"/>
              </a:rPr>
              <a:t>location. </a:t>
            </a:r>
            <a:r>
              <a:rPr lang="en-GB" sz="1050" kern="0" dirty="0">
                <a:solidFill>
                  <a:srgbClr val="000000"/>
                </a:solidFill>
                <a:latin typeface="Arial"/>
              </a:rPr>
              <a:t>This is discussed further in the </a:t>
            </a:r>
            <a:r>
              <a:rPr lang="en-GB" sz="1050" kern="0" dirty="0" smtClean="0">
                <a:solidFill>
                  <a:srgbClr val="000000"/>
                </a:solidFill>
                <a:latin typeface="Arial"/>
              </a:rPr>
              <a:t>box opposite. We indicatively estimate:</a:t>
            </a:r>
          </a:p>
          <a:p>
            <a:pPr marL="171450" indent="-171450" algn="just">
              <a:spcBef>
                <a:spcPts val="200"/>
              </a:spcBef>
              <a:spcAft>
                <a:spcPts val="200"/>
              </a:spcAft>
              <a:buClr>
                <a:srgbClr val="E83F35"/>
              </a:buClr>
              <a:buFont typeface="Arial" panose="020B0604020202020204" pitchFamily="34" charset="0"/>
              <a:buChar char="•"/>
            </a:pPr>
            <a:r>
              <a:rPr lang="en-GB" sz="1050" b="1" kern="0" dirty="0">
                <a:solidFill>
                  <a:srgbClr val="000000"/>
                </a:solidFill>
                <a:latin typeface="Arial"/>
              </a:rPr>
              <a:t>74% of all businesses are likely to have low adaptive </a:t>
            </a:r>
            <a:r>
              <a:rPr lang="en-GB" sz="1050" b="1" kern="0" dirty="0" smtClean="0">
                <a:solidFill>
                  <a:srgbClr val="000000"/>
                </a:solidFill>
                <a:latin typeface="Arial"/>
              </a:rPr>
              <a:t>capacity. </a:t>
            </a:r>
            <a:r>
              <a:rPr lang="en-GB" sz="1050" kern="0" dirty="0" smtClean="0">
                <a:solidFill>
                  <a:srgbClr val="000000"/>
                </a:solidFill>
                <a:latin typeface="Arial"/>
              </a:rPr>
              <a:t>Only </a:t>
            </a:r>
            <a:r>
              <a:rPr lang="en-GB" sz="1050" kern="0" dirty="0">
                <a:solidFill>
                  <a:srgbClr val="000000"/>
                </a:solidFill>
                <a:latin typeface="Arial"/>
              </a:rPr>
              <a:t>1% are likely to have high adaptive </a:t>
            </a:r>
            <a:r>
              <a:rPr lang="en-GB" sz="1050" kern="0" dirty="0" smtClean="0">
                <a:solidFill>
                  <a:srgbClr val="000000"/>
                </a:solidFill>
                <a:latin typeface="Arial"/>
              </a:rPr>
              <a:t>capacity.</a:t>
            </a:r>
          </a:p>
          <a:p>
            <a:pPr marL="171450" indent="-171450" algn="just">
              <a:spcBef>
                <a:spcPts val="200"/>
              </a:spcBef>
              <a:spcAft>
                <a:spcPts val="200"/>
              </a:spcAft>
              <a:buClr>
                <a:srgbClr val="E83F35"/>
              </a:buClr>
              <a:buFont typeface="Arial" panose="020B0604020202020204" pitchFamily="34" charset="0"/>
              <a:buChar char="•"/>
            </a:pPr>
            <a:r>
              <a:rPr lang="en-GB" sz="1050" b="1" kern="0" dirty="0">
                <a:solidFill>
                  <a:srgbClr val="000000"/>
                </a:solidFill>
                <a:latin typeface="Arial"/>
              </a:rPr>
              <a:t>Around </a:t>
            </a:r>
            <a:r>
              <a:rPr lang="en-GB" sz="1050" b="1" kern="0" dirty="0" smtClean="0">
                <a:latin typeface="Arial"/>
              </a:rPr>
              <a:t>61</a:t>
            </a:r>
            <a:r>
              <a:rPr lang="en-GB" sz="1050" b="1" kern="0" dirty="0" smtClean="0">
                <a:solidFill>
                  <a:srgbClr val="000000"/>
                </a:solidFill>
                <a:latin typeface="Arial"/>
              </a:rPr>
              <a:t>% </a:t>
            </a:r>
            <a:r>
              <a:rPr lang="en-GB" sz="1050" b="1" kern="0" dirty="0">
                <a:solidFill>
                  <a:srgbClr val="000000"/>
                </a:solidFill>
                <a:latin typeface="Arial"/>
              </a:rPr>
              <a:t>of businesses are likely to have </a:t>
            </a:r>
            <a:r>
              <a:rPr lang="en-GB" sz="1050" b="1" kern="0" dirty="0" smtClean="0">
                <a:solidFill>
                  <a:srgbClr val="000000"/>
                </a:solidFill>
                <a:latin typeface="Arial"/>
              </a:rPr>
              <a:t>high location dependence.</a:t>
            </a:r>
            <a:endParaRPr lang="en-GB" sz="1050" b="1" kern="0" dirty="0">
              <a:solidFill>
                <a:srgbClr val="000000"/>
              </a:solidFill>
              <a:latin typeface="Arial"/>
            </a:endParaRPr>
          </a:p>
          <a:p>
            <a:pPr algn="just">
              <a:buClrTx/>
            </a:pPr>
            <a:endParaRPr lang="en-GB" sz="1050" kern="0" dirty="0">
              <a:solidFill>
                <a:srgbClr val="000000"/>
              </a:solidFill>
              <a:latin typeface="Arial"/>
            </a:endParaRPr>
          </a:p>
          <a:p>
            <a:pPr algn="just">
              <a:buClrTx/>
            </a:pPr>
            <a:endParaRPr lang="en-GB" sz="1050" kern="0" dirty="0">
              <a:solidFill>
                <a:srgbClr val="000000"/>
              </a:solidFill>
              <a:latin typeface="Arial"/>
            </a:endParaRPr>
          </a:p>
        </p:txBody>
      </p:sp>
      <p:sp>
        <p:nvSpPr>
          <p:cNvPr id="17" name="Rectangle 16"/>
          <p:cNvSpPr/>
          <p:nvPr/>
        </p:nvSpPr>
        <p:spPr bwMode="auto">
          <a:xfrm>
            <a:off x="5647566" y="2917195"/>
            <a:ext cx="4051645" cy="144016"/>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kumimoji="0" lang="en-GB" sz="1000" b="0" i="1" u="none" strike="noStrike" cap="none" normalizeH="0" baseline="0" dirty="0" smtClean="0">
                <a:ln>
                  <a:noFill/>
                </a:ln>
                <a:solidFill>
                  <a:schemeClr val="tx1"/>
                </a:solidFill>
                <a:effectLst/>
              </a:rPr>
              <a:t>Source:</a:t>
            </a:r>
            <a:r>
              <a:rPr kumimoji="0" lang="en-GB" sz="1000" b="0" i="1" u="none" strike="noStrike" cap="none" normalizeH="0" dirty="0" smtClean="0">
                <a:ln>
                  <a:noFill/>
                </a:ln>
                <a:solidFill>
                  <a:schemeClr val="tx1"/>
                </a:solidFill>
                <a:effectLst/>
              </a:rPr>
              <a:t> Frontier Analysis</a:t>
            </a:r>
            <a:endParaRPr kumimoji="0" lang="en-GB" sz="1000" b="0" i="1"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401663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56456"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pPr>
              <a:buClrTx/>
            </a:pPr>
            <a:r>
              <a:rPr lang="en-GB" sz="1800" dirty="0" smtClean="0"/>
              <a:t>4.1: Godmanchester – Business Responses</a:t>
            </a:r>
            <a:endParaRPr lang="en-GB" sz="1800" kern="0" dirty="0"/>
          </a:p>
        </p:txBody>
      </p:sp>
      <p:sp>
        <p:nvSpPr>
          <p:cNvPr id="12" name="Rectangle 5"/>
          <p:cNvSpPr txBox="1">
            <a:spLocks noChangeArrowheads="1"/>
          </p:cNvSpPr>
          <p:nvPr/>
        </p:nvSpPr>
        <p:spPr bwMode="auto">
          <a:xfrm>
            <a:off x="80206" y="426046"/>
            <a:ext cx="4865018" cy="5773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dirty="0" smtClean="0">
                <a:solidFill>
                  <a:srgbClr val="D90000"/>
                </a:solidFill>
                <a:latin typeface="Arial"/>
              </a:rPr>
              <a:t>Evidence from local business representatives</a:t>
            </a:r>
            <a:endParaRPr lang="en-US" kern="0" dirty="0" smtClean="0">
              <a:solidFill>
                <a:srgbClr val="000000"/>
              </a:solidFill>
              <a:latin typeface="Arial"/>
            </a:endParaRPr>
          </a:p>
          <a:p>
            <a:pPr algn="just"/>
            <a:r>
              <a:rPr lang="en-GB" sz="1050" kern="0" dirty="0" smtClean="0">
                <a:solidFill>
                  <a:srgbClr val="000000"/>
                </a:solidFill>
                <a:latin typeface="Arial"/>
              </a:rPr>
              <a:t>Through our stakeholder interviews, we also gathered information on the likely responses of different types of businesses. This </a:t>
            </a:r>
            <a:r>
              <a:rPr lang="en-GB" sz="1050" kern="0" dirty="0">
                <a:solidFill>
                  <a:srgbClr val="000000"/>
                </a:solidFill>
                <a:latin typeface="Arial"/>
              </a:rPr>
              <a:t>is again summarised in more detail in </a:t>
            </a:r>
            <a:r>
              <a:rPr lang="en-GB" sz="1050" b="1" kern="0" dirty="0">
                <a:solidFill>
                  <a:srgbClr val="000000"/>
                </a:solidFill>
                <a:latin typeface="Arial"/>
              </a:rPr>
              <a:t>Annex 1.</a:t>
            </a:r>
            <a:endParaRPr lang="en-GB" sz="1050" kern="0" dirty="0">
              <a:solidFill>
                <a:srgbClr val="000000"/>
              </a:solidFill>
              <a:latin typeface="Arial"/>
            </a:endParaRPr>
          </a:p>
          <a:p>
            <a:pPr algn="just">
              <a:buClrTx/>
            </a:pPr>
            <a:r>
              <a:rPr lang="en-GB" sz="1050" kern="0" dirty="0" smtClean="0">
                <a:solidFill>
                  <a:srgbClr val="000000"/>
                </a:solidFill>
                <a:latin typeface="Arial"/>
              </a:rPr>
              <a:t>Overall, the interviews suggested that </a:t>
            </a:r>
            <a:r>
              <a:rPr lang="en-GB" sz="1050" kern="0" dirty="0">
                <a:solidFill>
                  <a:srgbClr val="000000"/>
                </a:solidFill>
                <a:latin typeface="Arial"/>
              </a:rPr>
              <a:t>businesses would not be likely </a:t>
            </a:r>
            <a:r>
              <a:rPr lang="en-GB" sz="1050" kern="0" dirty="0" smtClean="0">
                <a:solidFill>
                  <a:srgbClr val="000000"/>
                </a:solidFill>
                <a:latin typeface="Arial"/>
              </a:rPr>
              <a:t>to relocate or adapt in response to </a:t>
            </a:r>
            <a:r>
              <a:rPr lang="en-GB" sz="1050" kern="0" dirty="0">
                <a:solidFill>
                  <a:srgbClr val="000000"/>
                </a:solidFill>
                <a:latin typeface="Arial"/>
              </a:rPr>
              <a:t>flood risk. </a:t>
            </a:r>
            <a:r>
              <a:rPr lang="en-GB" sz="1050" kern="0" dirty="0" smtClean="0">
                <a:solidFill>
                  <a:srgbClr val="000000"/>
                </a:solidFill>
                <a:latin typeface="Arial"/>
              </a:rPr>
              <a:t>Given their small size, businesses would be unlikely </a:t>
            </a:r>
            <a:r>
              <a:rPr lang="en-GB" sz="1050" kern="0" dirty="0">
                <a:solidFill>
                  <a:srgbClr val="000000"/>
                </a:solidFill>
                <a:latin typeface="Arial"/>
              </a:rPr>
              <a:t>to have the funds to re-locate, and would be particularly reliant on local connections for business. </a:t>
            </a:r>
            <a:r>
              <a:rPr lang="en-GB" sz="1050" kern="0" dirty="0" smtClean="0">
                <a:solidFill>
                  <a:srgbClr val="000000"/>
                </a:solidFill>
                <a:latin typeface="Arial"/>
              </a:rPr>
              <a:t>Of those we spoke to, none of the stakeholders was aware of any business that had moved solely as a result of flooding. One stakeholder mentioned he was aware of only a few businesses that </a:t>
            </a:r>
            <a:r>
              <a:rPr lang="en-GB" sz="1050" kern="0" dirty="0" smtClean="0">
                <a:latin typeface="Arial"/>
              </a:rPr>
              <a:t>had taken </a:t>
            </a:r>
            <a:r>
              <a:rPr lang="en-GB" sz="1050" kern="0" dirty="0" smtClean="0">
                <a:solidFill>
                  <a:srgbClr val="000000"/>
                </a:solidFill>
                <a:latin typeface="Arial"/>
              </a:rPr>
              <a:t>steps to protect their properties following the Easter 1998 floods. This suggests that </a:t>
            </a:r>
            <a:r>
              <a:rPr lang="en-GB" sz="1050" kern="0" dirty="0">
                <a:solidFill>
                  <a:srgbClr val="000000"/>
                </a:solidFill>
                <a:latin typeface="Arial"/>
              </a:rPr>
              <a:t>many businesses </a:t>
            </a:r>
            <a:r>
              <a:rPr lang="en-GB" sz="1050" kern="0" dirty="0" smtClean="0">
                <a:solidFill>
                  <a:srgbClr val="000000"/>
                </a:solidFill>
                <a:latin typeface="Arial"/>
              </a:rPr>
              <a:t>would be likely </a:t>
            </a:r>
            <a:r>
              <a:rPr lang="en-GB" sz="1050" kern="0" dirty="0">
                <a:solidFill>
                  <a:srgbClr val="000000"/>
                </a:solidFill>
                <a:latin typeface="Arial"/>
              </a:rPr>
              <a:t>to suffer significant damage to commercial and productive capabilities in the event of a flood. </a:t>
            </a:r>
          </a:p>
          <a:p>
            <a:pPr algn="just">
              <a:buClr>
                <a:srgbClr val="E83F35"/>
              </a:buClr>
            </a:pPr>
            <a:r>
              <a:rPr lang="en-GB" dirty="0" smtClean="0">
                <a:solidFill>
                  <a:srgbClr val="D90000"/>
                </a:solidFill>
                <a:latin typeface="Arial"/>
              </a:rPr>
              <a:t>Likely </a:t>
            </a:r>
            <a:r>
              <a:rPr lang="en-GB" dirty="0">
                <a:solidFill>
                  <a:srgbClr val="D90000"/>
                </a:solidFill>
                <a:latin typeface="Arial"/>
              </a:rPr>
              <a:t>Business Responses</a:t>
            </a:r>
          </a:p>
          <a:p>
            <a:pPr algn="just">
              <a:buClr>
                <a:srgbClr val="E83F35"/>
              </a:buClr>
            </a:pPr>
            <a:r>
              <a:rPr lang="en-GB" sz="1050" kern="0" dirty="0" smtClean="0">
                <a:solidFill>
                  <a:srgbClr val="000000"/>
                </a:solidFill>
                <a:latin typeface="Arial"/>
              </a:rPr>
              <a:t>In order to determine </a:t>
            </a:r>
            <a:r>
              <a:rPr lang="en-GB" sz="1050" kern="0" dirty="0">
                <a:solidFill>
                  <a:srgbClr val="000000"/>
                </a:solidFill>
                <a:latin typeface="Arial"/>
              </a:rPr>
              <a:t>the likely responses of each business in the floodplain, we </a:t>
            </a:r>
            <a:r>
              <a:rPr lang="en-GB" sz="1050" kern="0" dirty="0" smtClean="0">
                <a:solidFill>
                  <a:srgbClr val="000000"/>
                </a:solidFill>
                <a:latin typeface="Arial"/>
              </a:rPr>
              <a:t>use our preliminary ‘business </a:t>
            </a:r>
            <a:r>
              <a:rPr lang="en-GB" sz="1050" kern="0" dirty="0">
                <a:solidFill>
                  <a:srgbClr val="000000"/>
                </a:solidFill>
                <a:latin typeface="Arial"/>
              </a:rPr>
              <a:t>look-up </a:t>
            </a:r>
            <a:r>
              <a:rPr lang="en-GB" sz="1050" kern="0" dirty="0" smtClean="0">
                <a:solidFill>
                  <a:srgbClr val="000000"/>
                </a:solidFill>
                <a:latin typeface="Arial"/>
              </a:rPr>
              <a:t>table’ and applied </a:t>
            </a:r>
            <a:r>
              <a:rPr lang="en-GB" sz="1050" kern="0" dirty="0">
                <a:solidFill>
                  <a:srgbClr val="000000"/>
                </a:solidFill>
                <a:latin typeface="Arial"/>
              </a:rPr>
              <a:t>this to the business characterisation of </a:t>
            </a:r>
            <a:r>
              <a:rPr lang="en-GB" sz="1050" kern="0" dirty="0" smtClean="0">
                <a:solidFill>
                  <a:srgbClr val="000000"/>
                </a:solidFill>
                <a:latin typeface="Arial"/>
              </a:rPr>
              <a:t>the Godmanchester area.</a:t>
            </a:r>
          </a:p>
          <a:p>
            <a:pPr algn="just">
              <a:spcBef>
                <a:spcPts val="252"/>
              </a:spcBef>
              <a:buClr>
                <a:srgbClr val="E83F35"/>
              </a:buClr>
            </a:pPr>
            <a:r>
              <a:rPr lang="en-GB" sz="1050" dirty="0">
                <a:latin typeface="Arial"/>
              </a:rPr>
              <a:t>Given the </a:t>
            </a:r>
            <a:r>
              <a:rPr lang="en-GB" sz="1050" dirty="0" smtClean="0">
                <a:latin typeface="Arial"/>
              </a:rPr>
              <a:t>limited evidence </a:t>
            </a:r>
            <a:r>
              <a:rPr lang="en-GB" sz="1050" dirty="0">
                <a:latin typeface="Arial"/>
              </a:rPr>
              <a:t>that was </a:t>
            </a:r>
            <a:r>
              <a:rPr lang="en-GB" sz="1050" dirty="0" smtClean="0">
                <a:latin typeface="Arial"/>
              </a:rPr>
              <a:t>available, </a:t>
            </a:r>
            <a:r>
              <a:rPr lang="en-GB" sz="1050" dirty="0">
                <a:latin typeface="Arial"/>
              </a:rPr>
              <a:t>we were unable to assess the extent to which some businesses would shut down or re-locate as a result of flooding. However, the evidence suggests that these are </a:t>
            </a:r>
            <a:r>
              <a:rPr lang="en-GB" sz="1050" dirty="0" smtClean="0">
                <a:latin typeface="Arial"/>
              </a:rPr>
              <a:t>least preferred options </a:t>
            </a:r>
            <a:r>
              <a:rPr lang="en-GB" sz="1050" dirty="0">
                <a:latin typeface="Arial"/>
              </a:rPr>
              <a:t>for most </a:t>
            </a:r>
            <a:r>
              <a:rPr lang="en-GB" sz="1050" dirty="0" smtClean="0">
                <a:latin typeface="Arial"/>
              </a:rPr>
              <a:t>businesses. </a:t>
            </a:r>
            <a:r>
              <a:rPr lang="en-GB" sz="1050" dirty="0">
                <a:latin typeface="Arial"/>
              </a:rPr>
              <a:t>We therefore </a:t>
            </a:r>
            <a:r>
              <a:rPr lang="en-GB" sz="1050" dirty="0" smtClean="0">
                <a:latin typeface="Arial"/>
              </a:rPr>
              <a:t>assess </a:t>
            </a:r>
            <a:r>
              <a:rPr lang="en-GB" sz="1050" dirty="0">
                <a:latin typeface="Arial"/>
              </a:rPr>
              <a:t>the impact of this only as a </a:t>
            </a:r>
            <a:r>
              <a:rPr lang="en-GB" sz="1050" dirty="0" smtClean="0">
                <a:latin typeface="Arial"/>
              </a:rPr>
              <a:t>sensitivity test.</a:t>
            </a:r>
            <a:endParaRPr lang="en-GB" sz="1050" kern="0" dirty="0" smtClean="0">
              <a:solidFill>
                <a:srgbClr val="000000"/>
              </a:solidFill>
              <a:latin typeface="Arial"/>
            </a:endParaRPr>
          </a:p>
          <a:p>
            <a:pPr algn="just">
              <a:spcBef>
                <a:spcPts val="252"/>
              </a:spcBef>
              <a:buClr>
                <a:srgbClr val="E83F35"/>
              </a:buClr>
            </a:pPr>
            <a:r>
              <a:rPr lang="en-GB" sz="1050" dirty="0" smtClean="0">
                <a:latin typeface="Arial"/>
              </a:rPr>
              <a:t>To reflect uncertainty </a:t>
            </a:r>
            <a:r>
              <a:rPr lang="en-GB" sz="1050" dirty="0">
                <a:latin typeface="Arial"/>
              </a:rPr>
              <a:t>around </a:t>
            </a:r>
            <a:r>
              <a:rPr lang="en-GB" sz="1050" dirty="0" smtClean="0">
                <a:latin typeface="Arial"/>
              </a:rPr>
              <a:t>how </a:t>
            </a:r>
            <a:r>
              <a:rPr lang="en-GB" sz="1050" dirty="0">
                <a:latin typeface="Arial"/>
              </a:rPr>
              <a:t>businesses may respond to flood risks, we </a:t>
            </a:r>
            <a:r>
              <a:rPr lang="en-GB" sz="1050" dirty="0" smtClean="0">
                <a:latin typeface="Arial"/>
              </a:rPr>
              <a:t>illustrate a </a:t>
            </a:r>
            <a:r>
              <a:rPr lang="en-GB" sz="1050" dirty="0">
                <a:latin typeface="Arial"/>
              </a:rPr>
              <a:t>range of possible business responses. This is done by varying the percentage of businesses with medium adaptive capacity that </a:t>
            </a:r>
            <a:r>
              <a:rPr lang="en-GB" sz="1050" dirty="0" smtClean="0">
                <a:latin typeface="Arial"/>
              </a:rPr>
              <a:t>adapt</a:t>
            </a:r>
            <a:r>
              <a:rPr lang="en-GB" sz="1050" dirty="0">
                <a:latin typeface="Arial"/>
              </a:rPr>
              <a:t>. </a:t>
            </a:r>
            <a:r>
              <a:rPr lang="en-GB" sz="1050" kern="0" dirty="0">
                <a:latin typeface="Arial"/>
              </a:rPr>
              <a:t>Specifically, we assume all those businesses with high adaptive capacity will adapt. To generate the ranges, we then assume between 25% and 75% of those with medium adaptive capacity will also adapt</a:t>
            </a:r>
            <a:r>
              <a:rPr lang="en-GB" sz="1050" kern="0" dirty="0" smtClean="0">
                <a:latin typeface="Arial"/>
              </a:rPr>
              <a:t>.</a:t>
            </a:r>
            <a:r>
              <a:rPr lang="en-GB" sz="1050" strike="sngStrike" kern="0" dirty="0" smtClean="0">
                <a:solidFill>
                  <a:srgbClr val="E83F35"/>
                </a:solidFill>
                <a:latin typeface="Arial"/>
              </a:rPr>
              <a:t> </a:t>
            </a:r>
            <a:endParaRPr lang="en-GB" sz="1050" strike="sngStrike" kern="0" dirty="0">
              <a:solidFill>
                <a:srgbClr val="E83F35"/>
              </a:solidFill>
              <a:latin typeface="Arial"/>
            </a:endParaRPr>
          </a:p>
        </p:txBody>
      </p:sp>
      <p:sp>
        <p:nvSpPr>
          <p:cNvPr id="13" name="Rectangle 5"/>
          <p:cNvSpPr txBox="1">
            <a:spLocks noChangeArrowheads="1"/>
          </p:cNvSpPr>
          <p:nvPr/>
        </p:nvSpPr>
        <p:spPr bwMode="auto">
          <a:xfrm>
            <a:off x="5025009" y="438572"/>
            <a:ext cx="4680520" cy="1847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buClr>
                <a:srgbClr val="E83F35"/>
              </a:buClr>
            </a:pPr>
            <a:r>
              <a:rPr lang="en-GB" sz="1050" dirty="0" smtClean="0">
                <a:latin typeface="Arial"/>
              </a:rPr>
              <a:t>Given the likely constrained levels of adaptive capacity, our analysis suggests that</a:t>
            </a:r>
            <a:r>
              <a:rPr lang="en-GB" sz="1050" kern="0" dirty="0" smtClean="0">
                <a:solidFill>
                  <a:srgbClr val="000000"/>
                </a:solidFill>
                <a:latin typeface="Arial"/>
              </a:rPr>
              <a:t>:</a:t>
            </a:r>
            <a:endParaRPr lang="en-GB" sz="1050" kern="0" dirty="0">
              <a:solidFill>
                <a:srgbClr val="000000"/>
              </a:solidFill>
              <a:latin typeface="Arial"/>
            </a:endParaRPr>
          </a:p>
          <a:p>
            <a:pPr marL="171450" lvl="0" indent="-171450" algn="just">
              <a:buClr>
                <a:srgbClr val="E83F35"/>
              </a:buClr>
              <a:buFont typeface="Arial" panose="020B0604020202020204" pitchFamily="34" charset="0"/>
              <a:buChar char="•"/>
            </a:pPr>
            <a:r>
              <a:rPr lang="en-GB" sz="1050" b="1" dirty="0" smtClean="0">
                <a:solidFill>
                  <a:srgbClr val="000000"/>
                </a:solidFill>
                <a:latin typeface="Arial"/>
              </a:rPr>
              <a:t>7% </a:t>
            </a:r>
            <a:r>
              <a:rPr lang="en-GB" sz="1050" b="1" dirty="0">
                <a:solidFill>
                  <a:srgbClr val="000000"/>
                </a:solidFill>
                <a:latin typeface="Arial"/>
              </a:rPr>
              <a:t>- </a:t>
            </a:r>
            <a:r>
              <a:rPr lang="en-GB" sz="1050" b="1" dirty="0" smtClean="0">
                <a:solidFill>
                  <a:srgbClr val="000000"/>
                </a:solidFill>
                <a:latin typeface="Arial"/>
              </a:rPr>
              <a:t>19% </a:t>
            </a:r>
            <a:r>
              <a:rPr lang="en-GB" sz="1050" b="1" dirty="0">
                <a:solidFill>
                  <a:srgbClr val="000000"/>
                </a:solidFill>
                <a:latin typeface="Arial"/>
              </a:rPr>
              <a:t>of businesses </a:t>
            </a:r>
            <a:r>
              <a:rPr lang="en-GB" sz="1050" b="1" dirty="0">
                <a:latin typeface="Arial"/>
              </a:rPr>
              <a:t>would </a:t>
            </a:r>
            <a:r>
              <a:rPr lang="en-GB" sz="1050" b="1" dirty="0" smtClean="0">
                <a:latin typeface="Arial"/>
              </a:rPr>
              <a:t>be likely to adapt</a:t>
            </a:r>
            <a:r>
              <a:rPr lang="en-GB" sz="1050" b="1" dirty="0">
                <a:solidFill>
                  <a:srgbClr val="000000"/>
                </a:solidFill>
                <a:latin typeface="Arial"/>
              </a:rPr>
              <a:t>. </a:t>
            </a:r>
            <a:r>
              <a:rPr lang="en-GB" sz="1050" dirty="0" smtClean="0">
                <a:latin typeface="Arial"/>
              </a:rPr>
              <a:t>This range reflects the number of businesses with high adaptive capacity plus 25% to 75% of those with medium adaptive capacity. </a:t>
            </a:r>
            <a:r>
              <a:rPr lang="en-GB" sz="1050" dirty="0" smtClean="0">
                <a:solidFill>
                  <a:srgbClr val="000000"/>
                </a:solidFill>
                <a:latin typeface="Arial"/>
              </a:rPr>
              <a:t>This means </a:t>
            </a:r>
            <a:r>
              <a:rPr lang="en-GB" sz="1050" dirty="0">
                <a:solidFill>
                  <a:srgbClr val="000000"/>
                </a:solidFill>
                <a:latin typeface="Arial"/>
              </a:rPr>
              <a:t>that of the </a:t>
            </a:r>
            <a:r>
              <a:rPr lang="en-GB" sz="1050" dirty="0" smtClean="0">
                <a:solidFill>
                  <a:srgbClr val="000000"/>
                </a:solidFill>
                <a:latin typeface="Arial"/>
              </a:rPr>
              <a:t>42 businesses located </a:t>
            </a:r>
            <a:r>
              <a:rPr lang="en-GB" sz="1050" dirty="0">
                <a:solidFill>
                  <a:srgbClr val="000000"/>
                </a:solidFill>
                <a:latin typeface="Arial"/>
              </a:rPr>
              <a:t>in the floodplain, between 3</a:t>
            </a:r>
            <a:r>
              <a:rPr lang="en-GB" sz="1050" dirty="0" smtClean="0">
                <a:solidFill>
                  <a:srgbClr val="000000"/>
                </a:solidFill>
                <a:latin typeface="Arial"/>
              </a:rPr>
              <a:t> and </a:t>
            </a:r>
            <a:r>
              <a:rPr lang="en-GB" sz="1050" dirty="0">
                <a:solidFill>
                  <a:srgbClr val="000000"/>
                </a:solidFill>
                <a:latin typeface="Arial"/>
              </a:rPr>
              <a:t>8</a:t>
            </a:r>
            <a:r>
              <a:rPr lang="en-GB" sz="1050" dirty="0" smtClean="0">
                <a:solidFill>
                  <a:srgbClr val="000000"/>
                </a:solidFill>
                <a:latin typeface="Arial"/>
              </a:rPr>
              <a:t> </a:t>
            </a:r>
            <a:r>
              <a:rPr lang="en-GB" sz="1050" dirty="0">
                <a:latin typeface="Arial"/>
              </a:rPr>
              <a:t>businesses c</a:t>
            </a:r>
            <a:r>
              <a:rPr lang="en-GB" sz="1050" dirty="0" smtClean="0">
                <a:latin typeface="Arial"/>
              </a:rPr>
              <a:t>ould potentially choose </a:t>
            </a:r>
            <a:r>
              <a:rPr lang="en-GB" sz="1050" dirty="0" smtClean="0">
                <a:solidFill>
                  <a:srgbClr val="000000"/>
                </a:solidFill>
                <a:latin typeface="Arial"/>
              </a:rPr>
              <a:t>to </a:t>
            </a:r>
            <a:r>
              <a:rPr lang="en-GB" sz="1050" dirty="0">
                <a:solidFill>
                  <a:srgbClr val="000000"/>
                </a:solidFill>
                <a:latin typeface="Arial"/>
              </a:rPr>
              <a:t>protect themselves from flooding in some way</a:t>
            </a:r>
            <a:r>
              <a:rPr lang="en-GB" sz="1050" dirty="0" smtClean="0">
                <a:solidFill>
                  <a:srgbClr val="000000"/>
                </a:solidFill>
                <a:latin typeface="Arial"/>
              </a:rPr>
              <a:t>. This reflects the low levels of adaptive capacity and high location dependence that most businesses in Godmanchester are likely to have.</a:t>
            </a:r>
          </a:p>
          <a:p>
            <a:pPr marL="171450" lvl="0" indent="-171450" algn="just">
              <a:buClr>
                <a:srgbClr val="E83F35"/>
              </a:buClr>
              <a:buFont typeface="Arial" panose="020B0604020202020204" pitchFamily="34" charset="0"/>
              <a:buChar char="•"/>
            </a:pPr>
            <a:r>
              <a:rPr lang="en-GB" sz="1050" b="1" dirty="0" smtClean="0">
                <a:solidFill>
                  <a:srgbClr val="000000"/>
                </a:solidFill>
                <a:latin typeface="Arial"/>
              </a:rPr>
              <a:t>The decision to adapt </a:t>
            </a:r>
            <a:r>
              <a:rPr lang="en-GB" sz="1050" b="1" dirty="0" smtClean="0">
                <a:latin typeface="Arial"/>
              </a:rPr>
              <a:t>is driven in part by the </a:t>
            </a:r>
            <a:r>
              <a:rPr lang="en-GB" sz="1050" b="1" dirty="0" smtClean="0">
                <a:solidFill>
                  <a:srgbClr val="000000"/>
                </a:solidFill>
                <a:latin typeface="Arial"/>
              </a:rPr>
              <a:t>sector the business is in.</a:t>
            </a:r>
            <a:r>
              <a:rPr lang="en-GB" sz="1050" dirty="0" smtClean="0">
                <a:solidFill>
                  <a:srgbClr val="000000"/>
                </a:solidFill>
                <a:latin typeface="Arial"/>
              </a:rPr>
              <a:t> Of all businesses in the area, those in the construction and professional/technical/scientific services industries would be most likely to adapt. The majority of these businesses have to deal with risk on a day-to-day basis, and are therefore most likely to be aware of their susceptibility to flooding and how they can best mitigate that risk.</a:t>
            </a:r>
          </a:p>
          <a:p>
            <a:pPr lvl="0" algn="just">
              <a:buClr>
                <a:srgbClr val="E83F35"/>
              </a:buClr>
            </a:pPr>
            <a:r>
              <a:rPr lang="en-GB" sz="1050" dirty="0" smtClean="0">
                <a:solidFill>
                  <a:srgbClr val="000000"/>
                </a:solidFill>
                <a:latin typeface="Arial"/>
              </a:rPr>
              <a:t>As a sensitivity, we consider the impact of businesses with high or medium adaptive capacity but low location dependence</a:t>
            </a:r>
            <a:r>
              <a:rPr lang="en-GB" sz="1050" dirty="0" smtClean="0">
                <a:latin typeface="Arial"/>
              </a:rPr>
              <a:t> re-locating in the absence </a:t>
            </a:r>
            <a:r>
              <a:rPr lang="en-GB" sz="1050" dirty="0" smtClean="0">
                <a:solidFill>
                  <a:srgbClr val="000000"/>
                </a:solidFill>
                <a:latin typeface="Arial"/>
              </a:rPr>
              <a:t>of the scheme. These businesses are those most likely to move, and are also an important part of the local business environment.</a:t>
            </a:r>
            <a:endParaRPr lang="en-GB" sz="1050" dirty="0">
              <a:solidFill>
                <a:srgbClr val="000000"/>
              </a:solidFill>
              <a:latin typeface="Arial"/>
            </a:endParaRPr>
          </a:p>
          <a:p>
            <a:pPr algn="just"/>
            <a:endParaRPr lang="en-US" sz="1050" b="1" kern="0" dirty="0" smtClean="0">
              <a:solidFill>
                <a:srgbClr val="000000"/>
              </a:solidFill>
              <a:latin typeface="Arial"/>
              <a:ea typeface="+mn-ea"/>
            </a:endParaRPr>
          </a:p>
        </p:txBody>
      </p:sp>
      <p:sp>
        <p:nvSpPr>
          <p:cNvPr id="10" name="Rectangle 9"/>
          <p:cNvSpPr/>
          <p:nvPr/>
        </p:nvSpPr>
        <p:spPr bwMode="auto">
          <a:xfrm>
            <a:off x="5169024" y="4293096"/>
            <a:ext cx="1848864" cy="936104"/>
          </a:xfrm>
          <a:prstGeom prst="rect">
            <a:avLst/>
          </a:prstGeom>
          <a:solidFill>
            <a:srgbClr val="E83F35"/>
          </a:solidFill>
          <a:ln w="9525" cap="flat" cmpd="sng" algn="ctr">
            <a:solidFill>
              <a:srgbClr val="E83F35"/>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400" b="1" i="0" u="none" strike="noStrike" cap="none" normalizeH="0" baseline="0" dirty="0" smtClean="0">
                <a:ln>
                  <a:noFill/>
                </a:ln>
                <a:solidFill>
                  <a:schemeClr val="bg1"/>
                </a:solidFill>
                <a:effectLst/>
                <a:latin typeface="Arial" charset="0"/>
              </a:rPr>
              <a:t>% likely to adapt</a:t>
            </a:r>
          </a:p>
        </p:txBody>
      </p:sp>
      <p:sp>
        <p:nvSpPr>
          <p:cNvPr id="11" name="Rectangle 10"/>
          <p:cNvSpPr/>
          <p:nvPr/>
        </p:nvSpPr>
        <p:spPr bwMode="auto">
          <a:xfrm>
            <a:off x="5169024" y="5349466"/>
            <a:ext cx="1848864" cy="936104"/>
          </a:xfrm>
          <a:prstGeom prst="rect">
            <a:avLst/>
          </a:prstGeom>
          <a:solidFill>
            <a:srgbClr val="E83F35"/>
          </a:solidFill>
          <a:ln w="9525" cap="flat" cmpd="sng" algn="ctr">
            <a:solidFill>
              <a:srgbClr val="E83F35"/>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en-GB" sz="1400" b="1" dirty="0" smtClean="0">
                <a:solidFill>
                  <a:schemeClr val="bg1"/>
                </a:solidFill>
              </a:rPr>
              <a:t>Number of businesses likely to adapt?</a:t>
            </a:r>
            <a:endParaRPr lang="en-GB" sz="1400" b="1" dirty="0">
              <a:solidFill>
                <a:schemeClr val="bg1"/>
              </a:solidFill>
            </a:endParaRPr>
          </a:p>
        </p:txBody>
      </p:sp>
      <p:sp>
        <p:nvSpPr>
          <p:cNvPr id="15" name="AutoShape 29"/>
          <p:cNvSpPr>
            <a:spLocks noChangeArrowheads="1"/>
          </p:cNvSpPr>
          <p:nvPr/>
        </p:nvSpPr>
        <p:spPr bwMode="auto">
          <a:xfrm>
            <a:off x="7185248" y="4293096"/>
            <a:ext cx="432048" cy="936104"/>
          </a:xfrm>
          <a:prstGeom prst="homePlate">
            <a:avLst>
              <a:gd name="adj" fmla="val 89944"/>
            </a:avLst>
          </a:prstGeom>
          <a:solidFill>
            <a:srgbClr val="99BFC2"/>
          </a:solidFill>
          <a:ln w="9525" algn="ctr">
            <a:solidFill>
              <a:srgbClr val="99BFC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GB"/>
          </a:p>
        </p:txBody>
      </p:sp>
      <p:sp>
        <p:nvSpPr>
          <p:cNvPr id="16" name="AutoShape 29"/>
          <p:cNvSpPr>
            <a:spLocks noChangeArrowheads="1"/>
          </p:cNvSpPr>
          <p:nvPr/>
        </p:nvSpPr>
        <p:spPr bwMode="auto">
          <a:xfrm>
            <a:off x="7185248" y="5349466"/>
            <a:ext cx="432048" cy="936104"/>
          </a:xfrm>
          <a:prstGeom prst="homePlate">
            <a:avLst>
              <a:gd name="adj" fmla="val 89944"/>
            </a:avLst>
          </a:prstGeom>
          <a:solidFill>
            <a:srgbClr val="99BFC2"/>
          </a:solidFill>
          <a:ln w="9525" algn="ctr">
            <a:solidFill>
              <a:srgbClr val="99BFC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GB"/>
          </a:p>
        </p:txBody>
      </p:sp>
      <p:sp>
        <p:nvSpPr>
          <p:cNvPr id="17" name="Rectangle 16"/>
          <p:cNvSpPr/>
          <p:nvPr/>
        </p:nvSpPr>
        <p:spPr bwMode="auto">
          <a:xfrm>
            <a:off x="7782678" y="4293096"/>
            <a:ext cx="1778834" cy="936104"/>
          </a:xfrm>
          <a:prstGeom prst="rect">
            <a:avLst/>
          </a:prstGeom>
          <a:solidFill>
            <a:srgbClr val="156570"/>
          </a:solidFill>
          <a:ln w="9525" cap="flat" cmpd="sng" algn="ctr">
            <a:solidFill>
              <a:srgbClr val="15657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en-GB" sz="1600" b="1" dirty="0">
                <a:solidFill>
                  <a:schemeClr val="bg1"/>
                </a:solidFill>
              </a:rPr>
              <a:t>7</a:t>
            </a:r>
            <a:r>
              <a:rPr lang="en-GB" sz="1600" b="1" dirty="0" smtClean="0">
                <a:solidFill>
                  <a:schemeClr val="bg1"/>
                </a:solidFill>
              </a:rPr>
              <a:t> </a:t>
            </a:r>
            <a:r>
              <a:rPr lang="en-GB" sz="1600" b="1" dirty="0">
                <a:solidFill>
                  <a:schemeClr val="bg1"/>
                </a:solidFill>
              </a:rPr>
              <a:t>– </a:t>
            </a:r>
            <a:r>
              <a:rPr lang="en-GB" sz="1600" b="1" dirty="0" smtClean="0">
                <a:solidFill>
                  <a:schemeClr val="bg1"/>
                </a:solidFill>
              </a:rPr>
              <a:t>19%</a:t>
            </a:r>
            <a:endParaRPr lang="en-GB" sz="1600" b="1" dirty="0">
              <a:solidFill>
                <a:schemeClr val="bg1"/>
              </a:solidFill>
            </a:endParaRPr>
          </a:p>
        </p:txBody>
      </p:sp>
      <p:sp>
        <p:nvSpPr>
          <p:cNvPr id="18" name="Rectangle 17"/>
          <p:cNvSpPr/>
          <p:nvPr/>
        </p:nvSpPr>
        <p:spPr bwMode="auto">
          <a:xfrm>
            <a:off x="7782677" y="5349466"/>
            <a:ext cx="1778834" cy="936104"/>
          </a:xfrm>
          <a:prstGeom prst="rect">
            <a:avLst/>
          </a:prstGeom>
          <a:solidFill>
            <a:srgbClr val="156570"/>
          </a:solidFill>
          <a:ln w="9525" cap="flat" cmpd="sng" algn="ctr">
            <a:solidFill>
              <a:srgbClr val="15657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en-GB" sz="1600" b="1" dirty="0">
                <a:solidFill>
                  <a:schemeClr val="bg1"/>
                </a:solidFill>
              </a:rPr>
              <a:t>3</a:t>
            </a:r>
            <a:r>
              <a:rPr lang="en-GB" sz="1600" b="1" dirty="0" smtClean="0">
                <a:solidFill>
                  <a:schemeClr val="bg1"/>
                </a:solidFill>
              </a:rPr>
              <a:t> - </a:t>
            </a:r>
            <a:r>
              <a:rPr lang="en-GB" sz="1600" b="1" dirty="0">
                <a:solidFill>
                  <a:schemeClr val="bg1"/>
                </a:solidFill>
              </a:rPr>
              <a:t>8</a:t>
            </a:r>
          </a:p>
        </p:txBody>
      </p:sp>
      <p:sp>
        <p:nvSpPr>
          <p:cNvPr id="19" name="Oval 56"/>
          <p:cNvSpPr>
            <a:spLocks noChangeArrowheads="1"/>
          </p:cNvSpPr>
          <p:nvPr/>
        </p:nvSpPr>
        <p:spPr bwMode="auto">
          <a:xfrm>
            <a:off x="8509967" y="69808"/>
            <a:ext cx="288000" cy="288000"/>
          </a:xfrm>
          <a:prstGeom prst="ellipse">
            <a:avLst/>
          </a:prstGeom>
          <a:solidFill>
            <a:srgbClr val="E83F35"/>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1</a:t>
            </a:r>
          </a:p>
        </p:txBody>
      </p:sp>
      <p:sp>
        <p:nvSpPr>
          <p:cNvPr id="21" name="Oval 56"/>
          <p:cNvSpPr>
            <a:spLocks noChangeArrowheads="1"/>
          </p:cNvSpPr>
          <p:nvPr/>
        </p:nvSpPr>
        <p:spPr bwMode="auto">
          <a:xfrm>
            <a:off x="884102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2</a:t>
            </a:r>
          </a:p>
        </p:txBody>
      </p:sp>
      <p:sp>
        <p:nvSpPr>
          <p:cNvPr id="26"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3</a:t>
            </a:r>
          </a:p>
        </p:txBody>
      </p:sp>
      <p:sp>
        <p:nvSpPr>
          <p:cNvPr id="27"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smtClean="0">
                <a:solidFill>
                  <a:srgbClr val="FFFFFF"/>
                </a:solidFill>
                <a:ea typeface="+mn-ea"/>
              </a:rPr>
              <a:t>4</a:t>
            </a:r>
            <a:endParaRPr lang="en-GB" sz="1200" dirty="0">
              <a:solidFill>
                <a:srgbClr val="FFFFFF"/>
              </a:solidFill>
              <a:ea typeface="+mn-ea"/>
            </a:endParaRPr>
          </a:p>
        </p:txBody>
      </p:sp>
    </p:spTree>
    <p:extLst>
      <p:ext uri="{BB962C8B-B14F-4D97-AF65-F5344CB8AC3E}">
        <p14:creationId xmlns:p14="http://schemas.microsoft.com/office/powerpoint/2010/main" val="372527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6"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105917"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pPr>
              <a:buClrTx/>
            </a:pPr>
            <a:r>
              <a:rPr lang="en-GB" sz="1800" dirty="0" smtClean="0"/>
              <a:t>4.1 Godmanchester – </a:t>
            </a:r>
            <a:r>
              <a:rPr lang="en-GB" sz="1800" dirty="0"/>
              <a:t>D</a:t>
            </a:r>
            <a:r>
              <a:rPr lang="en-GB" sz="1800" dirty="0" smtClean="0"/>
              <a:t>ynamic Impacts</a:t>
            </a:r>
            <a:endParaRPr lang="en-GB" sz="1800" kern="0" dirty="0"/>
          </a:p>
        </p:txBody>
      </p:sp>
      <p:sp>
        <p:nvSpPr>
          <p:cNvPr id="19" name="Rectangle 5"/>
          <p:cNvSpPr txBox="1">
            <a:spLocks noChangeArrowheads="1"/>
          </p:cNvSpPr>
          <p:nvPr/>
        </p:nvSpPr>
        <p:spPr bwMode="auto">
          <a:xfrm>
            <a:off x="116466" y="464146"/>
            <a:ext cx="4980550" cy="5845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dirty="0" smtClean="0">
                <a:solidFill>
                  <a:srgbClr val="D90000"/>
                </a:solidFill>
                <a:latin typeface="Arial"/>
              </a:rPr>
              <a:t>What are the dynamic impacts of business responses to flood risk?</a:t>
            </a:r>
            <a:endParaRPr lang="en-US" kern="0" dirty="0" smtClean="0">
              <a:solidFill>
                <a:srgbClr val="000000"/>
              </a:solidFill>
              <a:latin typeface="Arial"/>
            </a:endParaRPr>
          </a:p>
          <a:p>
            <a:pPr algn="just"/>
            <a:r>
              <a:rPr lang="en-GB" sz="1050" kern="0" dirty="0">
                <a:latin typeface="Arial"/>
              </a:rPr>
              <a:t>Using the estimated range of business responses, we </a:t>
            </a:r>
            <a:r>
              <a:rPr lang="en-GB" sz="1050" kern="0" dirty="0" smtClean="0">
                <a:latin typeface="Arial"/>
              </a:rPr>
              <a:t>can explore the </a:t>
            </a:r>
            <a:r>
              <a:rPr lang="en-GB" sz="1050" kern="0" dirty="0">
                <a:latin typeface="Arial"/>
              </a:rPr>
              <a:t>likely </a:t>
            </a:r>
            <a:r>
              <a:rPr lang="en-GB" sz="1050" kern="0" dirty="0" smtClean="0">
                <a:latin typeface="Arial"/>
              </a:rPr>
              <a:t>dynamic impacts of flooding and FCERM. </a:t>
            </a:r>
            <a:r>
              <a:rPr lang="en-GB" sz="1050" dirty="0" smtClean="0">
                <a:latin typeface="Arial"/>
              </a:rPr>
              <a:t>In </a:t>
            </a:r>
            <a:r>
              <a:rPr lang="en-GB" sz="1050" dirty="0">
                <a:latin typeface="Arial"/>
              </a:rPr>
              <a:t>the absence of FCERM intervention, evidence suggests </a:t>
            </a:r>
            <a:r>
              <a:rPr lang="en-GB" sz="1050" dirty="0" smtClean="0">
                <a:latin typeface="Arial"/>
              </a:rPr>
              <a:t>that disruption to business activity could last many weeks. Based on a review of available evidence, we assume that without the intervention, a business could be disrupted for around 16-24 </a:t>
            </a:r>
            <a:r>
              <a:rPr lang="en-GB" sz="1050" dirty="0">
                <a:latin typeface="Arial"/>
              </a:rPr>
              <a:t>weeks </a:t>
            </a:r>
            <a:r>
              <a:rPr lang="en-GB" sz="1050" dirty="0" smtClean="0">
                <a:latin typeface="Arial"/>
              </a:rPr>
              <a:t>because of flooding, and 2-4 </a:t>
            </a:r>
            <a:r>
              <a:rPr lang="en-GB" sz="1050" dirty="0">
                <a:latin typeface="Arial"/>
              </a:rPr>
              <a:t>weeks </a:t>
            </a:r>
            <a:r>
              <a:rPr lang="en-GB" sz="1050" dirty="0" smtClean="0">
                <a:latin typeface="Arial"/>
              </a:rPr>
              <a:t>with the FCERM intervention. </a:t>
            </a:r>
          </a:p>
          <a:p>
            <a:pPr algn="just"/>
            <a:r>
              <a:rPr lang="en-GB" sz="1050" dirty="0" smtClean="0">
                <a:latin typeface="Arial"/>
              </a:rPr>
              <a:t>As </a:t>
            </a:r>
            <a:r>
              <a:rPr lang="en-GB" sz="1050" dirty="0">
                <a:latin typeface="Arial"/>
              </a:rPr>
              <a:t>a result of the majority of businesses being small with low adaptive capacity and high location dependence, the intervention in Godmanchester could bring about increases in GVA and benefits for the local economy. </a:t>
            </a:r>
          </a:p>
          <a:p>
            <a:pPr marL="171450" indent="-171450" algn="just">
              <a:buClr>
                <a:srgbClr val="E83F35"/>
              </a:buClr>
              <a:buFont typeface="Arial" panose="020B0604020202020204" pitchFamily="34" charset="0"/>
              <a:buChar char="•"/>
            </a:pPr>
            <a:r>
              <a:rPr lang="en-GB" sz="1050" b="1" kern="0" dirty="0" smtClean="0">
                <a:solidFill>
                  <a:srgbClr val="000000"/>
                </a:solidFill>
                <a:latin typeface="Arial"/>
              </a:rPr>
              <a:t>For </a:t>
            </a:r>
            <a:r>
              <a:rPr lang="en-GB" sz="1050" b="1" kern="0" dirty="0">
                <a:solidFill>
                  <a:srgbClr val="000000"/>
                </a:solidFill>
                <a:latin typeface="Arial"/>
              </a:rPr>
              <a:t>businesses that stay and do nothing</a:t>
            </a:r>
            <a:r>
              <a:rPr lang="en-GB" sz="1050" kern="0" dirty="0">
                <a:solidFill>
                  <a:srgbClr val="000000"/>
                </a:solidFill>
                <a:latin typeface="Arial"/>
              </a:rPr>
              <a:t>, </a:t>
            </a:r>
            <a:r>
              <a:rPr lang="en-GB" sz="1050" kern="0" dirty="0" smtClean="0">
                <a:solidFill>
                  <a:srgbClr val="000000"/>
                </a:solidFill>
                <a:latin typeface="Arial"/>
              </a:rPr>
              <a:t>assuming </a:t>
            </a:r>
            <a:r>
              <a:rPr lang="en-GB" sz="1050" kern="0" dirty="0">
                <a:solidFill>
                  <a:srgbClr val="000000"/>
                </a:solidFill>
                <a:latin typeface="Arial"/>
              </a:rPr>
              <a:t>that businesses temporarily </a:t>
            </a:r>
            <a:r>
              <a:rPr lang="en-GB" sz="1050" kern="0" dirty="0" smtClean="0">
                <a:solidFill>
                  <a:srgbClr val="000000"/>
                </a:solidFill>
                <a:latin typeface="Arial"/>
              </a:rPr>
              <a:t>cease operations </a:t>
            </a:r>
            <a:r>
              <a:rPr lang="en-GB" sz="1050" kern="0" dirty="0">
                <a:solidFill>
                  <a:srgbClr val="000000"/>
                </a:solidFill>
                <a:latin typeface="Arial"/>
              </a:rPr>
              <a:t>for a period of </a:t>
            </a:r>
            <a:r>
              <a:rPr lang="en-GB" sz="1050" kern="0" dirty="0" smtClean="0">
                <a:solidFill>
                  <a:srgbClr val="000000"/>
                </a:solidFill>
                <a:latin typeface="Arial"/>
              </a:rPr>
              <a:t>16-24 weeks </a:t>
            </a:r>
            <a:r>
              <a:rPr lang="en-GB" sz="1050" kern="0" dirty="0">
                <a:solidFill>
                  <a:srgbClr val="000000"/>
                </a:solidFill>
                <a:latin typeface="Arial"/>
              </a:rPr>
              <a:t>in the absence of the FCERM </a:t>
            </a:r>
            <a:r>
              <a:rPr lang="en-GB" sz="1050" kern="0" dirty="0" smtClean="0">
                <a:solidFill>
                  <a:srgbClr val="000000"/>
                </a:solidFill>
                <a:latin typeface="Arial"/>
              </a:rPr>
              <a:t>intervention, this would be equivalent to a total loss in productive working hours of </a:t>
            </a:r>
            <a:r>
              <a:rPr lang="en-GB" sz="1050" b="1" kern="0" dirty="0" smtClean="0">
                <a:solidFill>
                  <a:srgbClr val="000000"/>
                </a:solidFill>
                <a:latin typeface="Arial"/>
              </a:rPr>
              <a:t>£</a:t>
            </a:r>
            <a:r>
              <a:rPr lang="en-GB" sz="1050" b="1" kern="0" dirty="0" smtClean="0">
                <a:latin typeface="Arial"/>
              </a:rPr>
              <a:t>398,000 - £1.15m </a:t>
            </a:r>
            <a:r>
              <a:rPr lang="en-GB" sz="1050" kern="0" dirty="0" smtClean="0">
                <a:latin typeface="Arial"/>
              </a:rPr>
              <a:t>per annum. By reducing the level of flood risk with FCERM and the likely length of business disruption to 2-4 weeks, the equivalent expected annual cost with the </a:t>
            </a:r>
            <a:r>
              <a:rPr lang="en-GB" sz="1050" kern="0" dirty="0">
                <a:latin typeface="Arial"/>
              </a:rPr>
              <a:t>intervention could fall to </a:t>
            </a:r>
            <a:r>
              <a:rPr lang="en-GB" sz="1050" b="1" kern="0" dirty="0" smtClean="0">
                <a:latin typeface="Arial"/>
              </a:rPr>
              <a:t>£9,600 - £10,000</a:t>
            </a:r>
            <a:r>
              <a:rPr lang="en-GB" sz="1050" kern="0" dirty="0" smtClean="0">
                <a:latin typeface="Arial"/>
              </a:rPr>
              <a:t>. </a:t>
            </a:r>
            <a:r>
              <a:rPr lang="en-GB" sz="1050" kern="0" dirty="0">
                <a:latin typeface="Arial"/>
              </a:rPr>
              <a:t>The reduction </a:t>
            </a:r>
            <a:r>
              <a:rPr lang="en-GB" sz="1050" kern="0" dirty="0" smtClean="0">
                <a:latin typeface="Arial"/>
              </a:rPr>
              <a:t>in expected annual disruption costs from FCERM could be equivalent to around </a:t>
            </a:r>
            <a:r>
              <a:rPr lang="en-GB" sz="1050" b="1" kern="0" dirty="0" smtClean="0">
                <a:latin typeface="Arial"/>
              </a:rPr>
              <a:t>£389,000-£1.14m</a:t>
            </a:r>
            <a:r>
              <a:rPr lang="en-GB" sz="1050" kern="0" dirty="0" smtClean="0">
                <a:latin typeface="Arial"/>
              </a:rPr>
              <a:t>. </a:t>
            </a:r>
            <a:r>
              <a:rPr lang="en-GB" sz="1050" dirty="0">
                <a:latin typeface="Arial"/>
              </a:rPr>
              <a:t>This</a:t>
            </a:r>
            <a:r>
              <a:rPr lang="en-GB" sz="1050" b="1" dirty="0">
                <a:latin typeface="Arial"/>
              </a:rPr>
              <a:t> </a:t>
            </a:r>
            <a:r>
              <a:rPr lang="en-GB" sz="1050" dirty="0">
                <a:latin typeface="Arial"/>
              </a:rPr>
              <a:t>equates to an estimated increase in GVA of approximately </a:t>
            </a:r>
            <a:r>
              <a:rPr lang="en-GB" sz="1050" b="1" dirty="0" smtClean="0">
                <a:latin typeface="Arial"/>
              </a:rPr>
              <a:t>£3.23m-£9.52m </a:t>
            </a:r>
            <a:r>
              <a:rPr lang="en-GB" sz="1050" b="1" dirty="0">
                <a:latin typeface="Arial"/>
              </a:rPr>
              <a:t>over the ten-year </a:t>
            </a:r>
            <a:r>
              <a:rPr lang="en-GB" sz="1050" b="1" dirty="0" smtClean="0">
                <a:latin typeface="Arial"/>
              </a:rPr>
              <a:t>GVA appraisal </a:t>
            </a:r>
            <a:r>
              <a:rPr lang="en-GB" sz="1050" b="1" dirty="0">
                <a:latin typeface="Arial"/>
              </a:rPr>
              <a:t>period</a:t>
            </a:r>
            <a:r>
              <a:rPr lang="en-GB" sz="1050" dirty="0">
                <a:latin typeface="Arial"/>
              </a:rPr>
              <a:t>. </a:t>
            </a:r>
            <a:endParaRPr lang="en-GB" sz="1050" kern="0" dirty="0" smtClean="0">
              <a:latin typeface="Arial"/>
            </a:endParaRPr>
          </a:p>
          <a:p>
            <a:pPr marL="171450" lvl="0" indent="-171450" algn="just">
              <a:spcBef>
                <a:spcPts val="150"/>
              </a:spcBef>
              <a:spcAft>
                <a:spcPts val="600"/>
              </a:spcAft>
              <a:buClr>
                <a:srgbClr val="E83F35"/>
              </a:buClr>
              <a:buFont typeface="Wingdings" panose="05000000000000000000" pitchFamily="2" charset="2"/>
              <a:buChar char="§"/>
            </a:pPr>
            <a:r>
              <a:rPr lang="en-GB" sz="1050" dirty="0">
                <a:latin typeface="+mj-lt"/>
              </a:rPr>
              <a:t>When businesses </a:t>
            </a:r>
            <a:r>
              <a:rPr lang="en-GB" sz="1050" b="1" dirty="0">
                <a:latin typeface="+mj-lt"/>
              </a:rPr>
              <a:t>stay and adapt</a:t>
            </a:r>
            <a:r>
              <a:rPr lang="en-GB" sz="1050" dirty="0">
                <a:latin typeface="+mj-lt"/>
              </a:rPr>
              <a:t>, we assume that they adapt ‘optimally’ given the risk of flooding they face i.e. the reduction in expected annual damage and disruption costs is equal to their investment in adaptation. The implementation of FCERM reduces the business’s need to invest in adaptation. </a:t>
            </a:r>
            <a:r>
              <a:rPr lang="en-GB" sz="1050" dirty="0" smtClean="0">
                <a:latin typeface="+mj-lt"/>
              </a:rPr>
              <a:t>Since </a:t>
            </a:r>
            <a:r>
              <a:rPr lang="en-GB" sz="1050" dirty="0">
                <a:latin typeface="+mj-lt"/>
              </a:rPr>
              <a:t>the funds freed up for investment in other activities would provide broadly comparable returns to those that they would have provided when invested in adaptation, the value of the damage avoided by adaptation provides a reasonable approximation of the GVA impact of the investment of the funds freed up and is an estimate that more readily available (from the FCERM-AG) for use in the analysis</a:t>
            </a:r>
            <a:r>
              <a:rPr lang="en-GB" sz="1050" dirty="0" smtClean="0">
                <a:latin typeface="+mj-lt"/>
              </a:rPr>
              <a:t>.</a:t>
            </a:r>
            <a:endParaRPr lang="en-GB" sz="1050" dirty="0">
              <a:latin typeface="+mj-lt"/>
            </a:endParaRPr>
          </a:p>
        </p:txBody>
      </p:sp>
      <p:sp>
        <p:nvSpPr>
          <p:cNvPr id="11" name="Rectangle 5"/>
          <p:cNvSpPr txBox="1">
            <a:spLocks noChangeArrowheads="1"/>
          </p:cNvSpPr>
          <p:nvPr/>
        </p:nvSpPr>
        <p:spPr bwMode="auto">
          <a:xfrm>
            <a:off x="5169024" y="476672"/>
            <a:ext cx="4536504"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sz="1050" dirty="0" smtClean="0">
                <a:latin typeface="Arial"/>
              </a:rPr>
              <a:t>The </a:t>
            </a:r>
            <a:r>
              <a:rPr lang="en-GB" sz="1050" dirty="0">
                <a:latin typeface="Arial"/>
              </a:rPr>
              <a:t>prevalence of small and micro sized businesses in the local area means that the majority of the GVA impact</a:t>
            </a:r>
            <a:r>
              <a:rPr lang="en-GB" sz="1050" dirty="0" smtClean="0">
                <a:latin typeface="Arial"/>
              </a:rPr>
              <a:t> </a:t>
            </a:r>
            <a:r>
              <a:rPr lang="en-GB" sz="1050" dirty="0">
                <a:latin typeface="Arial"/>
              </a:rPr>
              <a:t>comes from businesses being unable to </a:t>
            </a:r>
            <a:r>
              <a:rPr lang="en-GB" sz="1050" dirty="0" smtClean="0">
                <a:latin typeface="Arial"/>
              </a:rPr>
              <a:t>adapt to </a:t>
            </a:r>
            <a:r>
              <a:rPr lang="en-GB" sz="1050" dirty="0">
                <a:latin typeface="Arial"/>
              </a:rPr>
              <a:t>flood risk on their own. In </a:t>
            </a:r>
            <a:r>
              <a:rPr lang="en-GB" sz="1050" dirty="0" smtClean="0">
                <a:latin typeface="Arial"/>
              </a:rPr>
              <a:t>addition, as we have already noted, </a:t>
            </a:r>
            <a:r>
              <a:rPr lang="en-GB" sz="1050" dirty="0">
                <a:latin typeface="Arial"/>
              </a:rPr>
              <a:t>there is insufficient evidence to be able to estimate how many businesses may move or shut down</a:t>
            </a:r>
            <a:r>
              <a:rPr lang="en-GB" sz="1050" dirty="0" smtClean="0">
                <a:latin typeface="Arial"/>
              </a:rPr>
              <a:t>. </a:t>
            </a:r>
            <a:r>
              <a:rPr lang="en-GB" sz="1050" dirty="0">
                <a:latin typeface="Arial"/>
              </a:rPr>
              <a:t>As a result, these impacts are not included in our headline estimates of </a:t>
            </a:r>
            <a:r>
              <a:rPr lang="en-GB" sz="1050" dirty="0" smtClean="0">
                <a:latin typeface="Arial"/>
              </a:rPr>
              <a:t>GVA. However</a:t>
            </a:r>
            <a:r>
              <a:rPr lang="en-GB" sz="1050" dirty="0">
                <a:latin typeface="Arial"/>
              </a:rPr>
              <a:t>, </a:t>
            </a:r>
            <a:r>
              <a:rPr lang="en-GB" sz="1050" dirty="0" smtClean="0">
                <a:latin typeface="Arial"/>
              </a:rPr>
              <a:t>in order to </a:t>
            </a:r>
            <a:r>
              <a:rPr lang="en-GB" sz="1050" i="1" dirty="0">
                <a:latin typeface="Arial"/>
              </a:rPr>
              <a:t>illustrate</a:t>
            </a:r>
            <a:r>
              <a:rPr lang="en-GB" sz="1050" dirty="0">
                <a:latin typeface="Arial"/>
              </a:rPr>
              <a:t> the potential scale of </a:t>
            </a:r>
            <a:r>
              <a:rPr lang="en-GB" sz="1050" dirty="0" smtClean="0">
                <a:latin typeface="Arial"/>
              </a:rPr>
              <a:t>the impact </a:t>
            </a:r>
            <a:r>
              <a:rPr lang="en-GB" sz="1050" dirty="0">
                <a:latin typeface="Arial"/>
              </a:rPr>
              <a:t>on GVA, we </a:t>
            </a:r>
            <a:r>
              <a:rPr lang="en-GB" sz="1050" dirty="0" smtClean="0">
                <a:latin typeface="Arial"/>
              </a:rPr>
              <a:t>conducted the sensitivity analysis. </a:t>
            </a:r>
          </a:p>
          <a:p>
            <a:pPr marL="171450" indent="-171450" algn="just">
              <a:buClr>
                <a:srgbClr val="E83F35"/>
              </a:buClr>
              <a:buFont typeface="Arial" panose="020B0604020202020204" pitchFamily="34" charset="0"/>
              <a:buChar char="•"/>
            </a:pPr>
            <a:r>
              <a:rPr lang="en-GB" sz="1050" b="1" dirty="0" smtClean="0">
                <a:latin typeface="Arial"/>
              </a:rPr>
              <a:t>If businesses re-locate out of the floodplain</a:t>
            </a:r>
            <a:r>
              <a:rPr lang="en-GB" sz="1050" dirty="0" smtClean="0">
                <a:latin typeface="Arial"/>
              </a:rPr>
              <a:t>, the total value of the productive hours generated by these businesses’ activities is lost to the local economy if they are not replaced by others. If 1-5 of the estimated </a:t>
            </a:r>
            <a:r>
              <a:rPr lang="en-GB" sz="1050" dirty="0">
                <a:latin typeface="Arial"/>
              </a:rPr>
              <a:t>6</a:t>
            </a:r>
            <a:r>
              <a:rPr lang="en-GB" sz="1050" dirty="0" smtClean="0">
                <a:latin typeface="Arial"/>
              </a:rPr>
              <a:t> </a:t>
            </a:r>
            <a:r>
              <a:rPr lang="en-GB" sz="1050" dirty="0" smtClean="0">
                <a:solidFill>
                  <a:srgbClr val="000000"/>
                </a:solidFill>
                <a:latin typeface="Arial"/>
              </a:rPr>
              <a:t>businesses with medium/high adaptive capacity and low location dependence were to re-locate in the absence of the scheme, where FCERM prevents this, we estimate that this would be equivalent to </a:t>
            </a:r>
            <a:r>
              <a:rPr lang="en-GB" sz="1050" kern="0" dirty="0" smtClean="0">
                <a:latin typeface="Arial"/>
              </a:rPr>
              <a:t>around </a:t>
            </a:r>
            <a:r>
              <a:rPr lang="en-GB" sz="1050" b="1" kern="0" dirty="0" smtClean="0">
                <a:latin typeface="Arial"/>
              </a:rPr>
              <a:t>£1.2-6.2m </a:t>
            </a:r>
            <a:r>
              <a:rPr lang="en-GB" sz="1050" kern="0" dirty="0">
                <a:latin typeface="Arial"/>
              </a:rPr>
              <a:t>of </a:t>
            </a:r>
            <a:r>
              <a:rPr lang="en-GB" sz="1050" kern="0" dirty="0" smtClean="0">
                <a:latin typeface="Arial"/>
              </a:rPr>
              <a:t>annual GVA retained in the local economy</a:t>
            </a:r>
            <a:r>
              <a:rPr lang="en-GB" sz="1050" kern="0" dirty="0" smtClean="0">
                <a:solidFill>
                  <a:srgbClr val="000000"/>
                </a:solidFill>
                <a:latin typeface="Arial"/>
              </a:rPr>
              <a:t>.</a:t>
            </a:r>
          </a:p>
          <a:p>
            <a:pPr marL="171450" indent="-171450" algn="just">
              <a:spcBef>
                <a:spcPts val="252"/>
              </a:spcBef>
              <a:buClr>
                <a:srgbClr val="E83F35"/>
              </a:buClr>
              <a:buFont typeface="Arial" panose="020B0604020202020204" pitchFamily="34" charset="0"/>
              <a:buChar char="•"/>
            </a:pPr>
            <a:r>
              <a:rPr lang="en-GB" sz="1050" b="1" kern="0" dirty="0" smtClean="0">
                <a:solidFill>
                  <a:srgbClr val="000000"/>
                </a:solidFill>
                <a:latin typeface="Arial"/>
              </a:rPr>
              <a:t>If businesses shut down in response to flood risk, </a:t>
            </a:r>
            <a:r>
              <a:rPr lang="en-GB" sz="1050" dirty="0" smtClean="0">
                <a:latin typeface="Arial"/>
              </a:rPr>
              <a:t>the </a:t>
            </a:r>
            <a:r>
              <a:rPr lang="en-GB" sz="1050" dirty="0">
                <a:latin typeface="Arial"/>
              </a:rPr>
              <a:t>total value of the productive hours generated by these businesses activities </a:t>
            </a:r>
            <a:r>
              <a:rPr lang="en-GB" sz="1050" dirty="0" smtClean="0">
                <a:latin typeface="Arial"/>
              </a:rPr>
              <a:t>is again lost if they are not replaced by others. Assuming that 1 to 5 of the estimated 20 businesses with low adaptive capacity and high location dependence were to shut down in the absence of the scheme, where FCERM prevents this, around </a:t>
            </a:r>
            <a:r>
              <a:rPr lang="en-GB" sz="1050" b="1" dirty="0" smtClean="0">
                <a:latin typeface="Arial"/>
              </a:rPr>
              <a:t>£0.2-1m</a:t>
            </a:r>
            <a:r>
              <a:rPr lang="en-GB" sz="1050" dirty="0" smtClean="0">
                <a:latin typeface="Arial"/>
              </a:rPr>
              <a:t> of GVA could be retained in the local economy on an annual basis</a:t>
            </a:r>
            <a:r>
              <a:rPr lang="en-GB" sz="1050" baseline="30000" dirty="0" smtClean="0">
                <a:latin typeface="Arial"/>
              </a:rPr>
              <a:t>1</a:t>
            </a:r>
            <a:r>
              <a:rPr lang="en-GB" sz="1050" dirty="0" smtClean="0">
                <a:latin typeface="Arial"/>
              </a:rPr>
              <a:t>.</a:t>
            </a:r>
          </a:p>
        </p:txBody>
      </p:sp>
      <p:sp>
        <p:nvSpPr>
          <p:cNvPr id="12" name="Rectangle 11"/>
          <p:cNvSpPr/>
          <p:nvPr/>
        </p:nvSpPr>
        <p:spPr bwMode="auto">
          <a:xfrm>
            <a:off x="5313040" y="4274046"/>
            <a:ext cx="4387965" cy="2016224"/>
          </a:xfrm>
          <a:prstGeom prst="rect">
            <a:avLst/>
          </a:prstGeom>
          <a:solidFill>
            <a:srgbClr val="99BFC2"/>
          </a:solidFill>
          <a:ln w="28575" cap="flat" cmpd="sng" algn="ctr">
            <a:solidFill>
              <a:srgbClr val="15657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lvl="0" algn="just">
              <a:spcBef>
                <a:spcPts val="288"/>
              </a:spcBef>
              <a:spcAft>
                <a:spcPts val="288"/>
              </a:spcAft>
              <a:buClr>
                <a:srgbClr val="E83F35"/>
              </a:buClr>
            </a:pPr>
            <a:endParaRPr lang="en-GB" sz="1050" b="1" dirty="0" smtClean="0">
              <a:latin typeface="Arial"/>
            </a:endParaRPr>
          </a:p>
          <a:p>
            <a:pPr lvl="0" algn="just">
              <a:spcBef>
                <a:spcPts val="288"/>
              </a:spcBef>
              <a:spcAft>
                <a:spcPts val="288"/>
              </a:spcAft>
              <a:buClr>
                <a:srgbClr val="E83F35"/>
              </a:buClr>
            </a:pPr>
            <a:r>
              <a:rPr lang="en-GB" sz="1050" b="1" i="1" dirty="0" smtClean="0">
                <a:latin typeface="Arial"/>
              </a:rPr>
              <a:t>Key Messages</a:t>
            </a:r>
          </a:p>
          <a:p>
            <a:pPr marL="171450" lvl="0" indent="-171450" algn="just">
              <a:spcBef>
                <a:spcPts val="288"/>
              </a:spcBef>
              <a:spcAft>
                <a:spcPts val="288"/>
              </a:spcAft>
              <a:buFont typeface="Arial" panose="020B0604020202020204" pitchFamily="34" charset="0"/>
              <a:buChar char="•"/>
            </a:pPr>
            <a:r>
              <a:rPr lang="en-GB" sz="1050" b="1" dirty="0">
                <a:latin typeface="Arial"/>
              </a:rPr>
              <a:t>Most of the </a:t>
            </a:r>
            <a:r>
              <a:rPr lang="en-GB" sz="1050" b="1" dirty="0" smtClean="0">
                <a:latin typeface="Arial"/>
              </a:rPr>
              <a:t>dynamic impacts are driven </a:t>
            </a:r>
            <a:r>
              <a:rPr lang="en-GB" sz="1050" b="1" dirty="0">
                <a:latin typeface="Arial"/>
              </a:rPr>
              <a:t>by micro and small businesses staying and doing </a:t>
            </a:r>
            <a:r>
              <a:rPr lang="en-GB" sz="1050" b="1" dirty="0" smtClean="0">
                <a:latin typeface="Arial"/>
              </a:rPr>
              <a:t>nothing. </a:t>
            </a:r>
            <a:r>
              <a:rPr lang="en-GB" sz="1050" dirty="0" smtClean="0">
                <a:latin typeface="Arial"/>
              </a:rPr>
              <a:t>These businesses account for nearly 100% of </a:t>
            </a:r>
            <a:r>
              <a:rPr lang="en-GB" sz="1050" dirty="0">
                <a:latin typeface="Arial"/>
              </a:rPr>
              <a:t>the incremental annual </a:t>
            </a:r>
            <a:r>
              <a:rPr lang="en-GB" sz="1050" dirty="0" smtClean="0">
                <a:latin typeface="Arial"/>
              </a:rPr>
              <a:t>impact. This highlights the longer term value of FCERM investment in areas were a large proportion of businesses would fail to protect themselves from flooding </a:t>
            </a:r>
            <a:r>
              <a:rPr lang="en-GB" sz="1050" dirty="0">
                <a:latin typeface="Arial"/>
              </a:rPr>
              <a:t>in the absence of intervention</a:t>
            </a:r>
            <a:r>
              <a:rPr lang="en-GB" sz="1050" dirty="0" smtClean="0">
                <a:latin typeface="Arial"/>
              </a:rPr>
              <a:t>.</a:t>
            </a:r>
          </a:p>
          <a:p>
            <a:pPr marL="171450" lvl="0" indent="-171450" algn="just">
              <a:spcBef>
                <a:spcPts val="288"/>
              </a:spcBef>
              <a:spcAft>
                <a:spcPts val="288"/>
              </a:spcAft>
              <a:buFont typeface="Arial" panose="020B0604020202020204" pitchFamily="34" charset="0"/>
              <a:buChar char="•"/>
            </a:pPr>
            <a:r>
              <a:rPr lang="en-GB" sz="1050" b="1" dirty="0" smtClean="0">
                <a:latin typeface="Arial"/>
              </a:rPr>
              <a:t>Although unlikely, a small number of high-value businesses re-locating in response to flood risk could have a significant impact on local GVA. </a:t>
            </a:r>
            <a:r>
              <a:rPr lang="en-GB" sz="1050" dirty="0" smtClean="0">
                <a:latin typeface="Arial"/>
              </a:rPr>
              <a:t>Government and local investment in FCERM will therefore be valuable in areas were this is a real possibility.</a:t>
            </a:r>
            <a:endParaRPr lang="en-GB" sz="1050" b="1" dirty="0">
              <a:latin typeface="Arial"/>
            </a:endParaRPr>
          </a:p>
          <a:p>
            <a:pPr marL="171450" lvl="0" indent="-171450" algn="just">
              <a:spcBef>
                <a:spcPts val="288"/>
              </a:spcBef>
              <a:spcAft>
                <a:spcPts val="288"/>
              </a:spcAft>
              <a:buClr>
                <a:srgbClr val="E83F35"/>
              </a:buClr>
              <a:buFont typeface="Arial" panose="020B0604020202020204" pitchFamily="34" charset="0"/>
              <a:buChar char="•"/>
            </a:pPr>
            <a:endParaRPr lang="en-GB" sz="1050" b="1" dirty="0" smtClean="0">
              <a:latin typeface="Arial"/>
            </a:endParaRPr>
          </a:p>
        </p:txBody>
      </p:sp>
      <p:sp>
        <p:nvSpPr>
          <p:cNvPr id="13" name="Rectangle 12"/>
          <p:cNvSpPr/>
          <p:nvPr/>
        </p:nvSpPr>
        <p:spPr bwMode="auto">
          <a:xfrm>
            <a:off x="232253" y="6462625"/>
            <a:ext cx="9473275" cy="278743"/>
          </a:xfrm>
          <a:prstGeom prst="rect">
            <a:avLst/>
          </a:prstGeom>
          <a:solidFill>
            <a:srgbClr val="FFFFFF"/>
          </a:solidFill>
          <a:ln w="9525" cap="flat" cmpd="sng" algn="ctr">
            <a:solidFill>
              <a:srgbClr val="E83F3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lang="en-GB" sz="800" baseline="30000" dirty="0" smtClean="0"/>
              <a:t>1</a:t>
            </a:r>
            <a:r>
              <a:rPr lang="en-GB" sz="800" dirty="0" smtClean="0"/>
              <a:t>This is a sensitivity test. As outlined in Technical Report 1, businesses with low adaptive capacity and high location dependence will be those most likely to shut down in response to flood risk.</a:t>
            </a:r>
            <a:endParaRPr lang="en-GB" sz="800" dirty="0"/>
          </a:p>
        </p:txBody>
      </p:sp>
      <p:sp>
        <p:nvSpPr>
          <p:cNvPr id="14" name="Oval 56"/>
          <p:cNvSpPr>
            <a:spLocks noChangeArrowheads="1"/>
          </p:cNvSpPr>
          <p:nvPr/>
        </p:nvSpPr>
        <p:spPr bwMode="auto">
          <a:xfrm>
            <a:off x="8509967" y="69808"/>
            <a:ext cx="288000" cy="288000"/>
          </a:xfrm>
          <a:prstGeom prst="ellipse">
            <a:avLst/>
          </a:prstGeom>
          <a:solidFill>
            <a:srgbClr val="E83F35"/>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1</a:t>
            </a:r>
          </a:p>
        </p:txBody>
      </p:sp>
      <p:sp>
        <p:nvSpPr>
          <p:cNvPr id="15" name="Oval 56"/>
          <p:cNvSpPr>
            <a:spLocks noChangeArrowheads="1"/>
          </p:cNvSpPr>
          <p:nvPr/>
        </p:nvSpPr>
        <p:spPr bwMode="auto">
          <a:xfrm>
            <a:off x="884102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2</a:t>
            </a:r>
          </a:p>
        </p:txBody>
      </p:sp>
      <p:sp>
        <p:nvSpPr>
          <p:cNvPr id="16"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3</a:t>
            </a:r>
          </a:p>
        </p:txBody>
      </p:sp>
      <p:sp>
        <p:nvSpPr>
          <p:cNvPr id="17"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smtClean="0">
                <a:solidFill>
                  <a:srgbClr val="FFFFFF"/>
                </a:solidFill>
                <a:ea typeface="+mn-ea"/>
              </a:rPr>
              <a:t>4</a:t>
            </a:r>
            <a:endParaRPr lang="en-GB" sz="1200" dirty="0">
              <a:solidFill>
                <a:srgbClr val="FFFFFF"/>
              </a:solidFill>
              <a:ea typeface="+mn-ea"/>
            </a:endParaRPr>
          </a:p>
        </p:txBody>
      </p:sp>
    </p:spTree>
    <p:extLst>
      <p:ext uri="{BB962C8B-B14F-4D97-AF65-F5344CB8AC3E}">
        <p14:creationId xmlns:p14="http://schemas.microsoft.com/office/powerpoint/2010/main" val="44830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105917" y="35099"/>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pPr>
              <a:buClrTx/>
            </a:pPr>
            <a:r>
              <a:rPr lang="en-GB" sz="1800" dirty="0" smtClean="0"/>
              <a:t>4.1 Godmanchester – </a:t>
            </a:r>
            <a:r>
              <a:rPr lang="en-GB" sz="1800" dirty="0"/>
              <a:t>D</a:t>
            </a:r>
            <a:r>
              <a:rPr lang="en-GB" sz="1800" dirty="0" smtClean="0"/>
              <a:t>ynamic Impacts: </a:t>
            </a:r>
            <a:r>
              <a:rPr lang="en-GB" sz="1800" dirty="0" err="1" smtClean="0"/>
              <a:t>Spillover</a:t>
            </a:r>
            <a:r>
              <a:rPr lang="en-GB" sz="1800" dirty="0" smtClean="0"/>
              <a:t> Effects</a:t>
            </a:r>
            <a:endParaRPr lang="en-GB" sz="1800" kern="0" dirty="0"/>
          </a:p>
        </p:txBody>
      </p:sp>
      <p:sp>
        <p:nvSpPr>
          <p:cNvPr id="12" name="Oval 56"/>
          <p:cNvSpPr>
            <a:spLocks noChangeArrowheads="1"/>
          </p:cNvSpPr>
          <p:nvPr/>
        </p:nvSpPr>
        <p:spPr bwMode="auto">
          <a:xfrm>
            <a:off x="8509967" y="69808"/>
            <a:ext cx="288000" cy="288000"/>
          </a:xfrm>
          <a:prstGeom prst="ellipse">
            <a:avLst/>
          </a:prstGeom>
          <a:solidFill>
            <a:srgbClr val="E83F35"/>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1</a:t>
            </a:r>
          </a:p>
        </p:txBody>
      </p:sp>
      <p:sp>
        <p:nvSpPr>
          <p:cNvPr id="13" name="Oval 56"/>
          <p:cNvSpPr>
            <a:spLocks noChangeArrowheads="1"/>
          </p:cNvSpPr>
          <p:nvPr/>
        </p:nvSpPr>
        <p:spPr bwMode="auto">
          <a:xfrm>
            <a:off x="884102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2</a:t>
            </a:r>
          </a:p>
        </p:txBody>
      </p:sp>
      <p:sp>
        <p:nvSpPr>
          <p:cNvPr id="14"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3</a:t>
            </a:r>
          </a:p>
        </p:txBody>
      </p:sp>
      <p:sp>
        <p:nvSpPr>
          <p:cNvPr id="15"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smtClean="0">
                <a:solidFill>
                  <a:srgbClr val="FFFFFF"/>
                </a:solidFill>
                <a:ea typeface="+mn-ea"/>
              </a:rPr>
              <a:t>4</a:t>
            </a:r>
            <a:endParaRPr lang="en-GB" sz="1200" dirty="0">
              <a:solidFill>
                <a:srgbClr val="FFFFFF"/>
              </a:solidFill>
              <a:ea typeface="+mn-ea"/>
            </a:endParaRPr>
          </a:p>
        </p:txBody>
      </p:sp>
      <p:sp>
        <p:nvSpPr>
          <p:cNvPr id="16" name="Rectangle 5"/>
          <p:cNvSpPr txBox="1">
            <a:spLocks noChangeArrowheads="1"/>
          </p:cNvSpPr>
          <p:nvPr/>
        </p:nvSpPr>
        <p:spPr bwMode="auto">
          <a:xfrm>
            <a:off x="105916" y="370756"/>
            <a:ext cx="5886000" cy="6279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spcAft>
                <a:spcPts val="0"/>
              </a:spcAft>
              <a:buClr>
                <a:srgbClr val="E83F35"/>
              </a:buClr>
            </a:pPr>
            <a:r>
              <a:rPr lang="en-GB" dirty="0" smtClean="0">
                <a:solidFill>
                  <a:srgbClr val="D90000"/>
                </a:solidFill>
                <a:latin typeface="Arial"/>
              </a:rPr>
              <a:t>Has the scheme unlocked new investment in the floodplain?</a:t>
            </a:r>
            <a:endParaRPr lang="en-US" kern="0" dirty="0" smtClean="0">
              <a:solidFill>
                <a:srgbClr val="000000"/>
              </a:solidFill>
              <a:latin typeface="Arial"/>
            </a:endParaRPr>
          </a:p>
          <a:p>
            <a:pPr lvl="0" algn="just" eaLnBrk="0" hangingPunct="0">
              <a:spcBef>
                <a:spcPts val="504"/>
              </a:spcBef>
              <a:spcAft>
                <a:spcPct val="0"/>
              </a:spcAft>
            </a:pPr>
            <a:r>
              <a:rPr lang="en-GB" sz="1050" kern="0" dirty="0" smtClean="0">
                <a:solidFill>
                  <a:srgbClr val="000000"/>
                </a:solidFill>
                <a:latin typeface="Arial"/>
              </a:rPr>
              <a:t>Based on our understanding of the Godmanchester </a:t>
            </a:r>
            <a:r>
              <a:rPr lang="en-GB" sz="1050" kern="0" dirty="0" smtClean="0">
                <a:latin typeface="Arial"/>
              </a:rPr>
              <a:t>area and our discussions with local stakeholders, the scheme is unlikely to have facilitated </a:t>
            </a:r>
            <a:r>
              <a:rPr lang="en-GB" sz="1050" kern="0" dirty="0" smtClean="0">
                <a:solidFill>
                  <a:srgbClr val="000000"/>
                </a:solidFill>
                <a:latin typeface="Arial"/>
              </a:rPr>
              <a:t>new business or housing developments.</a:t>
            </a:r>
          </a:p>
          <a:p>
            <a:pPr marL="171450" indent="-171450" algn="just" eaLnBrk="0" hangingPunct="0">
              <a:spcBef>
                <a:spcPts val="252"/>
              </a:spcBef>
              <a:spcAft>
                <a:spcPct val="0"/>
              </a:spcAft>
              <a:buClr>
                <a:srgbClr val="E83F35"/>
              </a:buClr>
              <a:buFont typeface="Arial" panose="020B0604020202020204" pitchFamily="34" charset="0"/>
              <a:buChar char="•"/>
            </a:pPr>
            <a:r>
              <a:rPr lang="en-GB" sz="1050" b="1" kern="0" dirty="0" smtClean="0">
                <a:latin typeface="Arial"/>
              </a:rPr>
              <a:t>Business developments. </a:t>
            </a:r>
            <a:r>
              <a:rPr lang="en-GB" sz="1050" kern="0" dirty="0" smtClean="0">
                <a:latin typeface="Arial"/>
              </a:rPr>
              <a:t>We understand from stakeholders that the area of the town protected by the scheme is already heavily developed, leaving no additional space for new developments. It is therefore unlikely that the scheme has facilitated any new business developments in the floodplain. Despite this, the scheme could have reduced the number of businesses that would have shut down as a result of frequent flooding disruption. However, there has been insufficient evidence to assess the degree to which this is the case. </a:t>
            </a:r>
          </a:p>
          <a:p>
            <a:pPr marL="171450" indent="-171450" algn="just" eaLnBrk="0" hangingPunct="0">
              <a:spcBef>
                <a:spcPts val="252"/>
              </a:spcBef>
              <a:spcAft>
                <a:spcPct val="0"/>
              </a:spcAft>
              <a:buClr>
                <a:srgbClr val="E83F35"/>
              </a:buClr>
              <a:buFont typeface="Arial" panose="020B0604020202020204" pitchFamily="34" charset="0"/>
              <a:buChar char="•"/>
            </a:pPr>
            <a:r>
              <a:rPr lang="en-GB" sz="1050" b="1" kern="0" dirty="0" smtClean="0">
                <a:latin typeface="Arial"/>
              </a:rPr>
              <a:t>Housing developments. </a:t>
            </a:r>
            <a:r>
              <a:rPr lang="en-GB" sz="1050" kern="0" dirty="0" smtClean="0">
                <a:latin typeface="Arial"/>
              </a:rPr>
              <a:t>As Godmanchester is a key commuter town for London, Cambridge and Huntingdon (see figure top-right), any new residential development could help to facilitate additional economic activity in these areas. We u</a:t>
            </a:r>
            <a:r>
              <a:rPr lang="en-GB" sz="1050" kern="0" dirty="0" smtClean="0">
                <a:solidFill>
                  <a:srgbClr val="000000"/>
                </a:solidFill>
                <a:latin typeface="Arial"/>
              </a:rPr>
              <a:t>nderstand that a new development of 750 residential </a:t>
            </a:r>
            <a:r>
              <a:rPr lang="en-GB" sz="1050" kern="0" dirty="0" smtClean="0">
                <a:latin typeface="Arial"/>
              </a:rPr>
              <a:t>properties in Godmanchester is </a:t>
            </a:r>
            <a:r>
              <a:rPr lang="en-GB" sz="1050" kern="0" dirty="0" smtClean="0">
                <a:solidFill>
                  <a:srgbClr val="000000"/>
                </a:solidFill>
                <a:latin typeface="Arial"/>
              </a:rPr>
              <a:t>in the planning process, but this lies outside the area protected by the scheme. Stakeholders were also unaware of any new residential developments that have been facilitated by the scheme.</a:t>
            </a:r>
            <a:endParaRPr lang="en-GB" dirty="0" smtClean="0">
              <a:solidFill>
                <a:srgbClr val="D90000"/>
              </a:solidFill>
              <a:latin typeface="Arial"/>
            </a:endParaRPr>
          </a:p>
          <a:p>
            <a:pPr lvl="0" algn="just" eaLnBrk="0" hangingPunct="0">
              <a:spcBef>
                <a:spcPts val="572"/>
              </a:spcBef>
              <a:spcAft>
                <a:spcPts val="288"/>
              </a:spcAft>
            </a:pPr>
            <a:r>
              <a:rPr lang="en-GB" dirty="0" smtClean="0">
                <a:solidFill>
                  <a:srgbClr val="D90000"/>
                </a:solidFill>
                <a:latin typeface="Arial"/>
              </a:rPr>
              <a:t>What </a:t>
            </a:r>
            <a:r>
              <a:rPr lang="en-GB" dirty="0">
                <a:solidFill>
                  <a:srgbClr val="D90000"/>
                </a:solidFill>
                <a:latin typeface="Arial"/>
              </a:rPr>
              <a:t>are the </a:t>
            </a:r>
            <a:r>
              <a:rPr lang="en-GB" dirty="0" err="1" smtClean="0">
                <a:solidFill>
                  <a:srgbClr val="D90000"/>
                </a:solidFill>
                <a:latin typeface="Arial"/>
              </a:rPr>
              <a:t>spillover</a:t>
            </a:r>
            <a:r>
              <a:rPr lang="en-GB" dirty="0" smtClean="0">
                <a:solidFill>
                  <a:srgbClr val="D90000"/>
                </a:solidFill>
                <a:latin typeface="Arial"/>
              </a:rPr>
              <a:t> impacts </a:t>
            </a:r>
            <a:r>
              <a:rPr lang="en-GB" dirty="0">
                <a:solidFill>
                  <a:srgbClr val="D90000"/>
                </a:solidFill>
                <a:latin typeface="Arial"/>
              </a:rPr>
              <a:t>of the </a:t>
            </a:r>
            <a:r>
              <a:rPr lang="en-GB" dirty="0" smtClean="0">
                <a:solidFill>
                  <a:srgbClr val="D90000"/>
                </a:solidFill>
                <a:latin typeface="Arial"/>
              </a:rPr>
              <a:t>scheme</a:t>
            </a:r>
            <a:r>
              <a:rPr lang="en-GB" dirty="0">
                <a:solidFill>
                  <a:srgbClr val="D90000"/>
                </a:solidFill>
                <a:latin typeface="Arial"/>
              </a:rPr>
              <a:t>?</a:t>
            </a:r>
            <a:endParaRPr lang="en-GB" sz="1050" kern="0" dirty="0">
              <a:solidFill>
                <a:srgbClr val="D90000"/>
              </a:solidFill>
              <a:latin typeface="Arial"/>
            </a:endParaRPr>
          </a:p>
          <a:p>
            <a:pPr lvl="0" algn="just" eaLnBrk="0" hangingPunct="0">
              <a:spcBef>
                <a:spcPts val="504"/>
              </a:spcBef>
              <a:spcAft>
                <a:spcPct val="0"/>
              </a:spcAft>
            </a:pPr>
            <a:r>
              <a:rPr lang="en-GB" sz="1050" kern="0" dirty="0">
                <a:solidFill>
                  <a:srgbClr val="000000"/>
                </a:solidFill>
                <a:latin typeface="Arial"/>
              </a:rPr>
              <a:t>Below we highlight the potential additional spill-over </a:t>
            </a:r>
            <a:r>
              <a:rPr lang="en-GB" sz="1050" kern="0" dirty="0" smtClean="0">
                <a:solidFill>
                  <a:srgbClr val="000000"/>
                </a:solidFill>
                <a:latin typeface="Arial"/>
              </a:rPr>
              <a:t>effects, and the likely magnitude of the impact they may have on GVA.</a:t>
            </a:r>
          </a:p>
          <a:p>
            <a:pPr marL="171450" lvl="0" indent="-171450" algn="just" eaLnBrk="0" hangingPunct="0">
              <a:spcBef>
                <a:spcPts val="252"/>
              </a:spcBef>
              <a:spcAft>
                <a:spcPct val="0"/>
              </a:spcAft>
              <a:buClr>
                <a:srgbClr val="E83F35"/>
              </a:buClr>
              <a:buFont typeface="Arial" panose="020B0604020202020204" pitchFamily="34" charset="0"/>
              <a:buChar char="•"/>
            </a:pPr>
            <a:r>
              <a:rPr lang="en-GB" sz="1050" b="1" kern="0" dirty="0" smtClean="0">
                <a:solidFill>
                  <a:srgbClr val="000000"/>
                </a:solidFill>
                <a:latin typeface="Arial"/>
              </a:rPr>
              <a:t>Protecting residential properties may help </a:t>
            </a:r>
            <a:r>
              <a:rPr lang="en-GB" sz="1050" b="1" kern="0" dirty="0" smtClean="0">
                <a:latin typeface="Arial"/>
              </a:rPr>
              <a:t>to support economic </a:t>
            </a:r>
            <a:r>
              <a:rPr lang="en-GB" sz="1050" b="1" kern="0" dirty="0" smtClean="0">
                <a:solidFill>
                  <a:srgbClr val="000000"/>
                </a:solidFill>
                <a:latin typeface="Arial"/>
              </a:rPr>
              <a:t>activity in Cambridge, Huntingdon and London. </a:t>
            </a:r>
            <a:r>
              <a:rPr lang="en-GB" sz="1050" kern="0" dirty="0" smtClean="0">
                <a:solidFill>
                  <a:srgbClr val="000000"/>
                </a:solidFill>
                <a:latin typeface="Arial"/>
              </a:rPr>
              <a:t>On top of actual business disruptions, working hours may also be lost when residential properties are flooded, if homeowners take time away from work to organise repairs or insurance claims for example. Given that Godmanchester is a feeder town for both Cambridge and London (which respectively generate over </a:t>
            </a:r>
            <a:r>
              <a:rPr lang="en-GB" sz="1050" kern="0" dirty="0" smtClean="0">
                <a:latin typeface="Arial"/>
              </a:rPr>
              <a:t>£14bn and £195bn of GVA each year</a:t>
            </a:r>
            <a:r>
              <a:rPr lang="en-GB" sz="1050" kern="0" baseline="30000" dirty="0" smtClean="0">
                <a:latin typeface="Arial"/>
              </a:rPr>
              <a:t>1</a:t>
            </a:r>
            <a:r>
              <a:rPr lang="en-GB" sz="1050" kern="0" dirty="0" smtClean="0">
                <a:latin typeface="Arial"/>
              </a:rPr>
              <a:t>), residential property flooding in Godmanchester could have </a:t>
            </a:r>
            <a:r>
              <a:rPr lang="en-GB" sz="1050" kern="0" dirty="0" err="1" smtClean="0">
                <a:solidFill>
                  <a:srgbClr val="000000"/>
                </a:solidFill>
                <a:latin typeface="Arial"/>
              </a:rPr>
              <a:t>spillover</a:t>
            </a:r>
            <a:r>
              <a:rPr lang="en-GB" sz="1050" kern="0" dirty="0" smtClean="0">
                <a:solidFill>
                  <a:srgbClr val="000000"/>
                </a:solidFill>
                <a:latin typeface="Arial"/>
              </a:rPr>
              <a:t>  effects on economic activity in both these cities. The existing appraisal  PAR highlights that 542 residential properties are protected by the Godmanchester scheme, suggesting the </a:t>
            </a:r>
            <a:r>
              <a:rPr lang="en-GB" sz="1050" kern="0" dirty="0" err="1" smtClean="0">
                <a:solidFill>
                  <a:srgbClr val="000000"/>
                </a:solidFill>
                <a:latin typeface="Arial"/>
              </a:rPr>
              <a:t>spillover</a:t>
            </a:r>
            <a:r>
              <a:rPr lang="en-GB" sz="1050" kern="0" dirty="0" smtClean="0">
                <a:solidFill>
                  <a:srgbClr val="000000"/>
                </a:solidFill>
                <a:latin typeface="Arial"/>
              </a:rPr>
              <a:t> effects could be significant.</a:t>
            </a:r>
          </a:p>
          <a:p>
            <a:pPr marL="171450" lvl="0" indent="-171450" algn="just" eaLnBrk="0" hangingPunct="0">
              <a:spcBef>
                <a:spcPts val="252"/>
              </a:spcBef>
              <a:spcAft>
                <a:spcPct val="0"/>
              </a:spcAft>
              <a:buClr>
                <a:srgbClr val="E83F35"/>
              </a:buClr>
              <a:buFont typeface="Arial" panose="020B0604020202020204" pitchFamily="34" charset="0"/>
              <a:buChar char="•"/>
            </a:pPr>
            <a:r>
              <a:rPr lang="en-GB" sz="1050" b="1" kern="0" dirty="0" smtClean="0">
                <a:solidFill>
                  <a:srgbClr val="000000"/>
                </a:solidFill>
                <a:latin typeface="Arial"/>
              </a:rPr>
              <a:t>Impacts on house prices may have conflicting impacts on GVA</a:t>
            </a:r>
            <a:r>
              <a:rPr lang="en-GB" sz="1050" kern="0" dirty="0" smtClean="0">
                <a:solidFill>
                  <a:srgbClr val="000000"/>
                </a:solidFill>
                <a:latin typeface="Arial"/>
              </a:rPr>
              <a:t>:</a:t>
            </a:r>
          </a:p>
          <a:p>
            <a:pPr marL="324000" lvl="0" indent="-171450" algn="just" eaLnBrk="0" hangingPunct="0">
              <a:spcBef>
                <a:spcPts val="252"/>
              </a:spcBef>
              <a:spcAft>
                <a:spcPct val="0"/>
              </a:spcAft>
              <a:buClr>
                <a:srgbClr val="E83F35"/>
              </a:buClr>
              <a:buFont typeface="Courier New" panose="02070309020205020404" pitchFamily="49" charset="0"/>
              <a:buChar char="o"/>
            </a:pPr>
            <a:r>
              <a:rPr lang="en-GB" sz="1050" dirty="0" smtClean="0">
                <a:latin typeface="Arial"/>
              </a:rPr>
              <a:t>Reducing the level of flood risk may increase the value of residential and commercial property (figure lower-right shows projected price changes without FCERM).</a:t>
            </a:r>
          </a:p>
          <a:p>
            <a:pPr marL="324000" lvl="0" indent="-171450" algn="just" eaLnBrk="0" hangingPunct="0">
              <a:spcBef>
                <a:spcPts val="252"/>
              </a:spcBef>
              <a:spcAft>
                <a:spcPct val="0"/>
              </a:spcAft>
              <a:buClr>
                <a:srgbClr val="E83F35"/>
              </a:buClr>
              <a:buFont typeface="Courier New" panose="02070309020205020404" pitchFamily="49" charset="0"/>
              <a:buChar char="o"/>
            </a:pPr>
            <a:r>
              <a:rPr lang="en-GB" sz="1050" dirty="0" smtClean="0">
                <a:latin typeface="Arial"/>
              </a:rPr>
              <a:t>However, </a:t>
            </a:r>
            <a:r>
              <a:rPr lang="en-GB" sz="1050" dirty="0">
                <a:latin typeface="Arial"/>
              </a:rPr>
              <a:t>t</a:t>
            </a:r>
            <a:r>
              <a:rPr lang="en-GB" sz="1050" dirty="0" smtClean="0">
                <a:latin typeface="Arial"/>
              </a:rPr>
              <a:t>he upward pressure on house prices may reduce the affordability of new homes, especially if the supply of new housing continues to lag behind demand. This may in turn depress labour supply, which all else equal, could reduce economic activity. </a:t>
            </a:r>
          </a:p>
          <a:p>
            <a:pPr lvl="0" algn="just" eaLnBrk="0" hangingPunct="0">
              <a:spcBef>
                <a:spcPts val="252"/>
              </a:spcBef>
              <a:spcAft>
                <a:spcPct val="0"/>
              </a:spcAft>
            </a:pPr>
            <a:endParaRPr lang="en-GB" dirty="0">
              <a:solidFill>
                <a:srgbClr val="D90000"/>
              </a:solidFill>
              <a:latin typeface="Arial"/>
            </a:endParaRPr>
          </a:p>
          <a:p>
            <a:pPr lvl="0" algn="just" eaLnBrk="0" hangingPunct="0">
              <a:spcBef>
                <a:spcPct val="0"/>
              </a:spcBef>
              <a:spcAft>
                <a:spcPct val="0"/>
              </a:spcAft>
            </a:pPr>
            <a:endParaRPr lang="en-GB" dirty="0" smtClean="0">
              <a:solidFill>
                <a:srgbClr val="D90000"/>
              </a:solidFill>
              <a:latin typeface="Arial"/>
            </a:endParaRPr>
          </a:p>
        </p:txBody>
      </p:sp>
      <p:pic>
        <p:nvPicPr>
          <p:cNvPr id="18" name="Picture 4" descr="http://static.guim.co.uk/sys-images/Guardian/Pix/pictures/2013/11/6/1383724590713/House_Prices_WEB.png"/>
          <p:cNvPicPr>
            <a:picLocks noChangeAspect="1" noChangeArrowheads="1"/>
          </p:cNvPicPr>
          <p:nvPr/>
        </p:nvPicPr>
        <p:blipFill rotWithShape="1">
          <a:blip r:embed="rId2">
            <a:extLst>
              <a:ext uri="{28A0092B-C50C-407E-A947-70E740481C1C}">
                <a14:useLocalDpi xmlns:a14="http://schemas.microsoft.com/office/drawing/2010/main" val="0"/>
              </a:ext>
            </a:extLst>
          </a:blip>
          <a:srcRect t="56763"/>
          <a:stretch/>
        </p:blipFill>
        <p:spPr bwMode="auto">
          <a:xfrm>
            <a:off x="6177135" y="3699266"/>
            <a:ext cx="3456401" cy="2506547"/>
          </a:xfrm>
          <a:prstGeom prst="rect">
            <a:avLst/>
          </a:prstGeom>
          <a:noFill/>
          <a:ln w="28575">
            <a:solidFill>
              <a:srgbClr val="156570"/>
            </a:solidFill>
          </a:ln>
          <a:extLst>
            <a:ext uri="{909E8E84-426E-40DD-AFC4-6F175D3DCCD1}">
              <a14:hiddenFill xmlns:a14="http://schemas.microsoft.com/office/drawing/2010/main">
                <a:solidFill>
                  <a:srgbClr val="FFFFFF"/>
                </a:solidFill>
              </a14:hiddenFill>
            </a:ext>
          </a:extLst>
        </p:spPr>
      </p:pic>
      <p:sp>
        <p:nvSpPr>
          <p:cNvPr id="21" name="Rectangle 20"/>
          <p:cNvSpPr/>
          <p:nvPr/>
        </p:nvSpPr>
        <p:spPr bwMode="auto">
          <a:xfrm>
            <a:off x="6056367" y="3514239"/>
            <a:ext cx="3467766" cy="144016"/>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lang="en-GB" sz="1000" dirty="0" smtClean="0"/>
              <a:t>House Price Growth forecasts (5 years to 2018)</a:t>
            </a:r>
            <a:endParaRPr kumimoji="0" lang="en-GB" sz="1000" i="0" u="none" strike="noStrike" cap="none" normalizeH="0" baseline="0" dirty="0" smtClean="0">
              <a:ln>
                <a:noFill/>
              </a:ln>
              <a:solidFill>
                <a:schemeClr val="tx1"/>
              </a:solidFill>
              <a:effectLst/>
            </a:endParaRPr>
          </a:p>
        </p:txBody>
      </p:sp>
      <p:sp>
        <p:nvSpPr>
          <p:cNvPr id="22" name="Rectangle 21"/>
          <p:cNvSpPr/>
          <p:nvPr/>
        </p:nvSpPr>
        <p:spPr bwMode="auto">
          <a:xfrm>
            <a:off x="232031" y="6442846"/>
            <a:ext cx="9401283" cy="252028"/>
          </a:xfrm>
          <a:prstGeom prst="rect">
            <a:avLst/>
          </a:prstGeom>
          <a:solidFill>
            <a:srgbClr val="FFFFFF"/>
          </a:solidFill>
          <a:ln w="9525" cap="flat" cmpd="sng" algn="ctr">
            <a:solidFill>
              <a:srgbClr val="E83F3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lang="en-GB" sz="800" baseline="30000" dirty="0" smtClean="0"/>
              <a:t>1</a:t>
            </a:r>
            <a:r>
              <a:rPr lang="en-GB" sz="800" dirty="0" smtClean="0"/>
              <a:t>2011 Estimates for Cambridgeshire and Inner London, www.ons.gov.uk/</a:t>
            </a:r>
            <a:r>
              <a:rPr lang="en-GB" sz="800" dirty="0" err="1" smtClean="0"/>
              <a:t>ons</a:t>
            </a:r>
            <a:r>
              <a:rPr lang="en-GB" sz="800" dirty="0" smtClean="0"/>
              <a:t>/</a:t>
            </a:r>
            <a:r>
              <a:rPr lang="en-GB" sz="800" dirty="0" err="1" smtClean="0"/>
              <a:t>rel</a:t>
            </a:r>
            <a:r>
              <a:rPr lang="en-GB" sz="800" dirty="0" smtClean="0"/>
              <a:t>/regional-accounts</a:t>
            </a:r>
            <a:r>
              <a:rPr lang="en-GB" sz="800" dirty="0"/>
              <a:t>/.../rft-</a:t>
            </a:r>
            <a:r>
              <a:rPr lang="en-GB" sz="800" b="1" dirty="0"/>
              <a:t>gva</a:t>
            </a:r>
            <a:r>
              <a:rPr lang="en-GB" sz="800" dirty="0"/>
              <a:t>-</a:t>
            </a:r>
            <a:r>
              <a:rPr lang="en-GB" sz="800" b="1" dirty="0"/>
              <a:t>nuts3</a:t>
            </a:r>
            <a:r>
              <a:rPr lang="en-GB" sz="800" dirty="0"/>
              <a:t>.xls‎</a:t>
            </a:r>
          </a:p>
        </p:txBody>
      </p:sp>
      <p:sp>
        <p:nvSpPr>
          <p:cNvPr id="23" name="Rectangle 22"/>
          <p:cNvSpPr/>
          <p:nvPr/>
        </p:nvSpPr>
        <p:spPr bwMode="auto">
          <a:xfrm>
            <a:off x="6056367" y="6244898"/>
            <a:ext cx="3467766" cy="144016"/>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lang="en-GB" sz="1000" i="1" dirty="0" smtClean="0"/>
              <a:t>Source: Savills Research</a:t>
            </a:r>
            <a:endParaRPr kumimoji="0" lang="en-GB" sz="1000" i="1" u="none" strike="noStrike" cap="none" normalizeH="0" baseline="0" dirty="0" smtClean="0">
              <a:ln>
                <a:noFill/>
              </a:ln>
              <a:solidFill>
                <a:schemeClr val="tx1"/>
              </a:solidFill>
              <a:effectLst/>
            </a:endParaRPr>
          </a:p>
        </p:txBody>
      </p:sp>
      <p:sp>
        <p:nvSpPr>
          <p:cNvPr id="24" name="Rectangle 23"/>
          <p:cNvSpPr/>
          <p:nvPr/>
        </p:nvSpPr>
        <p:spPr bwMode="auto">
          <a:xfrm>
            <a:off x="6060388" y="435660"/>
            <a:ext cx="3467766" cy="144016"/>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lang="en-GB" sz="1000" dirty="0" smtClean="0"/>
              <a:t>South East rail network</a:t>
            </a:r>
            <a:endParaRPr kumimoji="0" lang="en-GB" sz="1000" i="0" u="none" strike="noStrike" cap="none" normalizeH="0" baseline="0" dirty="0" smtClean="0">
              <a:ln>
                <a:noFill/>
              </a:ln>
              <a:solidFill>
                <a:schemeClr val="tx1"/>
              </a:solidFill>
              <a:effectLst/>
            </a:endParaRPr>
          </a:p>
        </p:txBody>
      </p:sp>
      <p:pic>
        <p:nvPicPr>
          <p:cNvPr id="2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320" t="22844" r="5352" b="20133"/>
          <a:stretch/>
        </p:blipFill>
        <p:spPr bwMode="auto">
          <a:xfrm>
            <a:off x="6177342" y="620688"/>
            <a:ext cx="3456178" cy="2664296"/>
          </a:xfrm>
          <a:prstGeom prst="rect">
            <a:avLst/>
          </a:prstGeom>
          <a:noFill/>
          <a:ln w="28575">
            <a:solidFill>
              <a:srgbClr val="156570"/>
            </a:solidFill>
            <a:miter lim="800000"/>
            <a:headEnd/>
            <a:tailEnd/>
          </a:ln>
          <a:extLst>
            <a:ext uri="{909E8E84-426E-40DD-AFC4-6F175D3DCCD1}">
              <a14:hiddenFill xmlns:a14="http://schemas.microsoft.com/office/drawing/2010/main">
                <a:solidFill>
                  <a:schemeClr val="accent1"/>
                </a:solidFill>
              </a14:hiddenFill>
            </a:ext>
          </a:extLst>
        </p:spPr>
      </p:pic>
      <p:sp>
        <p:nvSpPr>
          <p:cNvPr id="26" name="Rectangle 25"/>
          <p:cNvSpPr/>
          <p:nvPr/>
        </p:nvSpPr>
        <p:spPr bwMode="auto">
          <a:xfrm>
            <a:off x="6040869" y="3326535"/>
            <a:ext cx="3467766" cy="144016"/>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lang="en-GB" sz="1000" i="1" dirty="0" smtClean="0"/>
              <a:t>Source: National Rail</a:t>
            </a:r>
            <a:endParaRPr kumimoji="0" lang="en-GB" sz="1000" i="1"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65777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05917"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r>
              <a:rPr lang="en-GB" sz="1800" dirty="0" smtClean="0"/>
              <a:t>4.1 Godmanchester – Total estimated </a:t>
            </a:r>
            <a:r>
              <a:rPr lang="en-GB" sz="1800" dirty="0"/>
              <a:t>impact of FCERM on GVA</a:t>
            </a:r>
            <a:endParaRPr lang="en-GB" sz="1800" kern="0" dirty="0"/>
          </a:p>
        </p:txBody>
      </p:sp>
      <p:sp>
        <p:nvSpPr>
          <p:cNvPr id="12" name="Rectangle 11"/>
          <p:cNvSpPr/>
          <p:nvPr/>
        </p:nvSpPr>
        <p:spPr bwMode="auto">
          <a:xfrm>
            <a:off x="205814" y="2935973"/>
            <a:ext cx="2028225" cy="485006"/>
          </a:xfrm>
          <a:prstGeom prst="rect">
            <a:avLst/>
          </a:prstGeom>
          <a:solidFill>
            <a:srgbClr val="156570"/>
          </a:solidFill>
          <a:ln w="9525" cap="flat" cmpd="sng" algn="ctr">
            <a:solidFill>
              <a:srgbClr val="15657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l" eaLnBrk="1" hangingPunct="1">
              <a:spcBef>
                <a:spcPct val="20000"/>
              </a:spcBef>
              <a:spcAft>
                <a:spcPct val="20000"/>
              </a:spcAft>
              <a:buClr>
                <a:srgbClr val="FFFFFF"/>
              </a:buClr>
            </a:pPr>
            <a:r>
              <a:rPr lang="en-GB" b="1" dirty="0" smtClean="0">
                <a:solidFill>
                  <a:srgbClr val="FFFFFF"/>
                </a:solidFill>
                <a:ea typeface="굴림" pitchFamily="50" charset="-127"/>
              </a:rPr>
              <a:t>First Round impacts</a:t>
            </a:r>
          </a:p>
        </p:txBody>
      </p:sp>
      <p:sp>
        <p:nvSpPr>
          <p:cNvPr id="14" name="Rectangle 13"/>
          <p:cNvSpPr/>
          <p:nvPr/>
        </p:nvSpPr>
        <p:spPr bwMode="auto">
          <a:xfrm>
            <a:off x="205814" y="3521165"/>
            <a:ext cx="2028225" cy="485006"/>
          </a:xfrm>
          <a:prstGeom prst="rect">
            <a:avLst/>
          </a:prstGeom>
          <a:solidFill>
            <a:srgbClr val="156570"/>
          </a:solidFill>
          <a:ln w="9525" cap="flat" cmpd="sng" algn="ctr">
            <a:solidFill>
              <a:srgbClr val="15657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l" eaLnBrk="1" hangingPunct="1">
              <a:spcBef>
                <a:spcPct val="20000"/>
              </a:spcBef>
              <a:spcAft>
                <a:spcPct val="20000"/>
              </a:spcAft>
              <a:buClr>
                <a:srgbClr val="FFFFFF"/>
              </a:buClr>
            </a:pPr>
            <a:r>
              <a:rPr lang="en-GB" b="1" dirty="0" smtClean="0">
                <a:solidFill>
                  <a:srgbClr val="FFFFFF"/>
                </a:solidFill>
                <a:ea typeface="굴림" pitchFamily="50" charset="-127"/>
              </a:rPr>
              <a:t>Dynamic Impacts</a:t>
            </a:r>
            <a:endParaRPr lang="en-GB" b="1" dirty="0">
              <a:solidFill>
                <a:srgbClr val="FFFFFF"/>
              </a:solidFill>
              <a:ea typeface="굴림" pitchFamily="50" charset="-127"/>
            </a:endParaRPr>
          </a:p>
        </p:txBody>
      </p:sp>
      <p:sp>
        <p:nvSpPr>
          <p:cNvPr id="15" name="Rectangle 14"/>
          <p:cNvSpPr/>
          <p:nvPr/>
        </p:nvSpPr>
        <p:spPr bwMode="auto">
          <a:xfrm>
            <a:off x="4878073" y="2417307"/>
            <a:ext cx="2574286" cy="411956"/>
          </a:xfrm>
          <a:prstGeom prst="rect">
            <a:avLst/>
          </a:prstGeom>
          <a:solidFill>
            <a:srgbClr val="99BFC2"/>
          </a:solidFill>
          <a:ln w="9525" cap="flat" cmpd="sng" algn="ctr">
            <a:solidFill>
              <a:srgbClr val="99BFC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100" b="1" dirty="0" smtClean="0">
                <a:ea typeface="굴림" pitchFamily="50" charset="-127"/>
              </a:rPr>
              <a:t>Estimated 10-year GVA impact (£ discounted </a:t>
            </a:r>
            <a:r>
              <a:rPr lang="en-GB" sz="1100" b="1" dirty="0">
                <a:ea typeface="굴림" pitchFamily="50" charset="-127"/>
              </a:rPr>
              <a:t>to PV)</a:t>
            </a:r>
          </a:p>
        </p:txBody>
      </p:sp>
      <p:sp>
        <p:nvSpPr>
          <p:cNvPr id="16" name="Rectangle 15"/>
          <p:cNvSpPr/>
          <p:nvPr/>
        </p:nvSpPr>
        <p:spPr bwMode="auto">
          <a:xfrm>
            <a:off x="2329423" y="2417307"/>
            <a:ext cx="2470641" cy="411956"/>
          </a:xfrm>
          <a:prstGeom prst="rect">
            <a:avLst/>
          </a:prstGeom>
          <a:solidFill>
            <a:srgbClr val="99BFC2"/>
          </a:solidFill>
          <a:ln w="9525" cap="flat" cmpd="sng" algn="ctr">
            <a:solidFill>
              <a:srgbClr val="99BFC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100" b="1" dirty="0" smtClean="0">
                <a:ea typeface="굴림" pitchFamily="50" charset="-127"/>
              </a:rPr>
              <a:t>Estimated </a:t>
            </a:r>
            <a:r>
              <a:rPr lang="en-GB" sz="1100" b="1" dirty="0">
                <a:ea typeface="굴림" pitchFamily="50" charset="-127"/>
              </a:rPr>
              <a:t>u</a:t>
            </a:r>
            <a:r>
              <a:rPr lang="en-GB" sz="1100" b="1" dirty="0" smtClean="0">
                <a:ea typeface="굴림" pitchFamily="50" charset="-127"/>
              </a:rPr>
              <a:t>ndiscounted annual average (£)</a:t>
            </a:r>
          </a:p>
        </p:txBody>
      </p:sp>
      <p:sp>
        <p:nvSpPr>
          <p:cNvPr id="17" name="Rectangle 16"/>
          <p:cNvSpPr/>
          <p:nvPr/>
        </p:nvSpPr>
        <p:spPr bwMode="auto">
          <a:xfrm>
            <a:off x="7535138" y="2417307"/>
            <a:ext cx="2160865" cy="411956"/>
          </a:xfrm>
          <a:prstGeom prst="rect">
            <a:avLst/>
          </a:prstGeom>
          <a:solidFill>
            <a:srgbClr val="99BFC2"/>
          </a:solidFill>
          <a:ln w="9525" cap="flat" cmpd="sng" algn="ctr">
            <a:solidFill>
              <a:srgbClr val="99BFC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100" b="1" dirty="0">
                <a:ea typeface="굴림" pitchFamily="50" charset="-127"/>
              </a:rPr>
              <a:t>Qualitative assessment</a:t>
            </a:r>
          </a:p>
        </p:txBody>
      </p:sp>
      <p:sp>
        <p:nvSpPr>
          <p:cNvPr id="18" name="Rectangle 17"/>
          <p:cNvSpPr/>
          <p:nvPr/>
        </p:nvSpPr>
        <p:spPr bwMode="auto">
          <a:xfrm>
            <a:off x="205814" y="476672"/>
            <a:ext cx="9491421" cy="1656183"/>
          </a:xfrm>
          <a:prstGeom prst="rect">
            <a:avLst/>
          </a:prstGeom>
          <a:solidFill>
            <a:schemeClr val="bg1"/>
          </a:solidFill>
          <a:ln w="38100"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171450" indent="-171450" algn="l" eaLnBrk="1" hangingPunct="1">
              <a:spcBef>
                <a:spcPct val="20000"/>
              </a:spcBef>
              <a:spcAft>
                <a:spcPct val="20000"/>
              </a:spcAft>
              <a:buClr>
                <a:srgbClr val="156570"/>
              </a:buClr>
              <a:buFont typeface="Wingdings" pitchFamily="2" charset="2"/>
              <a:buChar char="§"/>
            </a:pPr>
            <a:endParaRPr lang="en-GB" sz="1050" dirty="0" smtClean="0">
              <a:solidFill>
                <a:srgbClr val="000000"/>
              </a:solidFill>
              <a:ea typeface="굴림" pitchFamily="50" charset="-127"/>
            </a:endParaRPr>
          </a:p>
          <a:p>
            <a:pPr marL="171450" indent="-171450" algn="l" eaLnBrk="1" hangingPunct="1">
              <a:spcBef>
                <a:spcPct val="20000"/>
              </a:spcBef>
              <a:spcAft>
                <a:spcPct val="20000"/>
              </a:spcAft>
              <a:buClr>
                <a:srgbClr val="156570"/>
              </a:buClr>
              <a:buFont typeface="Wingdings" pitchFamily="2" charset="2"/>
              <a:buChar char="§"/>
            </a:pPr>
            <a:r>
              <a:rPr lang="en-GB" sz="1050" dirty="0" smtClean="0">
                <a:solidFill>
                  <a:srgbClr val="000000"/>
                </a:solidFill>
                <a:ea typeface="굴림" pitchFamily="50" charset="-127"/>
              </a:rPr>
              <a:t>On top </a:t>
            </a:r>
            <a:r>
              <a:rPr lang="en-GB" sz="1050" dirty="0">
                <a:solidFill>
                  <a:srgbClr val="000000"/>
                </a:solidFill>
                <a:ea typeface="굴림" pitchFamily="50" charset="-127"/>
              </a:rPr>
              <a:t>o</a:t>
            </a:r>
            <a:r>
              <a:rPr lang="en-GB" sz="1050" dirty="0" smtClean="0">
                <a:solidFill>
                  <a:srgbClr val="000000"/>
                </a:solidFill>
                <a:ea typeface="굴림" pitchFamily="50" charset="-127"/>
              </a:rPr>
              <a:t>f the first round impacts of £640,000 per annum from the FCERM intervention, </a:t>
            </a:r>
            <a:r>
              <a:rPr lang="en-GB" sz="1050" dirty="0">
                <a:solidFill>
                  <a:srgbClr val="000000"/>
                </a:solidFill>
                <a:ea typeface="굴림" pitchFamily="50" charset="-127"/>
              </a:rPr>
              <a:t>t</a:t>
            </a:r>
            <a:r>
              <a:rPr lang="en-GB" sz="1050" dirty="0" smtClean="0">
                <a:solidFill>
                  <a:srgbClr val="000000"/>
                </a:solidFill>
                <a:ea typeface="굴림" pitchFamily="50" charset="-127"/>
              </a:rPr>
              <a:t>he Godmanchester scheme could potentially provide an </a:t>
            </a:r>
            <a:r>
              <a:rPr lang="en-GB" sz="1050" dirty="0" smtClean="0">
                <a:ea typeface="굴림" pitchFamily="50" charset="-127"/>
              </a:rPr>
              <a:t>additional </a:t>
            </a:r>
            <a:r>
              <a:rPr lang="en-US" sz="1050" b="1" kern="0" dirty="0" smtClean="0">
                <a:latin typeface="Arial"/>
              </a:rPr>
              <a:t>£389,000 - £1.14m in GVA to the local economy </a:t>
            </a:r>
            <a:r>
              <a:rPr lang="en-US" sz="1050" kern="0" dirty="0" smtClean="0">
                <a:latin typeface="Arial"/>
              </a:rPr>
              <a:t>from dynamic impacts</a:t>
            </a:r>
            <a:r>
              <a:rPr lang="en-GB" sz="1050" dirty="0" smtClean="0">
                <a:ea typeface="굴림" pitchFamily="50" charset="-127"/>
              </a:rPr>
              <a:t>.</a:t>
            </a:r>
          </a:p>
          <a:p>
            <a:pPr marL="171450" indent="-171450" algn="l" eaLnBrk="1" hangingPunct="1">
              <a:spcBef>
                <a:spcPct val="20000"/>
              </a:spcBef>
              <a:spcAft>
                <a:spcPct val="20000"/>
              </a:spcAft>
              <a:buClr>
                <a:srgbClr val="156570"/>
              </a:buClr>
              <a:buFont typeface="Wingdings" pitchFamily="2" charset="2"/>
              <a:buChar char="§"/>
            </a:pPr>
            <a:r>
              <a:rPr lang="en-GB" sz="1050" b="1" kern="0" dirty="0" smtClean="0">
                <a:latin typeface="Arial"/>
              </a:rPr>
              <a:t>First Round impacts (avoided damage to commercial property) are likely to represent a significant proportion of the total </a:t>
            </a:r>
            <a:r>
              <a:rPr lang="en-GB" sz="1050" b="1" kern="0" dirty="0">
                <a:latin typeface="Arial"/>
              </a:rPr>
              <a:t>economic benefits generated by the </a:t>
            </a:r>
            <a:r>
              <a:rPr lang="en-GB" sz="1050" b="1" kern="0" dirty="0" smtClean="0">
                <a:latin typeface="Arial"/>
              </a:rPr>
              <a:t>scheme. </a:t>
            </a:r>
            <a:r>
              <a:rPr lang="en-GB" sz="1050" kern="0" dirty="0" smtClean="0">
                <a:latin typeface="Arial"/>
              </a:rPr>
              <a:t>This </a:t>
            </a:r>
            <a:r>
              <a:rPr lang="en-GB" sz="1050" kern="0" dirty="0">
                <a:latin typeface="Arial"/>
              </a:rPr>
              <a:t>is driven primarily </a:t>
            </a:r>
            <a:r>
              <a:rPr lang="en-GB" sz="1050" kern="0" dirty="0" smtClean="0">
                <a:latin typeface="Arial"/>
              </a:rPr>
              <a:t>by </a:t>
            </a:r>
            <a:r>
              <a:rPr lang="en-GB" sz="1050" kern="0" dirty="0">
                <a:latin typeface="Arial"/>
              </a:rPr>
              <a:t>the fact that </a:t>
            </a:r>
            <a:r>
              <a:rPr lang="en-GB" sz="1050" kern="0" dirty="0" smtClean="0">
                <a:latin typeface="Arial"/>
              </a:rPr>
              <a:t>the </a:t>
            </a:r>
            <a:r>
              <a:rPr lang="en-GB" sz="1050" kern="0" dirty="0">
                <a:latin typeface="Arial"/>
              </a:rPr>
              <a:t>average </a:t>
            </a:r>
            <a:r>
              <a:rPr lang="en-GB" sz="1050" kern="0" dirty="0" smtClean="0">
                <a:latin typeface="Arial"/>
              </a:rPr>
              <a:t>expected damage for a </a:t>
            </a:r>
            <a:r>
              <a:rPr lang="en-GB" sz="1050" kern="0" dirty="0">
                <a:latin typeface="Arial"/>
              </a:rPr>
              <a:t>commercial property </a:t>
            </a:r>
            <a:r>
              <a:rPr lang="en-GB" sz="1050" kern="0" dirty="0" smtClean="0">
                <a:latin typeface="Arial"/>
              </a:rPr>
              <a:t>in Godmanchester is </a:t>
            </a:r>
            <a:r>
              <a:rPr lang="en-GB" sz="1050" kern="0" dirty="0">
                <a:latin typeface="Arial"/>
              </a:rPr>
              <a:t>over £400,000, almost </a:t>
            </a:r>
            <a:r>
              <a:rPr lang="en-GB" sz="1050" kern="0" dirty="0">
                <a:solidFill>
                  <a:srgbClr val="000000"/>
                </a:solidFill>
                <a:latin typeface="Arial"/>
              </a:rPr>
              <a:t>double that of residential properties. </a:t>
            </a:r>
            <a:endParaRPr lang="en-GB" sz="1050" kern="0" dirty="0" smtClean="0">
              <a:solidFill>
                <a:srgbClr val="000000"/>
              </a:solidFill>
              <a:latin typeface="Arial"/>
            </a:endParaRPr>
          </a:p>
          <a:p>
            <a:pPr marL="171450" indent="-171450" algn="l" eaLnBrk="1" hangingPunct="1">
              <a:spcBef>
                <a:spcPct val="20000"/>
              </a:spcBef>
              <a:spcAft>
                <a:spcPct val="20000"/>
              </a:spcAft>
              <a:buClr>
                <a:srgbClr val="156570"/>
              </a:buClr>
              <a:buFont typeface="Wingdings" pitchFamily="2" charset="2"/>
              <a:buChar char="§"/>
            </a:pPr>
            <a:r>
              <a:rPr lang="en-GB" sz="1050" kern="0" dirty="0">
                <a:solidFill>
                  <a:srgbClr val="000000"/>
                </a:solidFill>
                <a:latin typeface="Arial"/>
              </a:rPr>
              <a:t>As Godmanchester is a key </a:t>
            </a:r>
            <a:r>
              <a:rPr lang="en-GB" sz="1050" kern="0" dirty="0" smtClean="0">
                <a:solidFill>
                  <a:srgbClr val="000000"/>
                </a:solidFill>
                <a:latin typeface="Arial"/>
              </a:rPr>
              <a:t>commuter town </a:t>
            </a:r>
            <a:r>
              <a:rPr lang="en-GB" sz="1050" kern="0" dirty="0">
                <a:solidFill>
                  <a:srgbClr val="000000"/>
                </a:solidFill>
                <a:latin typeface="Arial"/>
              </a:rPr>
              <a:t>for Cambridge and London, the scheme is likely to have longer term </a:t>
            </a:r>
            <a:r>
              <a:rPr lang="en-GB" sz="1050" kern="0" dirty="0" err="1">
                <a:solidFill>
                  <a:srgbClr val="000000"/>
                </a:solidFill>
                <a:latin typeface="Arial"/>
              </a:rPr>
              <a:t>spillover</a:t>
            </a:r>
            <a:r>
              <a:rPr lang="en-GB" sz="1050" kern="0" dirty="0">
                <a:solidFill>
                  <a:srgbClr val="000000"/>
                </a:solidFill>
                <a:latin typeface="Arial"/>
              </a:rPr>
              <a:t> effects in areas outside the floodplain. This highlights that by protecting key commuter towns at risk of flooding, FCERM investment could </a:t>
            </a:r>
            <a:r>
              <a:rPr lang="en-GB" sz="1050" kern="0" dirty="0" smtClean="0">
                <a:solidFill>
                  <a:srgbClr val="000000"/>
                </a:solidFill>
                <a:latin typeface="Arial"/>
              </a:rPr>
              <a:t>support wider </a:t>
            </a:r>
            <a:r>
              <a:rPr lang="en-GB" sz="1050" kern="0" dirty="0">
                <a:solidFill>
                  <a:srgbClr val="000000"/>
                </a:solidFill>
                <a:latin typeface="Arial"/>
              </a:rPr>
              <a:t>benefits for both the local and national economy</a:t>
            </a:r>
            <a:endParaRPr lang="en-GB" sz="1050" kern="0" dirty="0" smtClean="0">
              <a:solidFill>
                <a:srgbClr val="000000"/>
              </a:solidFill>
              <a:latin typeface="Arial"/>
            </a:endParaRPr>
          </a:p>
          <a:p>
            <a:pPr marL="171450" indent="-171450" algn="l" eaLnBrk="1" hangingPunct="1">
              <a:spcBef>
                <a:spcPct val="20000"/>
              </a:spcBef>
              <a:spcAft>
                <a:spcPct val="20000"/>
              </a:spcAft>
              <a:buClr>
                <a:srgbClr val="156570"/>
              </a:buClr>
              <a:buFont typeface="Wingdings" pitchFamily="2" charset="2"/>
              <a:buChar char="§"/>
            </a:pPr>
            <a:endParaRPr lang="en-US" sz="1050" kern="0" dirty="0">
              <a:solidFill>
                <a:srgbClr val="000000"/>
              </a:solidFill>
              <a:latin typeface="Arial"/>
            </a:endParaRPr>
          </a:p>
        </p:txBody>
      </p:sp>
      <p:sp>
        <p:nvSpPr>
          <p:cNvPr id="19" name="Rectangle 18"/>
          <p:cNvSpPr/>
          <p:nvPr/>
        </p:nvSpPr>
        <p:spPr bwMode="auto">
          <a:xfrm>
            <a:off x="2329423" y="2935973"/>
            <a:ext cx="2470641" cy="485006"/>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600" dirty="0" smtClean="0">
                <a:solidFill>
                  <a:srgbClr val="000000"/>
                </a:solidFill>
                <a:ea typeface="굴림" pitchFamily="50" charset="-127"/>
              </a:rPr>
              <a:t>£640,000</a:t>
            </a:r>
          </a:p>
        </p:txBody>
      </p:sp>
      <p:sp>
        <p:nvSpPr>
          <p:cNvPr id="20" name="Rectangle 19"/>
          <p:cNvSpPr/>
          <p:nvPr/>
        </p:nvSpPr>
        <p:spPr bwMode="auto">
          <a:xfrm>
            <a:off x="2342645" y="3521165"/>
            <a:ext cx="2457420" cy="485006"/>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600" dirty="0" smtClean="0">
                <a:ea typeface="굴림" pitchFamily="50" charset="-127"/>
              </a:rPr>
              <a:t>£389,000 - £1.14m</a:t>
            </a:r>
          </a:p>
        </p:txBody>
      </p:sp>
      <p:sp>
        <p:nvSpPr>
          <p:cNvPr id="21" name="Rectangle 20"/>
          <p:cNvSpPr/>
          <p:nvPr/>
        </p:nvSpPr>
        <p:spPr bwMode="auto">
          <a:xfrm>
            <a:off x="4878073" y="2945101"/>
            <a:ext cx="2574286" cy="485006"/>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600" dirty="0" smtClean="0">
                <a:solidFill>
                  <a:srgbClr val="000000"/>
                </a:solidFill>
                <a:ea typeface="굴림" pitchFamily="50" charset="-127"/>
              </a:rPr>
              <a:t>£5.3 million</a:t>
            </a:r>
          </a:p>
        </p:txBody>
      </p:sp>
      <p:sp>
        <p:nvSpPr>
          <p:cNvPr id="22" name="Rectangle 21"/>
          <p:cNvSpPr/>
          <p:nvPr/>
        </p:nvSpPr>
        <p:spPr bwMode="auto">
          <a:xfrm>
            <a:off x="4878073" y="3530293"/>
            <a:ext cx="2574286" cy="485006"/>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600" dirty="0" smtClean="0">
                <a:ea typeface="굴림" pitchFamily="50" charset="-127"/>
              </a:rPr>
              <a:t>£3.23m - £9.52m</a:t>
            </a:r>
          </a:p>
        </p:txBody>
      </p:sp>
      <p:sp>
        <p:nvSpPr>
          <p:cNvPr id="23" name="Rectangle 22"/>
          <p:cNvSpPr/>
          <p:nvPr/>
        </p:nvSpPr>
        <p:spPr bwMode="auto">
          <a:xfrm>
            <a:off x="7535139" y="2949665"/>
            <a:ext cx="2160864" cy="485006"/>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600" dirty="0" smtClean="0">
                <a:solidFill>
                  <a:srgbClr val="000000"/>
                </a:solidFill>
                <a:ea typeface="굴림" pitchFamily="50" charset="-127"/>
              </a:rPr>
              <a:t>NA</a:t>
            </a:r>
          </a:p>
        </p:txBody>
      </p:sp>
      <p:sp>
        <p:nvSpPr>
          <p:cNvPr id="24" name="Rectangle 23"/>
          <p:cNvSpPr/>
          <p:nvPr/>
        </p:nvSpPr>
        <p:spPr bwMode="auto">
          <a:xfrm>
            <a:off x="7535139" y="3530293"/>
            <a:ext cx="2160864" cy="485006"/>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000" dirty="0" smtClean="0">
                <a:solidFill>
                  <a:srgbClr val="000000"/>
                </a:solidFill>
                <a:ea typeface="굴림" pitchFamily="50" charset="-127"/>
              </a:rPr>
              <a:t>The area provides housing which supports high value labour markets in Cambridge and London</a:t>
            </a:r>
          </a:p>
        </p:txBody>
      </p:sp>
      <p:sp>
        <p:nvSpPr>
          <p:cNvPr id="25" name="Rectangle 24"/>
          <p:cNvSpPr/>
          <p:nvPr/>
        </p:nvSpPr>
        <p:spPr bwMode="auto">
          <a:xfrm>
            <a:off x="205813" y="4437112"/>
            <a:ext cx="9490189" cy="1944216"/>
          </a:xfrm>
          <a:prstGeom prst="rect">
            <a:avLst/>
          </a:prstGeom>
          <a:solidFill>
            <a:schemeClr val="bg1"/>
          </a:solidFill>
          <a:ln w="38100"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l" eaLnBrk="1" hangingPunct="1">
              <a:spcBef>
                <a:spcPct val="20000"/>
              </a:spcBef>
              <a:spcAft>
                <a:spcPct val="20000"/>
              </a:spcAft>
              <a:buClr>
                <a:srgbClr val="FFFFFF"/>
              </a:buClr>
            </a:pPr>
            <a:r>
              <a:rPr lang="en-GB" sz="1050" b="1" i="1" dirty="0" smtClean="0">
                <a:solidFill>
                  <a:srgbClr val="E83F35"/>
                </a:solidFill>
                <a:ea typeface="굴림" pitchFamily="50" charset="-127"/>
              </a:rPr>
              <a:t>Limitations</a:t>
            </a:r>
          </a:p>
          <a:p>
            <a:pPr marL="171450" indent="-171450" algn="l" eaLnBrk="1" hangingPunct="1">
              <a:spcBef>
                <a:spcPct val="20000"/>
              </a:spcBef>
              <a:spcAft>
                <a:spcPct val="20000"/>
              </a:spcAft>
              <a:buClr>
                <a:srgbClr val="156570"/>
              </a:buClr>
              <a:buFont typeface="Wingdings" pitchFamily="2" charset="2"/>
              <a:buChar char="§"/>
            </a:pPr>
            <a:r>
              <a:rPr lang="en-GB" sz="1050" b="1" dirty="0" smtClean="0">
                <a:solidFill>
                  <a:srgbClr val="000000"/>
                </a:solidFill>
                <a:ea typeface="굴림" pitchFamily="50" charset="-127"/>
              </a:rPr>
              <a:t>The business categorisation in the area may not be fully reflective of the make-up of businesses in Godmanchester. </a:t>
            </a:r>
            <a:r>
              <a:rPr lang="en-GB" sz="1050" dirty="0" smtClean="0">
                <a:solidFill>
                  <a:srgbClr val="000000"/>
                </a:solidFill>
                <a:ea typeface="굴림" pitchFamily="50" charset="-127"/>
              </a:rPr>
              <a:t>This is because the inaccuracy in using both local authority and regional data is likely to be particularly high when it is applied to a small number of businesses. For example, we estimate that around 5 businesses will be professional/technical services firms are located in the floodplain. This may in fact reflect the make-up of businesses in the wider Huntingdon and Cambridge areas, rather than Godmanchester itself.</a:t>
            </a:r>
          </a:p>
          <a:p>
            <a:pPr marL="171450" indent="-171450" algn="l" eaLnBrk="1" hangingPunct="1">
              <a:spcBef>
                <a:spcPct val="20000"/>
              </a:spcBef>
              <a:spcAft>
                <a:spcPct val="20000"/>
              </a:spcAft>
              <a:buClr>
                <a:srgbClr val="156570"/>
              </a:buClr>
              <a:buFont typeface="Wingdings" pitchFamily="2" charset="2"/>
              <a:buChar char="§"/>
            </a:pPr>
            <a:r>
              <a:rPr lang="en-GB" sz="1050" b="1" dirty="0" smtClean="0">
                <a:solidFill>
                  <a:srgbClr val="000000"/>
                </a:solidFill>
                <a:ea typeface="굴림" pitchFamily="50" charset="-127"/>
              </a:rPr>
              <a:t>Stakeholder </a:t>
            </a:r>
            <a:r>
              <a:rPr lang="en-GB" sz="1050" b="1" dirty="0">
                <a:solidFill>
                  <a:srgbClr val="000000"/>
                </a:solidFill>
                <a:ea typeface="굴림" pitchFamily="50" charset="-127"/>
              </a:rPr>
              <a:t>e</a:t>
            </a:r>
            <a:r>
              <a:rPr lang="en-GB" sz="1050" b="1" dirty="0" smtClean="0">
                <a:solidFill>
                  <a:srgbClr val="000000"/>
                </a:solidFill>
                <a:ea typeface="굴림" pitchFamily="50" charset="-127"/>
              </a:rPr>
              <a:t>ngagement. </a:t>
            </a:r>
            <a:r>
              <a:rPr lang="en-GB" sz="1050" dirty="0" smtClean="0">
                <a:solidFill>
                  <a:srgbClr val="000000"/>
                </a:solidFill>
                <a:ea typeface="굴림" pitchFamily="50" charset="-127"/>
              </a:rPr>
              <a:t>We engaged with local councils to provide useful evidence on how businesses may respond to flood risk and how the scheme may impact on new business attraction. Individual businesses were not interviewed.</a:t>
            </a:r>
            <a:endParaRPr lang="en-GB" sz="1050" b="1" dirty="0" smtClean="0">
              <a:solidFill>
                <a:srgbClr val="000000"/>
              </a:solidFill>
              <a:ea typeface="굴림" pitchFamily="50" charset="-127"/>
            </a:endParaRPr>
          </a:p>
        </p:txBody>
      </p:sp>
      <p:sp>
        <p:nvSpPr>
          <p:cNvPr id="26" name="Oval 56"/>
          <p:cNvSpPr>
            <a:spLocks noChangeArrowheads="1"/>
          </p:cNvSpPr>
          <p:nvPr/>
        </p:nvSpPr>
        <p:spPr bwMode="auto">
          <a:xfrm>
            <a:off x="8509967" y="69808"/>
            <a:ext cx="288000" cy="288000"/>
          </a:xfrm>
          <a:prstGeom prst="ellipse">
            <a:avLst/>
          </a:prstGeom>
          <a:solidFill>
            <a:srgbClr val="E83F35"/>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1</a:t>
            </a:r>
          </a:p>
        </p:txBody>
      </p:sp>
      <p:sp>
        <p:nvSpPr>
          <p:cNvPr id="27" name="Oval 56"/>
          <p:cNvSpPr>
            <a:spLocks noChangeArrowheads="1"/>
          </p:cNvSpPr>
          <p:nvPr/>
        </p:nvSpPr>
        <p:spPr bwMode="auto">
          <a:xfrm>
            <a:off x="884102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2</a:t>
            </a:r>
          </a:p>
        </p:txBody>
      </p:sp>
      <p:sp>
        <p:nvSpPr>
          <p:cNvPr id="28"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3</a:t>
            </a:r>
          </a:p>
        </p:txBody>
      </p:sp>
      <p:sp>
        <p:nvSpPr>
          <p:cNvPr id="29"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smtClean="0">
                <a:solidFill>
                  <a:srgbClr val="FFFFFF"/>
                </a:solidFill>
                <a:ea typeface="+mn-ea"/>
              </a:rPr>
              <a:t>4</a:t>
            </a:r>
            <a:endParaRPr lang="en-GB" sz="1200" dirty="0">
              <a:solidFill>
                <a:srgbClr val="FFFFFF"/>
              </a:solidFill>
              <a:ea typeface="+mn-ea"/>
            </a:endParaRPr>
          </a:p>
        </p:txBody>
      </p:sp>
    </p:spTree>
    <p:extLst>
      <p:ext uri="{BB962C8B-B14F-4D97-AF65-F5344CB8AC3E}">
        <p14:creationId xmlns:p14="http://schemas.microsoft.com/office/powerpoint/2010/main" val="389859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552" y="2636912"/>
            <a:ext cx="8420100" cy="1362075"/>
          </a:xfrm>
        </p:spPr>
        <p:txBody>
          <a:bodyPr/>
          <a:lstStyle/>
          <a:p>
            <a:pPr algn="ctr"/>
            <a:r>
              <a:rPr lang="en-GB" dirty="0" smtClean="0"/>
              <a:t>summary</a:t>
            </a:r>
            <a:endParaRPr lang="en-GB" dirty="0"/>
          </a:p>
        </p:txBody>
      </p:sp>
    </p:spTree>
    <p:extLst>
      <p:ext uri="{BB962C8B-B14F-4D97-AF65-F5344CB8AC3E}">
        <p14:creationId xmlns:p14="http://schemas.microsoft.com/office/powerpoint/2010/main" val="1627980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1" name="Rectangle 7"/>
          <p:cNvSpPr>
            <a:spLocks noChangeArrowheads="1"/>
          </p:cNvSpPr>
          <p:nvPr/>
        </p:nvSpPr>
        <p:spPr bwMode="auto">
          <a:xfrm>
            <a:off x="0" y="0"/>
            <a:ext cx="9906000" cy="6858000"/>
          </a:xfrm>
          <a:prstGeom prst="rect">
            <a:avLst/>
          </a:prstGeom>
          <a:solidFill>
            <a:srgbClr val="FFFFFF"/>
          </a:solidFill>
          <a:ln>
            <a:noFill/>
          </a:ln>
          <a:effectLst/>
          <a:extLst>
            <a:ext uri="{91240B29-F687-4F45-9708-019B960494DF}">
              <a14:hiddenLine xmlns:a14="http://schemas.microsoft.com/office/drawing/2010/main" w="25400">
                <a:solidFill>
                  <a:srgbClr val="E83F3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a:p>
        </p:txBody>
      </p:sp>
      <p:sp>
        <p:nvSpPr>
          <p:cNvPr id="77829" name="Rectangle 5"/>
          <p:cNvSpPr>
            <a:spLocks noChangeArrowheads="1"/>
          </p:cNvSpPr>
          <p:nvPr/>
        </p:nvSpPr>
        <p:spPr bwMode="auto">
          <a:xfrm>
            <a:off x="6753225" y="0"/>
            <a:ext cx="3152775" cy="6858000"/>
          </a:xfrm>
          <a:prstGeom prst="rect">
            <a:avLst/>
          </a:prstGeom>
          <a:solidFill>
            <a:srgbClr val="E83F35"/>
          </a:solidFill>
          <a:ln>
            <a:noFill/>
          </a:ln>
          <a:effectLst/>
          <a:extLst>
            <a:ext uri="{91240B29-F687-4F45-9708-019B960494DF}">
              <a14:hiddenLine xmlns:a14="http://schemas.microsoft.com/office/drawing/2010/main" w="25400">
                <a:solidFill>
                  <a:srgbClr val="E83F3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a:p>
        </p:txBody>
      </p:sp>
      <p:sp>
        <p:nvSpPr>
          <p:cNvPr id="77832" name="Rectangle 8"/>
          <p:cNvSpPr>
            <a:spLocks noGrp="1" noChangeArrowheads="1"/>
          </p:cNvSpPr>
          <p:nvPr>
            <p:ph type="body" idx="1"/>
          </p:nvPr>
        </p:nvSpPr>
        <p:spPr>
          <a:xfrm>
            <a:off x="6753225" y="4032250"/>
            <a:ext cx="2944813" cy="1628775"/>
          </a:xfrm>
          <a:noFill/>
          <a:ln/>
        </p:spPr>
        <p:txBody>
          <a:bodyPr lIns="0" rIns="0"/>
          <a:lstStyle/>
          <a:p>
            <a:pPr lvl="1">
              <a:buClr>
                <a:schemeClr val="bg1"/>
              </a:buClr>
            </a:pPr>
            <a:r>
              <a:rPr lang="en-US" altLang="en-US" sz="1800" dirty="0" err="1" smtClean="0">
                <a:solidFill>
                  <a:schemeClr val="bg1"/>
                </a:solidFill>
                <a:latin typeface="Arial" charset="0"/>
              </a:rPr>
              <a:t>Godmanchester</a:t>
            </a:r>
            <a:endParaRPr lang="en-US" altLang="en-US" sz="1800" dirty="0">
              <a:solidFill>
                <a:schemeClr val="bg1"/>
              </a:solidFill>
              <a:latin typeface="Arial" charset="0"/>
            </a:endParaRPr>
          </a:p>
          <a:p>
            <a:pPr lvl="1">
              <a:buClr>
                <a:schemeClr val="bg1"/>
              </a:buClr>
            </a:pPr>
            <a:r>
              <a:rPr lang="en-US" altLang="en-US" sz="1800" dirty="0" smtClean="0">
                <a:solidFill>
                  <a:schemeClr val="bg1"/>
                </a:solidFill>
                <a:latin typeface="Arial" charset="0"/>
              </a:rPr>
              <a:t>Nottingham</a:t>
            </a:r>
            <a:endParaRPr lang="en-US" altLang="en-US" sz="1800" dirty="0">
              <a:solidFill>
                <a:schemeClr val="bg1"/>
              </a:solidFill>
              <a:latin typeface="Arial" charset="0"/>
            </a:endParaRPr>
          </a:p>
          <a:p>
            <a:pPr lvl="1">
              <a:buClr>
                <a:schemeClr val="bg1"/>
              </a:buClr>
            </a:pPr>
            <a:r>
              <a:rPr lang="en-US" altLang="en-US" sz="1800" dirty="0" err="1" smtClean="0">
                <a:solidFill>
                  <a:schemeClr val="bg1"/>
                </a:solidFill>
                <a:latin typeface="Arial" charset="0"/>
              </a:rPr>
              <a:t>Redcar</a:t>
            </a:r>
            <a:endParaRPr lang="en-US" altLang="en-US" sz="1800" dirty="0" smtClean="0">
              <a:solidFill>
                <a:schemeClr val="bg1"/>
              </a:solidFill>
              <a:latin typeface="Arial" charset="0"/>
            </a:endParaRPr>
          </a:p>
          <a:p>
            <a:pPr lvl="1">
              <a:buClr>
                <a:schemeClr val="bg1"/>
              </a:buClr>
            </a:pPr>
            <a:r>
              <a:rPr lang="en-US" altLang="en-US" sz="1800" dirty="0" smtClean="0">
                <a:solidFill>
                  <a:schemeClr val="bg1"/>
                </a:solidFill>
                <a:latin typeface="Arial" charset="0"/>
              </a:rPr>
              <a:t>Sandwich</a:t>
            </a:r>
            <a:endParaRPr lang="en-US" altLang="en-US" sz="1800" dirty="0">
              <a:solidFill>
                <a:schemeClr val="bg1"/>
              </a:solidFill>
              <a:latin typeface="Arial" charset="0"/>
            </a:endParaRPr>
          </a:p>
          <a:p>
            <a:pPr lvl="1">
              <a:buClr>
                <a:schemeClr val="bg1"/>
              </a:buClr>
            </a:pPr>
            <a:endParaRPr lang="en-US" altLang="en-US" sz="1800" dirty="0">
              <a:solidFill>
                <a:schemeClr val="bg1"/>
              </a:solidFill>
              <a:latin typeface="Arial" charset="0"/>
            </a:endParaRPr>
          </a:p>
        </p:txBody>
      </p:sp>
      <p:sp>
        <p:nvSpPr>
          <p:cNvPr id="77833" name="Rectangle 9"/>
          <p:cNvSpPr>
            <a:spLocks noChangeArrowheads="1"/>
          </p:cNvSpPr>
          <p:nvPr/>
        </p:nvSpPr>
        <p:spPr bwMode="auto">
          <a:xfrm>
            <a:off x="6925468" y="4404056"/>
            <a:ext cx="2808287" cy="360363"/>
          </a:xfrm>
          <a:prstGeom prst="rect">
            <a:avLst/>
          </a:prstGeom>
          <a:noFill/>
          <a:ln w="25400">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a:p>
        </p:txBody>
      </p:sp>
    </p:spTree>
    <p:extLst>
      <p:ext uri="{BB962C8B-B14F-4D97-AF65-F5344CB8AC3E}">
        <p14:creationId xmlns:p14="http://schemas.microsoft.com/office/powerpoint/2010/main" val="3355644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108391"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pPr>
              <a:buClrTx/>
            </a:pPr>
            <a:r>
              <a:rPr lang="en-GB" sz="1800" dirty="0" smtClean="0"/>
              <a:t>4.2: Nottingham - Introduction</a:t>
            </a:r>
            <a:endParaRPr lang="en-GB" sz="1800" kern="0" dirty="0"/>
          </a:p>
        </p:txBody>
      </p:sp>
      <p:sp>
        <p:nvSpPr>
          <p:cNvPr id="19" name="Rectangle 5"/>
          <p:cNvSpPr txBox="1">
            <a:spLocks noChangeArrowheads="1"/>
          </p:cNvSpPr>
          <p:nvPr/>
        </p:nvSpPr>
        <p:spPr bwMode="auto">
          <a:xfrm>
            <a:off x="116589" y="451520"/>
            <a:ext cx="4951311"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dirty="0" smtClean="0">
                <a:solidFill>
                  <a:srgbClr val="D90000"/>
                </a:solidFill>
                <a:latin typeface="Arial"/>
              </a:rPr>
              <a:t>What was the level of flood risk in the Nottingham area?</a:t>
            </a:r>
            <a:endParaRPr lang="en-GB" dirty="0" smtClean="0">
              <a:solidFill>
                <a:srgbClr val="000000"/>
              </a:solidFill>
              <a:latin typeface="Arial"/>
            </a:endParaRPr>
          </a:p>
          <a:p>
            <a:pPr algn="just">
              <a:buClrTx/>
            </a:pPr>
            <a:r>
              <a:rPr lang="en-GB" sz="1050" dirty="0">
                <a:solidFill>
                  <a:srgbClr val="000000"/>
                </a:solidFill>
                <a:latin typeface="Arial"/>
              </a:rPr>
              <a:t>The city of Nottingham is situated in the Lower Trent Area of the East Midlands Region. The city itself lies on the banks of the River </a:t>
            </a:r>
            <a:r>
              <a:rPr lang="en-GB" sz="1050" dirty="0" smtClean="0">
                <a:solidFill>
                  <a:srgbClr val="000000"/>
                </a:solidFill>
                <a:latin typeface="Arial"/>
              </a:rPr>
              <a:t>Trent - the </a:t>
            </a:r>
            <a:r>
              <a:rPr lang="en-GB" sz="1050" dirty="0">
                <a:solidFill>
                  <a:srgbClr val="000000"/>
                </a:solidFill>
                <a:latin typeface="Arial"/>
              </a:rPr>
              <a:t>low-lying land on both sides of the river makes the city particularly susceptible to fluvial flooding in the event of extreme rainfall. The floodplain surrounding the River Trent in Nottingham contains over 22,000 residential and commercial </a:t>
            </a:r>
            <a:r>
              <a:rPr lang="en-GB" sz="1050" dirty="0" smtClean="0">
                <a:solidFill>
                  <a:srgbClr val="000000"/>
                </a:solidFill>
                <a:latin typeface="Arial"/>
              </a:rPr>
              <a:t>properties </a:t>
            </a:r>
            <a:r>
              <a:rPr lang="en-GB" sz="1050" dirty="0">
                <a:solidFill>
                  <a:srgbClr val="000000"/>
                </a:solidFill>
                <a:latin typeface="Arial"/>
              </a:rPr>
              <a:t>at risk from floods with a 1% (1 in 100) annual probability of occurring. </a:t>
            </a:r>
            <a:endParaRPr lang="en-GB" sz="1050" dirty="0" smtClean="0">
              <a:solidFill>
                <a:srgbClr val="000000"/>
              </a:solidFill>
              <a:latin typeface="Arial"/>
            </a:endParaRPr>
          </a:p>
          <a:p>
            <a:pPr algn="just">
              <a:buClrTx/>
            </a:pPr>
            <a:r>
              <a:rPr lang="en-GB" sz="1050" dirty="0">
                <a:solidFill>
                  <a:srgbClr val="000000"/>
                </a:solidFill>
                <a:latin typeface="Arial"/>
              </a:rPr>
              <a:t>The </a:t>
            </a:r>
            <a:r>
              <a:rPr lang="en-GB" sz="1050" dirty="0" smtClean="0">
                <a:solidFill>
                  <a:srgbClr val="000000"/>
                </a:solidFill>
                <a:latin typeface="Arial"/>
              </a:rPr>
              <a:t>Nottingham area </a:t>
            </a:r>
            <a:r>
              <a:rPr lang="en-GB" sz="1050" dirty="0">
                <a:solidFill>
                  <a:srgbClr val="000000"/>
                </a:solidFill>
                <a:latin typeface="Arial"/>
              </a:rPr>
              <a:t>has a long record of </a:t>
            </a:r>
            <a:r>
              <a:rPr lang="en-GB" sz="1050" dirty="0" smtClean="0">
                <a:solidFill>
                  <a:srgbClr val="000000"/>
                </a:solidFill>
                <a:latin typeface="Arial"/>
              </a:rPr>
              <a:t>flooding</a:t>
            </a:r>
            <a:r>
              <a:rPr lang="en-GB" sz="1050" dirty="0" smtClean="0">
                <a:solidFill>
                  <a:srgbClr val="FF0000"/>
                </a:solidFill>
                <a:latin typeface="Arial"/>
              </a:rPr>
              <a:t>,</a:t>
            </a:r>
            <a:r>
              <a:rPr lang="en-GB" sz="1050" dirty="0" smtClean="0">
                <a:latin typeface="Arial"/>
              </a:rPr>
              <a:t> with notable floods occurring in the 18th, 19th and 20th centuries</a:t>
            </a:r>
            <a:r>
              <a:rPr lang="en-GB" sz="1050" dirty="0" smtClean="0">
                <a:solidFill>
                  <a:srgbClr val="000000"/>
                </a:solidFill>
                <a:latin typeface="Arial"/>
              </a:rPr>
              <a:t>. The </a:t>
            </a:r>
            <a:r>
              <a:rPr lang="en-GB" sz="1050" dirty="0">
                <a:solidFill>
                  <a:srgbClr val="000000"/>
                </a:solidFill>
                <a:latin typeface="Arial"/>
              </a:rPr>
              <a:t>most significant recent event occurred in </a:t>
            </a:r>
            <a:r>
              <a:rPr lang="en-GB" sz="1050" dirty="0" smtClean="0">
                <a:solidFill>
                  <a:srgbClr val="000000"/>
                </a:solidFill>
                <a:latin typeface="Arial"/>
              </a:rPr>
              <a:t>1947 </a:t>
            </a:r>
            <a:r>
              <a:rPr lang="en-GB" sz="1050" dirty="0">
                <a:solidFill>
                  <a:srgbClr val="000000"/>
                </a:solidFill>
                <a:latin typeface="Arial"/>
              </a:rPr>
              <a:t>when 15km of highways, 3,000 properties and 86 factories were flooded. This prompted the construction of a long stretch of flood defences in the 1950s. These consisted of a range of walls, embankments and informal defences along the left (north) bank of the river, covering the </a:t>
            </a:r>
            <a:r>
              <a:rPr lang="en-GB" sz="1050" dirty="0" smtClean="0">
                <a:solidFill>
                  <a:srgbClr val="000000"/>
                </a:solidFill>
                <a:latin typeface="Arial"/>
              </a:rPr>
              <a:t>floodplain </a:t>
            </a:r>
            <a:r>
              <a:rPr lang="en-GB" sz="1050" dirty="0">
                <a:solidFill>
                  <a:srgbClr val="000000"/>
                </a:solidFill>
                <a:latin typeface="Arial"/>
              </a:rPr>
              <a:t>across the areas of Sawley, Trent Meadows, Attenborough, </a:t>
            </a:r>
            <a:r>
              <a:rPr lang="en-GB" sz="1050" dirty="0" err="1">
                <a:solidFill>
                  <a:srgbClr val="000000"/>
                </a:solidFill>
                <a:latin typeface="Arial"/>
              </a:rPr>
              <a:t>Rylands</a:t>
            </a:r>
            <a:r>
              <a:rPr lang="en-GB" sz="1050" dirty="0">
                <a:solidFill>
                  <a:srgbClr val="000000"/>
                </a:solidFill>
                <a:latin typeface="Arial"/>
              </a:rPr>
              <a:t>, Meadows and Colwick. A map of the floodplain is provided in </a:t>
            </a:r>
            <a:r>
              <a:rPr lang="en-GB" sz="1050" dirty="0" smtClean="0">
                <a:solidFill>
                  <a:srgbClr val="000000"/>
                </a:solidFill>
                <a:latin typeface="Arial"/>
              </a:rPr>
              <a:t>the  figure top-right.</a:t>
            </a:r>
          </a:p>
          <a:p>
            <a:pPr algn="just">
              <a:buClrTx/>
            </a:pPr>
            <a:r>
              <a:rPr lang="en-GB" sz="1050" dirty="0" smtClean="0">
                <a:solidFill>
                  <a:srgbClr val="000000"/>
                </a:solidFill>
                <a:latin typeface="Arial"/>
              </a:rPr>
              <a:t>Hydrological modelling undertaken as part of the appraisal process identified </a:t>
            </a:r>
            <a:r>
              <a:rPr lang="en-GB" sz="1050" dirty="0">
                <a:solidFill>
                  <a:srgbClr val="000000"/>
                </a:solidFill>
                <a:latin typeface="Arial"/>
              </a:rPr>
              <a:t>that in the absence of improvements to existing defences, property flooding would occur during events with greater than a 4% (1 in 25) annual probability of occurring. </a:t>
            </a:r>
            <a:endParaRPr lang="en-GB" sz="1050" dirty="0" smtClean="0">
              <a:solidFill>
                <a:srgbClr val="000000"/>
              </a:solidFill>
              <a:latin typeface="Arial"/>
            </a:endParaRPr>
          </a:p>
          <a:p>
            <a:pPr algn="just">
              <a:buClrTx/>
            </a:pPr>
            <a:r>
              <a:rPr lang="en-GB" dirty="0" smtClean="0">
                <a:solidFill>
                  <a:srgbClr val="D90000"/>
                </a:solidFill>
                <a:latin typeface="Arial"/>
              </a:rPr>
              <a:t>The FCERM intervention</a:t>
            </a:r>
            <a:endParaRPr lang="en-US" kern="0" dirty="0" smtClean="0">
              <a:solidFill>
                <a:srgbClr val="000000"/>
              </a:solidFill>
              <a:latin typeface="Arial"/>
            </a:endParaRPr>
          </a:p>
          <a:p>
            <a:pPr algn="just">
              <a:buClrTx/>
            </a:pPr>
            <a:r>
              <a:rPr lang="en-GB" sz="1050" kern="0" dirty="0" smtClean="0">
                <a:solidFill>
                  <a:srgbClr val="000000"/>
                </a:solidFill>
                <a:latin typeface="Arial"/>
              </a:rPr>
              <a:t>The improved defences </a:t>
            </a:r>
            <a:r>
              <a:rPr lang="en-GB" sz="1050" kern="0" dirty="0">
                <a:solidFill>
                  <a:srgbClr val="000000"/>
                </a:solidFill>
                <a:latin typeface="Arial"/>
              </a:rPr>
              <a:t>were designed to </a:t>
            </a:r>
            <a:r>
              <a:rPr lang="en-GB" sz="1050" kern="0" dirty="0" smtClean="0">
                <a:solidFill>
                  <a:srgbClr val="000000"/>
                </a:solidFill>
                <a:latin typeface="Arial"/>
              </a:rPr>
              <a:t>provide protection to properties from floods </a:t>
            </a:r>
            <a:r>
              <a:rPr lang="en-GB" sz="1050" kern="0" dirty="0">
                <a:solidFill>
                  <a:srgbClr val="000000"/>
                </a:solidFill>
                <a:latin typeface="Arial"/>
              </a:rPr>
              <a:t>with a 1% (1 in 100) annual probability of occurring</a:t>
            </a:r>
            <a:r>
              <a:rPr lang="en-GB" sz="1050" kern="0" dirty="0" smtClean="0">
                <a:solidFill>
                  <a:srgbClr val="000000"/>
                </a:solidFill>
                <a:latin typeface="Arial"/>
              </a:rPr>
              <a:t>. Through </a:t>
            </a:r>
            <a:r>
              <a:rPr lang="en-GB" sz="1050" kern="0" dirty="0">
                <a:solidFill>
                  <a:srgbClr val="000000"/>
                </a:solidFill>
                <a:latin typeface="Arial"/>
              </a:rPr>
              <a:t>conversations with the relevant EA teams, we understand the scheme was funded in the most part through </a:t>
            </a:r>
            <a:r>
              <a:rPr lang="en-GB" sz="1050" kern="0" dirty="0" smtClean="0">
                <a:solidFill>
                  <a:srgbClr val="000000"/>
                </a:solidFill>
                <a:latin typeface="Arial"/>
              </a:rPr>
              <a:t>Grant in Aid funding, </a:t>
            </a:r>
            <a:r>
              <a:rPr lang="en-GB" sz="1050" kern="0" dirty="0">
                <a:solidFill>
                  <a:srgbClr val="000000"/>
                </a:solidFill>
                <a:latin typeface="Arial"/>
              </a:rPr>
              <a:t>with a small additional </a:t>
            </a:r>
            <a:r>
              <a:rPr lang="en-GB" sz="1050" kern="0" dirty="0" smtClean="0">
                <a:solidFill>
                  <a:srgbClr val="000000"/>
                </a:solidFill>
                <a:latin typeface="Arial"/>
              </a:rPr>
              <a:t>contribution from </a:t>
            </a:r>
            <a:r>
              <a:rPr lang="en-GB" sz="1050" kern="0" dirty="0">
                <a:solidFill>
                  <a:srgbClr val="000000"/>
                </a:solidFill>
                <a:latin typeface="Arial"/>
              </a:rPr>
              <a:t>local authorities</a:t>
            </a:r>
            <a:r>
              <a:rPr lang="en-GB" sz="1050" kern="0" dirty="0" smtClean="0">
                <a:solidFill>
                  <a:srgbClr val="000000"/>
                </a:solidFill>
                <a:latin typeface="Arial"/>
              </a:rPr>
              <a:t>. We understand that the improvement scheme cost approximately £45m in total.</a:t>
            </a:r>
            <a:endParaRPr lang="en-GB" sz="1050" b="1" kern="0" dirty="0" smtClean="0">
              <a:solidFill>
                <a:srgbClr val="000000"/>
              </a:solidFill>
              <a:latin typeface="Arial"/>
            </a:endParaRPr>
          </a:p>
          <a:p>
            <a:pPr algn="just">
              <a:buClrTx/>
            </a:pPr>
            <a:r>
              <a:rPr lang="en-GB" sz="1050" kern="0" dirty="0" smtClean="0">
                <a:solidFill>
                  <a:srgbClr val="000000"/>
                </a:solidFill>
                <a:latin typeface="Arial"/>
              </a:rPr>
              <a:t>Details of the specific improvements made under the scheme are provided in the Box on the right.</a:t>
            </a:r>
            <a:endParaRPr lang="en-US" sz="1050" kern="0" dirty="0" smtClean="0">
              <a:solidFill>
                <a:srgbClr val="000000"/>
              </a:solidFill>
              <a:latin typeface="Arial"/>
              <a:ea typeface="+mn-ea"/>
            </a:endParaRPr>
          </a:p>
        </p:txBody>
      </p:sp>
      <p:sp>
        <p:nvSpPr>
          <p:cNvPr id="21" name="Rectangle 5"/>
          <p:cNvSpPr txBox="1">
            <a:spLocks noChangeArrowheads="1"/>
          </p:cNvSpPr>
          <p:nvPr/>
        </p:nvSpPr>
        <p:spPr bwMode="auto">
          <a:xfrm>
            <a:off x="5252843" y="3900578"/>
            <a:ext cx="4440810" cy="2376264"/>
          </a:xfrm>
          <a:prstGeom prst="rect">
            <a:avLst/>
          </a:prstGeom>
          <a:solidFill>
            <a:srgbClr val="B4A76C"/>
          </a:solidFill>
          <a:ln w="28575">
            <a:solidFill>
              <a:srgbClr val="156570"/>
            </a:solidFill>
          </a:ln>
          <a:effectLs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buClrTx/>
            </a:pPr>
            <a:r>
              <a:rPr lang="en-GB" sz="1050" dirty="0" smtClean="0">
                <a:latin typeface="Arial"/>
              </a:rPr>
              <a:t>The </a:t>
            </a:r>
            <a:r>
              <a:rPr lang="en-GB" sz="1050" dirty="0">
                <a:latin typeface="Arial"/>
              </a:rPr>
              <a:t>scheme involved raising or replacing parts of the existing defences that were below the standard required to </a:t>
            </a:r>
            <a:r>
              <a:rPr lang="en-GB" sz="1050" dirty="0" smtClean="0">
                <a:latin typeface="Arial"/>
              </a:rPr>
              <a:t>provide protection against 1 in 100 year floods, </a:t>
            </a:r>
            <a:r>
              <a:rPr lang="en-GB" sz="1050" dirty="0">
                <a:latin typeface="Arial"/>
              </a:rPr>
              <a:t>or that were likely to fall below this standard within ten years. This required:</a:t>
            </a:r>
          </a:p>
          <a:p>
            <a:pPr marL="171450" indent="-171450" algn="just">
              <a:spcBef>
                <a:spcPts val="252"/>
              </a:spcBef>
              <a:buClrTx/>
              <a:buFont typeface="Arial" panose="020B0604020202020204" pitchFamily="34" charset="0"/>
              <a:buChar char="•"/>
            </a:pPr>
            <a:r>
              <a:rPr lang="en-GB" sz="1050" dirty="0" smtClean="0">
                <a:latin typeface="Arial"/>
              </a:rPr>
              <a:t>Building new and raising existing flood walls and embankments;</a:t>
            </a:r>
          </a:p>
          <a:p>
            <a:pPr marL="171450" indent="-171450" algn="just">
              <a:spcBef>
                <a:spcPts val="252"/>
              </a:spcBef>
              <a:buFont typeface="Arial" panose="020B0604020202020204" pitchFamily="34" charset="0"/>
              <a:buChar char="•"/>
            </a:pPr>
            <a:r>
              <a:rPr lang="en-GB" sz="1050" dirty="0">
                <a:latin typeface="Arial"/>
              </a:rPr>
              <a:t>Constructing new flood gates</a:t>
            </a:r>
            <a:r>
              <a:rPr lang="en-GB" sz="1050" dirty="0" smtClean="0">
                <a:latin typeface="Arial"/>
              </a:rPr>
              <a:t>, and </a:t>
            </a:r>
            <a:r>
              <a:rPr lang="en-GB" sz="1050" dirty="0">
                <a:latin typeface="Arial"/>
              </a:rPr>
              <a:t>making structural </a:t>
            </a:r>
            <a:r>
              <a:rPr lang="en-GB" sz="1050" dirty="0" smtClean="0">
                <a:latin typeface="Arial"/>
              </a:rPr>
              <a:t>improvements to </a:t>
            </a:r>
            <a:r>
              <a:rPr lang="en-GB" sz="1050" dirty="0">
                <a:latin typeface="Arial"/>
              </a:rPr>
              <a:t>existing canal gates</a:t>
            </a:r>
            <a:r>
              <a:rPr lang="en-GB" sz="1050" dirty="0" smtClean="0">
                <a:latin typeface="Arial"/>
              </a:rPr>
              <a:t>.</a:t>
            </a:r>
          </a:p>
          <a:p>
            <a:pPr marL="171450" indent="-171450" algn="just">
              <a:spcBef>
                <a:spcPts val="252"/>
              </a:spcBef>
              <a:buFont typeface="Arial" panose="020B0604020202020204" pitchFamily="34" charset="0"/>
              <a:buChar char="•"/>
            </a:pPr>
            <a:r>
              <a:rPr lang="en-GB" sz="1050" dirty="0" smtClean="0">
                <a:latin typeface="Arial"/>
              </a:rPr>
              <a:t>Raising road heights;</a:t>
            </a:r>
          </a:p>
          <a:p>
            <a:pPr marL="171450" indent="-171450" algn="just">
              <a:spcBef>
                <a:spcPts val="252"/>
              </a:spcBef>
              <a:buClrTx/>
              <a:buFont typeface="Arial" panose="020B0604020202020204" pitchFamily="34" charset="0"/>
              <a:buChar char="•"/>
            </a:pPr>
            <a:r>
              <a:rPr lang="en-GB" sz="1050" dirty="0" smtClean="0">
                <a:latin typeface="Arial"/>
              </a:rPr>
              <a:t>Implementing sheet </a:t>
            </a:r>
            <a:r>
              <a:rPr lang="en-GB" sz="1050" dirty="0">
                <a:latin typeface="Arial"/>
              </a:rPr>
              <a:t>pile cut-off to prevent </a:t>
            </a:r>
            <a:r>
              <a:rPr lang="en-GB" sz="1050" dirty="0" smtClean="0">
                <a:latin typeface="Arial"/>
              </a:rPr>
              <a:t>seepage, and improving surface water drainage.</a:t>
            </a:r>
          </a:p>
          <a:p>
            <a:pPr algn="just">
              <a:buClrTx/>
            </a:pPr>
            <a:r>
              <a:rPr lang="en-GB" sz="1050" dirty="0" smtClean="0">
                <a:latin typeface="Arial"/>
              </a:rPr>
              <a:t>Further details of the scheme can be found in the Nottingham Project Appraisal Report (PAR).</a:t>
            </a:r>
          </a:p>
        </p:txBody>
      </p:sp>
      <p:sp>
        <p:nvSpPr>
          <p:cNvPr id="22"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1</a:t>
            </a:r>
          </a:p>
        </p:txBody>
      </p:sp>
      <p:sp>
        <p:nvSpPr>
          <p:cNvPr id="23" name="Oval 56"/>
          <p:cNvSpPr>
            <a:spLocks noChangeArrowheads="1"/>
          </p:cNvSpPr>
          <p:nvPr/>
        </p:nvSpPr>
        <p:spPr bwMode="auto">
          <a:xfrm>
            <a:off x="8841026" y="69808"/>
            <a:ext cx="288000" cy="288000"/>
          </a:xfrm>
          <a:prstGeom prst="ellipse">
            <a:avLst/>
          </a:prstGeom>
          <a:solidFill>
            <a:srgbClr val="E83F35"/>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2</a:t>
            </a:r>
          </a:p>
        </p:txBody>
      </p:sp>
      <p:sp>
        <p:nvSpPr>
          <p:cNvPr id="24"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3</a:t>
            </a:r>
          </a:p>
        </p:txBody>
      </p:sp>
      <p:sp>
        <p:nvSpPr>
          <p:cNvPr id="25"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smtClean="0">
                <a:solidFill>
                  <a:srgbClr val="FFFFFF"/>
                </a:solidFill>
                <a:ea typeface="+mn-ea"/>
              </a:rPr>
              <a:t>4</a:t>
            </a:r>
            <a:endParaRPr lang="en-GB" sz="1200" dirty="0">
              <a:solidFill>
                <a:srgbClr val="FFFFFF"/>
              </a:solidFill>
              <a:ea typeface="+mn-ea"/>
            </a:endParaRPr>
          </a:p>
        </p:txBody>
      </p:sp>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5252843" y="730796"/>
            <a:ext cx="4440810" cy="2914228"/>
          </a:xfrm>
          <a:prstGeom prst="rect">
            <a:avLst/>
          </a:prstGeom>
          <a:noFill/>
          <a:ln w="28575">
            <a:solidFill>
              <a:srgbClr val="156570"/>
            </a:solidFill>
          </a:ln>
        </p:spPr>
      </p:pic>
      <p:sp>
        <p:nvSpPr>
          <p:cNvPr id="2" name="Rectangle 1"/>
          <p:cNvSpPr/>
          <p:nvPr/>
        </p:nvSpPr>
        <p:spPr bwMode="auto">
          <a:xfrm>
            <a:off x="5127893" y="467916"/>
            <a:ext cx="4349720" cy="144016"/>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lang="en-GB" sz="1000" dirty="0" smtClean="0"/>
              <a:t>Left </a:t>
            </a:r>
            <a:r>
              <a:rPr lang="en-GB" sz="1000" dirty="0"/>
              <a:t>Bank Trent Floodplain in Nottingham</a:t>
            </a:r>
            <a:endParaRPr kumimoji="0" lang="en-GB" sz="1000" b="0" i="0" u="none" strike="noStrike" cap="none" normalizeH="0" baseline="0" dirty="0" smtClean="0">
              <a:ln>
                <a:noFill/>
              </a:ln>
              <a:solidFill>
                <a:schemeClr val="tx1"/>
              </a:solidFill>
              <a:effectLst/>
            </a:endParaRPr>
          </a:p>
        </p:txBody>
      </p:sp>
      <p:sp>
        <p:nvSpPr>
          <p:cNvPr id="13" name="Rectangle 12"/>
          <p:cNvSpPr/>
          <p:nvPr/>
        </p:nvSpPr>
        <p:spPr bwMode="auto">
          <a:xfrm>
            <a:off x="5138083" y="3722365"/>
            <a:ext cx="4349720" cy="144016"/>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kumimoji="0" lang="en-GB" sz="1000" b="0" i="0" u="none" strike="noStrike" cap="none" normalizeH="0" baseline="0" dirty="0" smtClean="0">
                <a:ln>
                  <a:noFill/>
                </a:ln>
                <a:solidFill>
                  <a:schemeClr val="tx1"/>
                </a:solidFill>
                <a:effectLst/>
              </a:rPr>
              <a:t>Source:</a:t>
            </a:r>
            <a:r>
              <a:rPr kumimoji="0" lang="en-GB" sz="1000" b="0" i="0" u="none" strike="noStrike" cap="none" normalizeH="0" dirty="0" smtClean="0">
                <a:ln>
                  <a:noFill/>
                </a:ln>
                <a:solidFill>
                  <a:schemeClr val="tx1"/>
                </a:solidFill>
                <a:effectLst/>
              </a:rPr>
              <a:t> Environment Agency</a:t>
            </a:r>
            <a:endParaRPr kumimoji="0" lang="en-GB" sz="10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2104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105917"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pPr>
              <a:buClrTx/>
            </a:pPr>
            <a:r>
              <a:rPr lang="en-GB" sz="1800" dirty="0" smtClean="0"/>
              <a:t>4.2: Nottingham – Business Categorisation</a:t>
            </a:r>
            <a:endParaRPr lang="en-GB" sz="1800" kern="0" dirty="0"/>
          </a:p>
        </p:txBody>
      </p:sp>
      <p:sp>
        <p:nvSpPr>
          <p:cNvPr id="19" name="Rectangle 5"/>
          <p:cNvSpPr txBox="1">
            <a:spLocks noChangeArrowheads="1"/>
          </p:cNvSpPr>
          <p:nvPr/>
        </p:nvSpPr>
        <p:spPr bwMode="auto">
          <a:xfrm>
            <a:off x="116466" y="404664"/>
            <a:ext cx="5268582"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dirty="0" smtClean="0">
                <a:solidFill>
                  <a:srgbClr val="D90000"/>
                </a:solidFill>
                <a:latin typeface="Arial"/>
              </a:rPr>
              <a:t>Economic activity in the local </a:t>
            </a:r>
            <a:r>
              <a:rPr lang="en-GB" dirty="0">
                <a:solidFill>
                  <a:srgbClr val="D90000"/>
                </a:solidFill>
                <a:latin typeface="Arial"/>
              </a:rPr>
              <a:t>a</a:t>
            </a:r>
            <a:r>
              <a:rPr lang="en-GB" dirty="0" smtClean="0">
                <a:solidFill>
                  <a:srgbClr val="D90000"/>
                </a:solidFill>
                <a:latin typeface="Arial"/>
              </a:rPr>
              <a:t>rea</a:t>
            </a:r>
            <a:endParaRPr lang="en-US" kern="0" dirty="0">
              <a:solidFill>
                <a:srgbClr val="000000"/>
              </a:solidFill>
              <a:latin typeface="Arial"/>
            </a:endParaRPr>
          </a:p>
          <a:p>
            <a:pPr algn="just"/>
            <a:r>
              <a:rPr lang="en-GB" sz="1050" kern="0" dirty="0" smtClean="0">
                <a:solidFill>
                  <a:srgbClr val="000000"/>
                </a:solidFill>
                <a:latin typeface="Arial"/>
              </a:rPr>
              <a:t>Nottingham </a:t>
            </a:r>
            <a:r>
              <a:rPr lang="en-GB" sz="1050" kern="0" dirty="0">
                <a:solidFill>
                  <a:srgbClr val="000000"/>
                </a:solidFill>
                <a:latin typeface="Arial"/>
              </a:rPr>
              <a:t>is </a:t>
            </a:r>
            <a:r>
              <a:rPr lang="en-GB" sz="1050" kern="0" dirty="0" smtClean="0">
                <a:solidFill>
                  <a:srgbClr val="000000"/>
                </a:solidFill>
                <a:latin typeface="Arial"/>
              </a:rPr>
              <a:t>one of the </a:t>
            </a:r>
            <a:r>
              <a:rPr lang="en-GB" sz="1050" kern="0" dirty="0">
                <a:solidFill>
                  <a:srgbClr val="000000"/>
                </a:solidFill>
                <a:latin typeface="Arial"/>
              </a:rPr>
              <a:t>fastest growing </a:t>
            </a:r>
            <a:r>
              <a:rPr lang="en-GB" sz="1050" kern="0" dirty="0" smtClean="0">
                <a:solidFill>
                  <a:srgbClr val="000000"/>
                </a:solidFill>
                <a:latin typeface="Arial"/>
              </a:rPr>
              <a:t>cities in the UK. The </a:t>
            </a:r>
            <a:r>
              <a:rPr lang="en-GB" sz="1050" kern="0" dirty="0">
                <a:solidFill>
                  <a:srgbClr val="000000"/>
                </a:solidFill>
                <a:latin typeface="Arial"/>
              </a:rPr>
              <a:t>city </a:t>
            </a:r>
            <a:r>
              <a:rPr lang="en-GB" sz="1050" kern="0" dirty="0" smtClean="0">
                <a:solidFill>
                  <a:srgbClr val="000000"/>
                </a:solidFill>
                <a:latin typeface="Arial"/>
              </a:rPr>
              <a:t>is home to </a:t>
            </a:r>
            <a:r>
              <a:rPr lang="en-GB" sz="1050" kern="0" dirty="0">
                <a:solidFill>
                  <a:srgbClr val="000000"/>
                </a:solidFill>
                <a:latin typeface="Arial"/>
              </a:rPr>
              <a:t>companies from a wide range of </a:t>
            </a:r>
            <a:r>
              <a:rPr lang="en-GB" sz="1050" kern="0" dirty="0" smtClean="0">
                <a:solidFill>
                  <a:srgbClr val="000000"/>
                </a:solidFill>
                <a:latin typeface="Arial"/>
              </a:rPr>
              <a:t>high-tech industries, housing the </a:t>
            </a:r>
            <a:r>
              <a:rPr lang="en-GB" sz="1050" kern="0" dirty="0">
                <a:solidFill>
                  <a:srgbClr val="000000"/>
                </a:solidFill>
                <a:latin typeface="Arial"/>
              </a:rPr>
              <a:t>headquarters </a:t>
            </a:r>
            <a:r>
              <a:rPr lang="en-GB" sz="1050" kern="0" dirty="0" smtClean="0">
                <a:solidFill>
                  <a:srgbClr val="000000"/>
                </a:solidFill>
                <a:latin typeface="Arial"/>
              </a:rPr>
              <a:t>of companies </a:t>
            </a:r>
            <a:r>
              <a:rPr lang="en-GB" sz="1050" kern="0" dirty="0">
                <a:solidFill>
                  <a:srgbClr val="000000"/>
                </a:solidFill>
                <a:latin typeface="Arial"/>
              </a:rPr>
              <a:t>such as E-ON, Siemens</a:t>
            </a:r>
            <a:r>
              <a:rPr lang="en-GB" sz="1050" kern="0" dirty="0" smtClean="0">
                <a:solidFill>
                  <a:srgbClr val="000000"/>
                </a:solidFill>
                <a:latin typeface="Arial"/>
              </a:rPr>
              <a:t>, and Experian. </a:t>
            </a:r>
            <a:r>
              <a:rPr lang="en-GB" sz="1050" kern="0" dirty="0">
                <a:solidFill>
                  <a:srgbClr val="000000"/>
                </a:solidFill>
                <a:latin typeface="Arial"/>
              </a:rPr>
              <a:t>The city has a thriving pharmaceutical and biotechnology sector, being made one of the UK's six Science Cities in 2005. </a:t>
            </a:r>
            <a:r>
              <a:rPr lang="en-GB" sz="1050" kern="0" dirty="0" err="1">
                <a:solidFill>
                  <a:srgbClr val="000000"/>
                </a:solidFill>
                <a:latin typeface="Arial"/>
              </a:rPr>
              <a:t>BioCity</a:t>
            </a:r>
            <a:r>
              <a:rPr lang="en-GB" sz="1050" kern="0" dirty="0">
                <a:solidFill>
                  <a:srgbClr val="000000"/>
                </a:solidFill>
                <a:latin typeface="Arial"/>
              </a:rPr>
              <a:t>, a joint venture between </a:t>
            </a:r>
            <a:r>
              <a:rPr lang="en-GB" sz="1050" kern="0" dirty="0" smtClean="0">
                <a:solidFill>
                  <a:srgbClr val="000000"/>
                </a:solidFill>
                <a:latin typeface="Arial"/>
              </a:rPr>
              <a:t>the cities two Universities, </a:t>
            </a:r>
            <a:r>
              <a:rPr lang="en-GB" sz="1050" kern="0" dirty="0">
                <a:solidFill>
                  <a:srgbClr val="000000"/>
                </a:solidFill>
                <a:latin typeface="Arial"/>
              </a:rPr>
              <a:t>is now the biggest bioscience innovation and incubation centre in the UK. </a:t>
            </a:r>
            <a:r>
              <a:rPr lang="en-GB" sz="1050" kern="0" dirty="0" smtClean="0">
                <a:solidFill>
                  <a:srgbClr val="000000"/>
                </a:solidFill>
                <a:latin typeface="Arial"/>
              </a:rPr>
              <a:t>The city also has a large base of public sector organisations, including HM </a:t>
            </a:r>
            <a:r>
              <a:rPr lang="en-GB" sz="1050" kern="0" dirty="0">
                <a:solidFill>
                  <a:srgbClr val="000000"/>
                </a:solidFill>
                <a:latin typeface="Arial"/>
              </a:rPr>
              <a:t>Revenue and </a:t>
            </a:r>
            <a:r>
              <a:rPr lang="en-GB" sz="1050" kern="0" dirty="0" smtClean="0">
                <a:solidFill>
                  <a:srgbClr val="000000"/>
                </a:solidFill>
                <a:latin typeface="Arial"/>
              </a:rPr>
              <a:t>Customs and the Driving </a:t>
            </a:r>
            <a:r>
              <a:rPr lang="en-GB" sz="1050" kern="0" dirty="0">
                <a:solidFill>
                  <a:srgbClr val="000000"/>
                </a:solidFill>
                <a:latin typeface="Arial"/>
              </a:rPr>
              <a:t>Standards </a:t>
            </a:r>
            <a:r>
              <a:rPr lang="en-GB" sz="1050" kern="0" dirty="0" smtClean="0">
                <a:solidFill>
                  <a:srgbClr val="000000"/>
                </a:solidFill>
                <a:latin typeface="Arial"/>
              </a:rPr>
              <a:t>Agency. The area surrounding the city is mainly rural, with local businesses made up mainly of small independent retailers. In 2012, around </a:t>
            </a:r>
            <a:r>
              <a:rPr lang="en-GB" sz="1050" b="1" kern="0" dirty="0" smtClean="0">
                <a:solidFill>
                  <a:srgbClr val="000000"/>
                </a:solidFill>
                <a:latin typeface="Arial"/>
              </a:rPr>
              <a:t>£7.6bn </a:t>
            </a:r>
            <a:r>
              <a:rPr lang="en-GB" sz="1050" kern="0" dirty="0" smtClean="0">
                <a:solidFill>
                  <a:srgbClr val="000000"/>
                </a:solidFill>
                <a:latin typeface="Arial"/>
              </a:rPr>
              <a:t>of GVA was generated by businesses in Nottingham.</a:t>
            </a:r>
            <a:endParaRPr lang="en-US" sz="1050" kern="0" dirty="0">
              <a:solidFill>
                <a:srgbClr val="000000"/>
              </a:solidFill>
              <a:latin typeface="Arial"/>
            </a:endParaRPr>
          </a:p>
          <a:p>
            <a:pPr algn="just">
              <a:buClrTx/>
            </a:pPr>
            <a:r>
              <a:rPr lang="en-GB" dirty="0" smtClean="0">
                <a:solidFill>
                  <a:srgbClr val="D90000"/>
                </a:solidFill>
                <a:latin typeface="Arial"/>
              </a:rPr>
              <a:t>Business categorisation</a:t>
            </a:r>
            <a:endParaRPr lang="en-US" kern="0" dirty="0" smtClean="0">
              <a:solidFill>
                <a:srgbClr val="000000"/>
              </a:solidFill>
              <a:latin typeface="Arial"/>
            </a:endParaRPr>
          </a:p>
          <a:p>
            <a:pPr algn="just"/>
            <a:r>
              <a:rPr lang="en-US" sz="1050" kern="0" dirty="0" smtClean="0">
                <a:solidFill>
                  <a:srgbClr val="000000"/>
                </a:solidFill>
                <a:latin typeface="Arial"/>
              </a:rPr>
              <a:t>The number of businesses directly protected by the scheme is estimated using the number of protected commercial properties identified in the existing appraisal (the PAR). This </a:t>
            </a:r>
            <a:r>
              <a:rPr lang="en-US" sz="1050" kern="0" dirty="0" smtClean="0">
                <a:latin typeface="Arial"/>
              </a:rPr>
              <a:t>suggested a total number of 1,005 businesses</a:t>
            </a:r>
            <a:r>
              <a:rPr lang="en-US" sz="1050" kern="0" baseline="30000" dirty="0" smtClean="0">
                <a:latin typeface="Arial"/>
              </a:rPr>
              <a:t>1</a:t>
            </a:r>
            <a:r>
              <a:rPr lang="en-US" sz="1050" kern="0" dirty="0" smtClean="0">
                <a:latin typeface="Arial"/>
              </a:rPr>
              <a:t>. In line Technical Report 1, we used local authority data from the ONS Neighborhood Statistics database to split these 1,005 businesses </a:t>
            </a:r>
            <a:r>
              <a:rPr lang="en-US" sz="1050" kern="0" dirty="0" smtClean="0">
                <a:solidFill>
                  <a:srgbClr val="000000"/>
                </a:solidFill>
                <a:latin typeface="Arial"/>
              </a:rPr>
              <a:t>by industry. As the floodplain spans across Nottingham City, Broxetowe, and Erewash local authority areas, we used the average industry splits across these areas to categorise the businesses. Regional business data for the East Midlands was then used to determine the split of businesses by business size within each industry group. </a:t>
            </a:r>
            <a:r>
              <a:rPr lang="en-GB" sz="1050" kern="0" dirty="0" smtClean="0">
                <a:latin typeface="Arial"/>
              </a:rPr>
              <a:t>As the data used is not specific to Nottingham itself, the </a:t>
            </a:r>
            <a:r>
              <a:rPr lang="en-GB" sz="1050" kern="0" dirty="0">
                <a:latin typeface="Arial"/>
              </a:rPr>
              <a:t>sector composition is therefore indicative; actual types of businesses may vary slightly from </a:t>
            </a:r>
            <a:r>
              <a:rPr lang="en-GB" sz="1050" kern="0" dirty="0" smtClean="0">
                <a:latin typeface="Arial"/>
              </a:rPr>
              <a:t>our estimates.</a:t>
            </a:r>
            <a:endParaRPr lang="en-US" sz="1050" b="1" kern="0" dirty="0" smtClean="0">
              <a:solidFill>
                <a:srgbClr val="000000"/>
              </a:solidFill>
              <a:latin typeface="Arial"/>
              <a:ea typeface="+mn-ea"/>
            </a:endParaRPr>
          </a:p>
          <a:p>
            <a:pPr algn="just">
              <a:buClrTx/>
            </a:pPr>
            <a:r>
              <a:rPr lang="en-US" sz="1050" kern="0" dirty="0" smtClean="0">
                <a:solidFill>
                  <a:srgbClr val="000000"/>
                </a:solidFill>
                <a:latin typeface="Arial"/>
              </a:rPr>
              <a:t>Through the business categorisation, we found that:</a:t>
            </a:r>
            <a:endParaRPr lang="en-US" sz="1050" kern="0" dirty="0" smtClean="0">
              <a:solidFill>
                <a:srgbClr val="000000"/>
              </a:solidFill>
              <a:latin typeface="Arial"/>
              <a:ea typeface="+mn-ea"/>
            </a:endParaRPr>
          </a:p>
          <a:p>
            <a:pPr marL="171450" indent="-171450" algn="just">
              <a:spcBef>
                <a:spcPts val="252"/>
              </a:spcBef>
              <a:buClr>
                <a:srgbClr val="E83F35"/>
              </a:buClr>
              <a:buFont typeface="Arial" panose="020B0604020202020204" pitchFamily="34" charset="0"/>
              <a:buChar char="•"/>
            </a:pPr>
            <a:r>
              <a:rPr lang="en-US" sz="1050" b="1" kern="0" dirty="0" smtClean="0">
                <a:solidFill>
                  <a:srgbClr val="000000"/>
                </a:solidFill>
                <a:latin typeface="Arial"/>
              </a:rPr>
              <a:t>Small businesses account for a large proportion of the economic activity in the floodplain. </a:t>
            </a:r>
            <a:r>
              <a:rPr lang="en-GB" sz="1050" kern="0" dirty="0">
                <a:solidFill>
                  <a:srgbClr val="000000"/>
                </a:solidFill>
                <a:latin typeface="Arial"/>
              </a:rPr>
              <a:t>‘Micro’ businesses </a:t>
            </a:r>
            <a:r>
              <a:rPr lang="en-GB" sz="1050" kern="0" dirty="0" smtClean="0">
                <a:solidFill>
                  <a:srgbClr val="000000"/>
                </a:solidFill>
                <a:latin typeface="Arial"/>
              </a:rPr>
              <a:t>(less than 10 employees) represent </a:t>
            </a:r>
            <a:r>
              <a:rPr lang="en-GB" sz="1050" kern="0" dirty="0">
                <a:solidFill>
                  <a:srgbClr val="000000"/>
                </a:solidFill>
                <a:latin typeface="Arial"/>
              </a:rPr>
              <a:t>over 80% of all </a:t>
            </a:r>
            <a:r>
              <a:rPr lang="en-GB" sz="1050" kern="0" dirty="0" smtClean="0">
                <a:solidFill>
                  <a:srgbClr val="000000"/>
                </a:solidFill>
                <a:latin typeface="Arial"/>
              </a:rPr>
              <a:t>businesses in the floodplain. </a:t>
            </a:r>
            <a:r>
              <a:rPr lang="en-GB" sz="1050" kern="0" dirty="0">
                <a:solidFill>
                  <a:srgbClr val="000000"/>
                </a:solidFill>
                <a:latin typeface="Arial"/>
              </a:rPr>
              <a:t>Large businesses (those with 250 + employees) account for under 1% of  the total.</a:t>
            </a:r>
          </a:p>
          <a:p>
            <a:pPr marL="171450" indent="-171450" algn="just">
              <a:spcBef>
                <a:spcPts val="252"/>
              </a:spcBef>
              <a:buClr>
                <a:srgbClr val="E83F35"/>
              </a:buClr>
              <a:buFont typeface="Arial" panose="020B0604020202020204" pitchFamily="34" charset="0"/>
              <a:buChar char="•"/>
            </a:pPr>
            <a:r>
              <a:rPr lang="en-US" sz="1050" b="1" kern="0" dirty="0" smtClean="0">
                <a:solidFill>
                  <a:srgbClr val="000000"/>
                </a:solidFill>
                <a:latin typeface="Arial"/>
              </a:rPr>
              <a:t>There is a mix of both high and low value sectors. </a:t>
            </a:r>
            <a:r>
              <a:rPr lang="en-US" sz="1050" kern="0" dirty="0" smtClean="0">
                <a:solidFill>
                  <a:srgbClr val="000000"/>
                </a:solidFill>
                <a:latin typeface="Arial"/>
              </a:rPr>
              <a:t>Retail and health &amp; social work businesses make up around 30% of all businesses. However, almost a quarter of businesses are in the construction and professional/technical services sectors, reflecting the growing pharmaceutical and biotechnology sector in the city. </a:t>
            </a:r>
            <a:endParaRPr lang="en-US" sz="1050" b="1" kern="0" dirty="0" smtClean="0">
              <a:solidFill>
                <a:srgbClr val="000000"/>
              </a:solidFill>
              <a:latin typeface="Arial"/>
            </a:endParaRPr>
          </a:p>
        </p:txBody>
      </p:sp>
      <p:sp>
        <p:nvSpPr>
          <p:cNvPr id="10" name="Rectangle 9"/>
          <p:cNvSpPr/>
          <p:nvPr/>
        </p:nvSpPr>
        <p:spPr bwMode="auto">
          <a:xfrm>
            <a:off x="232253" y="6462625"/>
            <a:ext cx="9473275" cy="350752"/>
          </a:xfrm>
          <a:prstGeom prst="rect">
            <a:avLst/>
          </a:prstGeom>
          <a:solidFill>
            <a:srgbClr val="FFFFFF"/>
          </a:solidFill>
          <a:ln w="9525" cap="flat" cmpd="sng" algn="ctr">
            <a:solidFill>
              <a:srgbClr val="E83F3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lang="en-GB" sz="800" baseline="30000" dirty="0" smtClean="0"/>
              <a:t>1</a:t>
            </a:r>
            <a:r>
              <a:rPr lang="en-GB" sz="800" dirty="0" smtClean="0"/>
              <a:t>This captures the 243 ‘</a:t>
            </a:r>
            <a:r>
              <a:rPr lang="en-GB" sz="800" dirty="0" err="1" smtClean="0"/>
              <a:t>Comm</a:t>
            </a:r>
            <a:r>
              <a:rPr lang="en-GB" sz="800" dirty="0" smtClean="0"/>
              <a:t>/</a:t>
            </a:r>
            <a:r>
              <a:rPr lang="en-GB" sz="800" dirty="0" err="1" smtClean="0"/>
              <a:t>Ind</a:t>
            </a:r>
            <a:r>
              <a:rPr lang="en-GB" sz="800" dirty="0" smtClean="0"/>
              <a:t>’ properties identified in the existing appraisal, as well as the 762 ‘Other’ </a:t>
            </a:r>
            <a:r>
              <a:rPr lang="en-GB" sz="800" dirty="0"/>
              <a:t>properties. </a:t>
            </a:r>
            <a:r>
              <a:rPr lang="en-GB" sz="800" dirty="0" smtClean="0"/>
              <a:t>These </a:t>
            </a:r>
            <a:r>
              <a:rPr lang="en-GB" sz="800" dirty="0"/>
              <a:t>‘Other’ properties </a:t>
            </a:r>
            <a:r>
              <a:rPr lang="en-GB" sz="800" dirty="0" smtClean="0"/>
              <a:t>are included in our figures, as this </a:t>
            </a:r>
            <a:r>
              <a:rPr lang="en-GB" sz="800" dirty="0"/>
              <a:t>category is likely to cover public buildings, and other buildings which are likely to provide employment (such as school buildings for example). Working hours will therefore be lost if these buildings are </a:t>
            </a:r>
            <a:r>
              <a:rPr lang="en-GB" sz="800" dirty="0" smtClean="0"/>
              <a:t>affected </a:t>
            </a:r>
            <a:r>
              <a:rPr lang="en-GB" sz="800" dirty="0"/>
              <a:t>by flooding.</a:t>
            </a:r>
          </a:p>
        </p:txBody>
      </p:sp>
      <p:sp>
        <p:nvSpPr>
          <p:cNvPr id="11" name="Rectangle 5"/>
          <p:cNvSpPr txBox="1">
            <a:spLocks noChangeArrowheads="1"/>
          </p:cNvSpPr>
          <p:nvPr/>
        </p:nvSpPr>
        <p:spPr bwMode="auto">
          <a:xfrm>
            <a:off x="5408290" y="475953"/>
            <a:ext cx="4297238"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buClr>
                <a:schemeClr val="bg1"/>
              </a:buClr>
            </a:pPr>
            <a:r>
              <a:rPr lang="en-US" sz="1050" kern="0" dirty="0" smtClean="0">
                <a:solidFill>
                  <a:srgbClr val="000000"/>
                </a:solidFill>
                <a:latin typeface="Arial"/>
              </a:rPr>
              <a:t>Given </a:t>
            </a:r>
            <a:r>
              <a:rPr lang="en-US" sz="1050" kern="0" dirty="0">
                <a:solidFill>
                  <a:srgbClr val="000000"/>
                </a:solidFill>
                <a:latin typeface="Arial"/>
              </a:rPr>
              <a:t>the high value </a:t>
            </a:r>
            <a:r>
              <a:rPr lang="en-US" sz="1050" kern="0" dirty="0" smtClean="0">
                <a:solidFill>
                  <a:srgbClr val="000000"/>
                </a:solidFill>
                <a:latin typeface="Arial"/>
              </a:rPr>
              <a:t>that </a:t>
            </a:r>
            <a:r>
              <a:rPr lang="en-US" sz="1050" kern="0" dirty="0">
                <a:solidFill>
                  <a:srgbClr val="000000"/>
                </a:solidFill>
                <a:latin typeface="Arial"/>
              </a:rPr>
              <a:t>these </a:t>
            </a:r>
            <a:r>
              <a:rPr lang="en-US" sz="1050" kern="0" dirty="0" smtClean="0">
                <a:solidFill>
                  <a:srgbClr val="000000"/>
                </a:solidFill>
                <a:latin typeface="Arial"/>
              </a:rPr>
              <a:t>businesses generate, this is an </a:t>
            </a:r>
            <a:r>
              <a:rPr lang="en-US" sz="1050" kern="0" dirty="0">
                <a:solidFill>
                  <a:srgbClr val="000000"/>
                </a:solidFill>
                <a:latin typeface="Arial"/>
              </a:rPr>
              <a:t>important driver of economic value in the area. </a:t>
            </a:r>
            <a:endParaRPr lang="en-US" sz="1050" b="1" kern="0" dirty="0" smtClean="0">
              <a:solidFill>
                <a:srgbClr val="000000"/>
              </a:solidFill>
              <a:latin typeface="Aria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9064" y="961677"/>
            <a:ext cx="4176464" cy="2539331"/>
          </a:xfrm>
          <a:prstGeom prst="rect">
            <a:avLst/>
          </a:prstGeom>
          <a:noFill/>
          <a:ln w="28575">
            <a:solidFill>
              <a:srgbClr val="15657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9064" y="3645024"/>
            <a:ext cx="4176464" cy="2487181"/>
          </a:xfrm>
          <a:prstGeom prst="rect">
            <a:avLst/>
          </a:prstGeom>
          <a:noFill/>
          <a:ln w="28575">
            <a:solidFill>
              <a:srgbClr val="15657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1</a:t>
            </a:r>
          </a:p>
        </p:txBody>
      </p:sp>
      <p:sp>
        <p:nvSpPr>
          <p:cNvPr id="13" name="Oval 56"/>
          <p:cNvSpPr>
            <a:spLocks noChangeArrowheads="1"/>
          </p:cNvSpPr>
          <p:nvPr/>
        </p:nvSpPr>
        <p:spPr bwMode="auto">
          <a:xfrm>
            <a:off x="8841026" y="69808"/>
            <a:ext cx="288000" cy="288000"/>
          </a:xfrm>
          <a:prstGeom prst="ellipse">
            <a:avLst/>
          </a:prstGeom>
          <a:solidFill>
            <a:srgbClr val="E83F35"/>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2</a:t>
            </a:r>
          </a:p>
        </p:txBody>
      </p:sp>
      <p:sp>
        <p:nvSpPr>
          <p:cNvPr id="14"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3</a:t>
            </a:r>
          </a:p>
        </p:txBody>
      </p:sp>
      <p:sp>
        <p:nvSpPr>
          <p:cNvPr id="15"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smtClean="0">
                <a:solidFill>
                  <a:srgbClr val="FFFFFF"/>
                </a:solidFill>
                <a:ea typeface="+mn-ea"/>
              </a:rPr>
              <a:t>4</a:t>
            </a:r>
            <a:endParaRPr lang="en-GB" sz="1200" dirty="0">
              <a:solidFill>
                <a:srgbClr val="FFFFFF"/>
              </a:solidFill>
              <a:ea typeface="+mn-ea"/>
            </a:endParaRPr>
          </a:p>
        </p:txBody>
      </p:sp>
      <p:sp>
        <p:nvSpPr>
          <p:cNvPr id="26" name="Rectangle 25"/>
          <p:cNvSpPr/>
          <p:nvPr/>
        </p:nvSpPr>
        <p:spPr bwMode="auto">
          <a:xfrm>
            <a:off x="5396819" y="6214065"/>
            <a:ext cx="4486633" cy="144016"/>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kumimoji="0" lang="en-GB" sz="1000" b="0" i="1" u="none" strike="noStrike" cap="none" normalizeH="0" baseline="0" dirty="0" smtClean="0">
                <a:ln>
                  <a:noFill/>
                </a:ln>
                <a:solidFill>
                  <a:schemeClr val="tx1"/>
                </a:solidFill>
                <a:effectLst/>
              </a:rPr>
              <a:t>Source:</a:t>
            </a:r>
            <a:r>
              <a:rPr kumimoji="0" lang="en-GB" sz="1000" b="0" i="1" u="none" strike="noStrike" cap="none" normalizeH="0" dirty="0" smtClean="0">
                <a:ln>
                  <a:noFill/>
                </a:ln>
                <a:solidFill>
                  <a:schemeClr val="tx1"/>
                </a:solidFill>
                <a:effectLst/>
              </a:rPr>
              <a:t> Frontier Analysis based on ONS &amp; BIS business data</a:t>
            </a:r>
            <a:endParaRPr kumimoji="0" lang="en-GB" sz="1000" b="0" i="1"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41388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120266"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pPr>
              <a:buClrTx/>
            </a:pPr>
            <a:r>
              <a:rPr lang="en-GB" sz="1800" dirty="0" smtClean="0"/>
              <a:t>4.2 Nottingham – First Round Impacts</a:t>
            </a:r>
            <a:endParaRPr lang="en-GB" sz="1800" kern="0" dirty="0"/>
          </a:p>
        </p:txBody>
      </p:sp>
      <p:sp>
        <p:nvSpPr>
          <p:cNvPr id="19" name="Rectangle 5"/>
          <p:cNvSpPr txBox="1">
            <a:spLocks noChangeArrowheads="1"/>
          </p:cNvSpPr>
          <p:nvPr/>
        </p:nvSpPr>
        <p:spPr bwMode="auto">
          <a:xfrm>
            <a:off x="116588" y="464146"/>
            <a:ext cx="5340468" cy="5773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dirty="0" smtClean="0">
                <a:solidFill>
                  <a:srgbClr val="D90000"/>
                </a:solidFill>
                <a:latin typeface="Arial"/>
              </a:rPr>
              <a:t>What first round impacts does the Nottingham scheme generate?</a:t>
            </a:r>
            <a:endParaRPr lang="en-US" kern="0" dirty="0" smtClean="0">
              <a:solidFill>
                <a:srgbClr val="000000"/>
              </a:solidFill>
              <a:latin typeface="Arial"/>
            </a:endParaRPr>
          </a:p>
          <a:p>
            <a:pPr algn="just"/>
            <a:r>
              <a:rPr lang="en-GB" sz="1050" kern="0" dirty="0" smtClean="0">
                <a:solidFill>
                  <a:srgbClr val="000000"/>
                </a:solidFill>
                <a:latin typeface="Arial"/>
              </a:rPr>
              <a:t>To ensure that we were </a:t>
            </a:r>
            <a:r>
              <a:rPr lang="en-GB" sz="1050" kern="0" dirty="0" smtClean="0">
                <a:latin typeface="Arial"/>
              </a:rPr>
              <a:t>taking a proportionate approach, first round impacts are estimated using the EA’s existing economic appraisal (the PAR). As these economic benefits add directly to GVA, we have taken 100% of these benefits in deriving the first round impacts.</a:t>
            </a:r>
          </a:p>
          <a:p>
            <a:pPr algn="just"/>
            <a:r>
              <a:rPr lang="en-GB" sz="1050" kern="0" dirty="0" smtClean="0">
                <a:solidFill>
                  <a:srgbClr val="000000"/>
                </a:solidFill>
                <a:latin typeface="Arial"/>
              </a:rPr>
              <a:t>The existing appraisal focussed solely on quantifying the avoided damage to properties in the floodplain. </a:t>
            </a:r>
            <a:r>
              <a:rPr lang="en-GB" sz="1050" kern="0" dirty="0">
                <a:solidFill>
                  <a:srgbClr val="000000"/>
                </a:solidFill>
                <a:latin typeface="Arial"/>
              </a:rPr>
              <a:t>As set out in </a:t>
            </a:r>
            <a:r>
              <a:rPr lang="en-GB" sz="1050" kern="0" dirty="0" smtClean="0">
                <a:solidFill>
                  <a:srgbClr val="000000"/>
                </a:solidFill>
                <a:latin typeface="Arial"/>
              </a:rPr>
              <a:t>Technical Report 1, </a:t>
            </a:r>
            <a:r>
              <a:rPr lang="en-GB" sz="1050" kern="0" dirty="0">
                <a:solidFill>
                  <a:srgbClr val="000000"/>
                </a:solidFill>
                <a:latin typeface="Arial"/>
              </a:rPr>
              <a:t>the scheme </a:t>
            </a:r>
            <a:r>
              <a:rPr lang="en-GB" sz="1050" kern="0" dirty="0" smtClean="0">
                <a:solidFill>
                  <a:srgbClr val="000000"/>
                </a:solidFill>
                <a:latin typeface="Arial"/>
              </a:rPr>
              <a:t>could potentially generate </a:t>
            </a:r>
            <a:r>
              <a:rPr lang="en-GB" sz="1050" kern="0" dirty="0">
                <a:solidFill>
                  <a:srgbClr val="000000"/>
                </a:solidFill>
                <a:latin typeface="Arial"/>
              </a:rPr>
              <a:t>additional GVA through a number of other </a:t>
            </a:r>
            <a:r>
              <a:rPr lang="en-GB" sz="1050" kern="0" dirty="0" smtClean="0">
                <a:solidFill>
                  <a:srgbClr val="000000"/>
                </a:solidFill>
                <a:latin typeface="Arial"/>
              </a:rPr>
              <a:t>avenues. For example through avoided damage to transportation and utilities infrastructure, and disruption to agricultural production. </a:t>
            </a:r>
            <a:r>
              <a:rPr lang="en-GB" sz="1050" kern="0" dirty="0">
                <a:solidFill>
                  <a:srgbClr val="000000"/>
                </a:solidFill>
                <a:latin typeface="Arial"/>
              </a:rPr>
              <a:t>However, such benefits were </a:t>
            </a:r>
            <a:r>
              <a:rPr lang="en-GB" sz="1050" kern="0" dirty="0" smtClean="0">
                <a:solidFill>
                  <a:srgbClr val="000000"/>
                </a:solidFill>
                <a:latin typeface="Arial"/>
              </a:rPr>
              <a:t>considered negligible </a:t>
            </a:r>
            <a:r>
              <a:rPr lang="en-GB" sz="1050" kern="0" dirty="0">
                <a:solidFill>
                  <a:srgbClr val="000000"/>
                </a:solidFill>
                <a:latin typeface="Arial"/>
              </a:rPr>
              <a:t>in the </a:t>
            </a:r>
            <a:r>
              <a:rPr lang="en-GB" sz="1050" kern="0" dirty="0" smtClean="0">
                <a:solidFill>
                  <a:srgbClr val="000000"/>
                </a:solidFill>
                <a:latin typeface="Arial"/>
              </a:rPr>
              <a:t>PAR, </a:t>
            </a:r>
            <a:r>
              <a:rPr lang="en-GB" sz="1050" kern="0" dirty="0">
                <a:solidFill>
                  <a:srgbClr val="000000"/>
                </a:solidFill>
                <a:latin typeface="Arial"/>
              </a:rPr>
              <a:t>and were therefore not quantified explicitly.</a:t>
            </a:r>
          </a:p>
          <a:p>
            <a:pPr algn="just"/>
            <a:r>
              <a:rPr lang="en-GB" sz="1050" kern="0" dirty="0" smtClean="0">
                <a:solidFill>
                  <a:srgbClr val="000000"/>
                </a:solidFill>
                <a:latin typeface="Arial"/>
              </a:rPr>
              <a:t>The EA’s appraisal estimated the expected damage costs to all types of property </a:t>
            </a:r>
            <a:r>
              <a:rPr lang="en-GB" sz="1050" kern="0" dirty="0">
                <a:solidFill>
                  <a:srgbClr val="000000"/>
                </a:solidFill>
                <a:latin typeface="Arial"/>
              </a:rPr>
              <a:t>under the “Do Nothing” </a:t>
            </a:r>
            <a:r>
              <a:rPr lang="en-GB" sz="1050" kern="0" dirty="0" smtClean="0">
                <a:solidFill>
                  <a:srgbClr val="000000"/>
                </a:solidFill>
                <a:latin typeface="Arial"/>
              </a:rPr>
              <a:t>and “Do Something” scenarios (i.e. with and without the intervention). Based on evidence in the appraisal PAR, the EA estimated that the scheme reduces the expected property damage by</a:t>
            </a:r>
            <a:r>
              <a:rPr lang="en-GB" sz="1050" dirty="0" smtClean="0"/>
              <a:t> </a:t>
            </a:r>
            <a:r>
              <a:rPr lang="en-GB" sz="1050" kern="0" dirty="0" smtClean="0">
                <a:solidFill>
                  <a:srgbClr val="000000"/>
                </a:solidFill>
                <a:latin typeface="Arial"/>
              </a:rPr>
              <a:t>£214.4m in present value terms over </a:t>
            </a:r>
            <a:r>
              <a:rPr lang="en-GB" sz="1050" kern="0" dirty="0">
                <a:solidFill>
                  <a:srgbClr val="000000"/>
                </a:solidFill>
                <a:latin typeface="Arial"/>
              </a:rPr>
              <a:t>the 100 year lifetime of the asset. </a:t>
            </a:r>
            <a:r>
              <a:rPr lang="en-GB" sz="1050" kern="0" dirty="0" smtClean="0">
                <a:solidFill>
                  <a:srgbClr val="000000"/>
                </a:solidFill>
                <a:latin typeface="Arial"/>
              </a:rPr>
              <a:t>As the PAR does not provide separate estimates for different property types, we took a pragmatic approach to estimate the likely avoided damage to commercial properties:</a:t>
            </a:r>
            <a:endParaRPr lang="en-GB" sz="1050" kern="0" dirty="0">
              <a:solidFill>
                <a:srgbClr val="000000"/>
              </a:solidFill>
              <a:latin typeface="Arial"/>
            </a:endParaRPr>
          </a:p>
          <a:p>
            <a:pPr marL="171450" indent="-171450" algn="just">
              <a:buClr>
                <a:srgbClr val="E83F35"/>
              </a:buClr>
              <a:buFont typeface="Arial" panose="020B0604020202020204" pitchFamily="34" charset="0"/>
              <a:buChar char="•"/>
            </a:pPr>
            <a:r>
              <a:rPr lang="en-GB" sz="1050" kern="0" dirty="0" smtClean="0">
                <a:solidFill>
                  <a:srgbClr val="000000"/>
                </a:solidFill>
                <a:latin typeface="Arial"/>
              </a:rPr>
              <a:t>The PAR provides the total number of residential and commercial properties protected by the scheme. This information suggests that 8% of the 12,809 protected properties are used for commercial purposes. In the absence of other evidence, we assume that avoided damage is directly proportional to the number of properties protected. This suggests that the scheme prevents </a:t>
            </a:r>
            <a:r>
              <a:rPr lang="en-GB" sz="1050" b="1" kern="0" dirty="0" smtClean="0">
                <a:solidFill>
                  <a:srgbClr val="000000"/>
                </a:solidFill>
                <a:latin typeface="Arial"/>
              </a:rPr>
              <a:t>£16.8m (in PV terms) of commercial property damage over the 100 year period</a:t>
            </a:r>
            <a:r>
              <a:rPr lang="en-GB" sz="1050" kern="0" dirty="0" smtClean="0">
                <a:solidFill>
                  <a:srgbClr val="000000"/>
                </a:solidFill>
                <a:latin typeface="Arial"/>
              </a:rPr>
              <a:t>.</a:t>
            </a:r>
          </a:p>
          <a:p>
            <a:pPr marL="171450" indent="-171450" algn="just">
              <a:buClr>
                <a:srgbClr val="E83F35"/>
              </a:buClr>
              <a:buFont typeface="Arial" panose="020B0604020202020204" pitchFamily="34" charset="0"/>
              <a:buChar char="•"/>
            </a:pPr>
            <a:r>
              <a:rPr lang="en-GB" sz="1050" kern="0" dirty="0" smtClean="0">
                <a:solidFill>
                  <a:srgbClr val="000000"/>
                </a:solidFill>
                <a:latin typeface="Arial"/>
              </a:rPr>
              <a:t>We then converted this into an average annual figure, using the schedule </a:t>
            </a:r>
            <a:r>
              <a:rPr lang="en-GB" sz="1050" kern="0" dirty="0">
                <a:solidFill>
                  <a:srgbClr val="000000"/>
                </a:solidFill>
                <a:latin typeface="Arial"/>
              </a:rPr>
              <a:t>of social discount rates set out in the Treasury Green Book. Through these calculations, we find that by abating commercial property damage during floods, the scheme generates around </a:t>
            </a:r>
            <a:r>
              <a:rPr lang="en-GB" sz="1050" b="1" kern="0" dirty="0" smtClean="0">
                <a:solidFill>
                  <a:srgbClr val="000000"/>
                </a:solidFill>
                <a:latin typeface="Arial"/>
              </a:rPr>
              <a:t>£583,000 </a:t>
            </a:r>
            <a:r>
              <a:rPr lang="en-GB" sz="1050" b="1" kern="0" dirty="0">
                <a:solidFill>
                  <a:srgbClr val="000000"/>
                </a:solidFill>
                <a:latin typeface="Arial"/>
              </a:rPr>
              <a:t>of additional GVA on an annual basis. </a:t>
            </a:r>
            <a:r>
              <a:rPr lang="en-GB" sz="1050" kern="0" dirty="0" smtClean="0">
                <a:solidFill>
                  <a:srgbClr val="000000"/>
                </a:solidFill>
                <a:latin typeface="Arial"/>
              </a:rPr>
              <a:t>This translates to a total present value benefit of around </a:t>
            </a:r>
            <a:r>
              <a:rPr lang="en-GB" sz="1050" b="1" kern="0" dirty="0" smtClean="0">
                <a:solidFill>
                  <a:srgbClr val="000000"/>
                </a:solidFill>
                <a:latin typeface="Arial"/>
              </a:rPr>
              <a:t>£4.85m</a:t>
            </a:r>
            <a:r>
              <a:rPr lang="en-GB" sz="1050" kern="0" dirty="0" smtClean="0">
                <a:solidFill>
                  <a:srgbClr val="000000"/>
                </a:solidFill>
                <a:latin typeface="Arial"/>
              </a:rPr>
              <a:t> </a:t>
            </a:r>
            <a:r>
              <a:rPr lang="en-GB" sz="1050" b="1" kern="0" dirty="0" smtClean="0">
                <a:solidFill>
                  <a:srgbClr val="000000"/>
                </a:solidFill>
                <a:latin typeface="Arial"/>
              </a:rPr>
              <a:t>when </a:t>
            </a:r>
            <a:r>
              <a:rPr lang="en-GB" sz="1050" b="1" kern="0" dirty="0">
                <a:solidFill>
                  <a:srgbClr val="000000"/>
                </a:solidFill>
                <a:latin typeface="Arial"/>
              </a:rPr>
              <a:t>these benefits </a:t>
            </a:r>
            <a:r>
              <a:rPr lang="en-GB" sz="1050" b="1" kern="0" dirty="0" smtClean="0">
                <a:solidFill>
                  <a:srgbClr val="000000"/>
                </a:solidFill>
                <a:latin typeface="Arial"/>
              </a:rPr>
              <a:t>are considered over </a:t>
            </a:r>
            <a:r>
              <a:rPr lang="en-GB" sz="1050" b="1" kern="0" dirty="0">
                <a:solidFill>
                  <a:srgbClr val="000000"/>
                </a:solidFill>
                <a:latin typeface="Arial"/>
              </a:rPr>
              <a:t>the 10-year </a:t>
            </a:r>
            <a:r>
              <a:rPr lang="en-GB" sz="1050" b="1" kern="0" dirty="0" smtClean="0">
                <a:solidFill>
                  <a:srgbClr val="000000"/>
                </a:solidFill>
                <a:latin typeface="Arial"/>
              </a:rPr>
              <a:t>GVA appraisal horizon</a:t>
            </a:r>
            <a:r>
              <a:rPr lang="en-GB" sz="1050" kern="0" dirty="0">
                <a:solidFill>
                  <a:srgbClr val="E83F35"/>
                </a:solidFill>
                <a:latin typeface="Arial"/>
              </a:rPr>
              <a:t>.</a:t>
            </a:r>
            <a:r>
              <a:rPr lang="en-GB" sz="1050" kern="0" dirty="0" smtClean="0">
                <a:solidFill>
                  <a:srgbClr val="E83F35"/>
                </a:solidFill>
                <a:latin typeface="Arial"/>
              </a:rPr>
              <a:t> </a:t>
            </a:r>
            <a:r>
              <a:rPr lang="en-GB" sz="1050" kern="0" dirty="0" smtClean="0">
                <a:latin typeface="Arial"/>
              </a:rPr>
              <a:t>This scale reflects that the scheme protects 1,105 business properties from such floods.</a:t>
            </a:r>
          </a:p>
          <a:p>
            <a:pPr algn="just">
              <a:buClr>
                <a:srgbClr val="E83F35"/>
              </a:buClr>
            </a:pPr>
            <a:endParaRPr lang="en-GB" sz="1050" kern="0" dirty="0" smtClean="0">
              <a:solidFill>
                <a:srgbClr val="000000"/>
              </a:solidFill>
              <a:latin typeface="Arial"/>
            </a:endParaRPr>
          </a:p>
          <a:p>
            <a:pPr algn="just">
              <a:buClrTx/>
            </a:pPr>
            <a:endParaRPr lang="en-GB" sz="1050" kern="0" dirty="0">
              <a:solidFill>
                <a:srgbClr val="000000"/>
              </a:solidFill>
              <a:latin typeface="Arial"/>
            </a:endParaRPr>
          </a:p>
          <a:p>
            <a:pPr algn="just">
              <a:buClrTx/>
            </a:pPr>
            <a:endParaRPr lang="en-GB" sz="1050" kern="0" dirty="0" smtClean="0">
              <a:solidFill>
                <a:srgbClr val="000000"/>
              </a:solidFill>
              <a:latin typeface="Arial"/>
            </a:endParaRPr>
          </a:p>
        </p:txBody>
      </p:sp>
      <p:sp>
        <p:nvSpPr>
          <p:cNvPr id="2" name="Rectangle 1"/>
          <p:cNvSpPr/>
          <p:nvPr/>
        </p:nvSpPr>
        <p:spPr bwMode="auto">
          <a:xfrm>
            <a:off x="5673080" y="3534967"/>
            <a:ext cx="1628920" cy="1224136"/>
          </a:xfrm>
          <a:prstGeom prst="rect">
            <a:avLst/>
          </a:prstGeom>
          <a:solidFill>
            <a:srgbClr val="156570"/>
          </a:solidFill>
          <a:ln w="9525" cap="flat" cmpd="sng" algn="ctr">
            <a:solidFill>
              <a:srgbClr val="15657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Annual Benefits</a:t>
            </a:r>
          </a:p>
        </p:txBody>
      </p:sp>
      <p:sp>
        <p:nvSpPr>
          <p:cNvPr id="12" name="Rectangle 11"/>
          <p:cNvSpPr/>
          <p:nvPr/>
        </p:nvSpPr>
        <p:spPr bwMode="auto">
          <a:xfrm>
            <a:off x="5673080" y="4975127"/>
            <a:ext cx="1628920" cy="1224136"/>
          </a:xfrm>
          <a:prstGeom prst="rect">
            <a:avLst/>
          </a:prstGeom>
          <a:solidFill>
            <a:srgbClr val="156570"/>
          </a:solidFill>
          <a:ln w="9525" cap="flat" cmpd="sng" algn="ctr">
            <a:solidFill>
              <a:srgbClr val="15657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en-GB" sz="2000" b="1" dirty="0" smtClean="0">
                <a:solidFill>
                  <a:schemeClr val="bg1"/>
                </a:solidFill>
              </a:rPr>
              <a:t>10-Year PV Benefits</a:t>
            </a:r>
            <a:endParaRPr lang="en-GB" sz="2000" b="1" dirty="0">
              <a:solidFill>
                <a:schemeClr val="bg1"/>
              </a:solidFill>
            </a:endParaRPr>
          </a:p>
        </p:txBody>
      </p:sp>
      <p:sp>
        <p:nvSpPr>
          <p:cNvPr id="13" name="AutoShape 29"/>
          <p:cNvSpPr>
            <a:spLocks noChangeArrowheads="1"/>
          </p:cNvSpPr>
          <p:nvPr/>
        </p:nvSpPr>
        <p:spPr bwMode="auto">
          <a:xfrm>
            <a:off x="7502401" y="3534967"/>
            <a:ext cx="324653" cy="1224136"/>
          </a:xfrm>
          <a:prstGeom prst="homePlate">
            <a:avLst>
              <a:gd name="adj" fmla="val 89944"/>
            </a:avLst>
          </a:prstGeom>
          <a:solidFill>
            <a:srgbClr val="99BFC2"/>
          </a:solidFill>
          <a:ln w="9525" algn="ctr">
            <a:solidFill>
              <a:srgbClr val="99BFC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GB"/>
          </a:p>
        </p:txBody>
      </p:sp>
      <p:sp>
        <p:nvSpPr>
          <p:cNvPr id="15" name="AutoShape 29"/>
          <p:cNvSpPr>
            <a:spLocks noChangeArrowheads="1"/>
          </p:cNvSpPr>
          <p:nvPr/>
        </p:nvSpPr>
        <p:spPr bwMode="auto">
          <a:xfrm>
            <a:off x="7502401" y="4975127"/>
            <a:ext cx="324653" cy="1224136"/>
          </a:xfrm>
          <a:prstGeom prst="homePlate">
            <a:avLst>
              <a:gd name="adj" fmla="val 89944"/>
            </a:avLst>
          </a:prstGeom>
          <a:solidFill>
            <a:srgbClr val="99BFC2"/>
          </a:solidFill>
          <a:ln w="9525" algn="ctr">
            <a:solidFill>
              <a:srgbClr val="99BFC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GB"/>
          </a:p>
        </p:txBody>
      </p:sp>
      <p:sp>
        <p:nvSpPr>
          <p:cNvPr id="16" name="Rectangle 15"/>
          <p:cNvSpPr/>
          <p:nvPr/>
        </p:nvSpPr>
        <p:spPr bwMode="auto">
          <a:xfrm>
            <a:off x="7977304" y="3534967"/>
            <a:ext cx="1628920" cy="1224136"/>
          </a:xfrm>
          <a:prstGeom prst="rect">
            <a:avLst/>
          </a:prstGeom>
          <a:solidFill>
            <a:srgbClr val="B4A76C"/>
          </a:solidFill>
          <a:ln w="9525" cap="flat" cmpd="sng" algn="ctr">
            <a:solidFill>
              <a:srgbClr val="B4A76C"/>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2200" b="1" i="0" u="none" strike="noStrike" cap="none" normalizeH="0" baseline="0" dirty="0" smtClean="0">
                <a:ln>
                  <a:noFill/>
                </a:ln>
                <a:solidFill>
                  <a:schemeClr val="tx1"/>
                </a:solidFill>
                <a:effectLst/>
                <a:latin typeface="Arial" charset="0"/>
              </a:rPr>
              <a:t>£</a:t>
            </a:r>
            <a:r>
              <a:rPr lang="en-GB" sz="2200" b="1" dirty="0" smtClean="0"/>
              <a:t>583</a:t>
            </a:r>
            <a:r>
              <a:rPr kumimoji="0" lang="en-GB" sz="2200" b="1" i="0" u="none" strike="noStrike" cap="none" normalizeH="0" baseline="0" dirty="0" smtClean="0">
                <a:ln>
                  <a:noFill/>
                </a:ln>
                <a:solidFill>
                  <a:schemeClr val="tx1"/>
                </a:solidFill>
                <a:effectLst/>
                <a:latin typeface="Arial" charset="0"/>
              </a:rPr>
              <a:t>,000</a:t>
            </a:r>
          </a:p>
        </p:txBody>
      </p:sp>
      <p:sp>
        <p:nvSpPr>
          <p:cNvPr id="17" name="Rectangle 16"/>
          <p:cNvSpPr/>
          <p:nvPr/>
        </p:nvSpPr>
        <p:spPr bwMode="auto">
          <a:xfrm>
            <a:off x="7977303" y="4975127"/>
            <a:ext cx="1628920" cy="1224136"/>
          </a:xfrm>
          <a:prstGeom prst="rect">
            <a:avLst/>
          </a:prstGeom>
          <a:solidFill>
            <a:srgbClr val="B4A76C"/>
          </a:solidFill>
          <a:ln w="9525" cap="flat" cmpd="sng" algn="ctr">
            <a:solidFill>
              <a:srgbClr val="B4A76C"/>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2200" b="1" i="0" u="none" strike="noStrike" cap="none" normalizeH="0" baseline="0" dirty="0" smtClean="0">
                <a:ln>
                  <a:noFill/>
                </a:ln>
                <a:solidFill>
                  <a:schemeClr val="tx1"/>
                </a:solidFill>
                <a:effectLst/>
                <a:latin typeface="Arial" charset="0"/>
              </a:rPr>
              <a:t>£</a:t>
            </a:r>
            <a:r>
              <a:rPr lang="en-GB" sz="2200" b="1" dirty="0" smtClean="0"/>
              <a:t>4.85</a:t>
            </a:r>
            <a:r>
              <a:rPr kumimoji="0" lang="en-GB" sz="2200" b="1" i="0" u="none" strike="noStrike" cap="none" normalizeH="0" baseline="0" dirty="0" smtClean="0">
                <a:ln>
                  <a:noFill/>
                </a:ln>
                <a:solidFill>
                  <a:schemeClr val="tx1"/>
                </a:solidFill>
                <a:effectLst/>
                <a:latin typeface="Arial" charset="0"/>
              </a:rPr>
              <a:t>m</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0539" y="654647"/>
            <a:ext cx="3972981" cy="2520280"/>
          </a:xfrm>
          <a:prstGeom prst="rect">
            <a:avLst/>
          </a:prstGeom>
          <a:noFill/>
          <a:ln w="28575">
            <a:solidFill>
              <a:srgbClr val="15657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1</a:t>
            </a:r>
          </a:p>
        </p:txBody>
      </p:sp>
      <p:sp>
        <p:nvSpPr>
          <p:cNvPr id="21" name="Oval 56"/>
          <p:cNvSpPr>
            <a:spLocks noChangeArrowheads="1"/>
          </p:cNvSpPr>
          <p:nvPr/>
        </p:nvSpPr>
        <p:spPr bwMode="auto">
          <a:xfrm>
            <a:off x="8841026" y="69808"/>
            <a:ext cx="288000" cy="288000"/>
          </a:xfrm>
          <a:prstGeom prst="ellipse">
            <a:avLst/>
          </a:prstGeom>
          <a:solidFill>
            <a:srgbClr val="E83F35"/>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2</a:t>
            </a:r>
          </a:p>
        </p:txBody>
      </p:sp>
      <p:sp>
        <p:nvSpPr>
          <p:cNvPr id="26"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3</a:t>
            </a:r>
          </a:p>
        </p:txBody>
      </p:sp>
      <p:sp>
        <p:nvSpPr>
          <p:cNvPr id="27"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smtClean="0">
                <a:solidFill>
                  <a:srgbClr val="FFFFFF"/>
                </a:solidFill>
                <a:ea typeface="+mn-ea"/>
              </a:rPr>
              <a:t>4</a:t>
            </a:r>
            <a:endParaRPr lang="en-GB" sz="1200" dirty="0">
              <a:solidFill>
                <a:srgbClr val="FFFFFF"/>
              </a:solidFill>
              <a:ea typeface="+mn-ea"/>
            </a:endParaRPr>
          </a:p>
        </p:txBody>
      </p:sp>
      <p:sp>
        <p:nvSpPr>
          <p:cNvPr id="23" name="Rectangle 22"/>
          <p:cNvSpPr/>
          <p:nvPr/>
        </p:nvSpPr>
        <p:spPr bwMode="auto">
          <a:xfrm>
            <a:off x="5531331" y="3220725"/>
            <a:ext cx="4051645" cy="314242"/>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kumimoji="0" lang="en-GB" sz="1000" b="0" i="1" u="none" strike="noStrike" cap="none" normalizeH="0" baseline="0" dirty="0" smtClean="0">
                <a:ln>
                  <a:noFill/>
                </a:ln>
                <a:solidFill>
                  <a:schemeClr val="tx1"/>
                </a:solidFill>
                <a:effectLst/>
              </a:rPr>
              <a:t>Source:</a:t>
            </a:r>
            <a:r>
              <a:rPr kumimoji="0" lang="en-GB" sz="1000" b="0" i="1" u="none" strike="noStrike" cap="none" normalizeH="0" dirty="0" smtClean="0">
                <a:ln>
                  <a:noFill/>
                </a:ln>
                <a:solidFill>
                  <a:schemeClr val="tx1"/>
                </a:solidFill>
                <a:effectLst/>
              </a:rPr>
              <a:t> Frontier Analysis based on Environment Agency Project Appraisal Report</a:t>
            </a:r>
            <a:endParaRPr kumimoji="0" lang="en-GB" sz="1000" b="0" i="1"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7877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56456" y="-833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pPr>
              <a:buClrTx/>
            </a:pPr>
            <a:r>
              <a:rPr lang="en-GB" sz="1800" dirty="0" smtClean="0"/>
              <a:t>4.2 Nottingham – Adaptive Capacity &amp; Location Dependence</a:t>
            </a:r>
            <a:endParaRPr lang="en-GB" sz="1800" kern="0" dirty="0"/>
          </a:p>
        </p:txBody>
      </p:sp>
      <p:sp>
        <p:nvSpPr>
          <p:cNvPr id="2" name="Rectangle 1"/>
          <p:cNvSpPr/>
          <p:nvPr/>
        </p:nvSpPr>
        <p:spPr bwMode="auto">
          <a:xfrm>
            <a:off x="5385048" y="3423891"/>
            <a:ext cx="4308604" cy="2885430"/>
          </a:xfrm>
          <a:prstGeom prst="rect">
            <a:avLst/>
          </a:prstGeom>
          <a:solidFill>
            <a:srgbClr val="B4A76C"/>
          </a:solidFill>
          <a:ln w="28575" cap="flat" cmpd="sng" algn="ctr">
            <a:solidFill>
              <a:srgbClr val="15657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171450" lvl="0" indent="-171450" algn="just">
              <a:buFont typeface="Arial" panose="020B0604020202020204" pitchFamily="34" charset="0"/>
              <a:buChar char="•"/>
            </a:pPr>
            <a:r>
              <a:rPr lang="en-GB" sz="1000" b="1" kern="0" dirty="0" smtClean="0">
                <a:solidFill>
                  <a:srgbClr val="000000"/>
                </a:solidFill>
                <a:latin typeface="Arial"/>
              </a:rPr>
              <a:t>The low levels of adaptive capacity are </a:t>
            </a:r>
            <a:r>
              <a:rPr lang="en-GB" sz="1000" b="1" kern="0" dirty="0">
                <a:solidFill>
                  <a:srgbClr val="000000"/>
                </a:solidFill>
                <a:latin typeface="Arial"/>
              </a:rPr>
              <a:t>driven by the </a:t>
            </a:r>
            <a:r>
              <a:rPr lang="en-GB" sz="1000" b="1" kern="0" dirty="0" smtClean="0">
                <a:solidFill>
                  <a:srgbClr val="000000"/>
                </a:solidFill>
                <a:latin typeface="Arial"/>
              </a:rPr>
              <a:t>large proportions of ‘</a:t>
            </a:r>
            <a:r>
              <a:rPr lang="en-GB" sz="1000" b="1" kern="0" dirty="0">
                <a:solidFill>
                  <a:srgbClr val="000000"/>
                </a:solidFill>
                <a:latin typeface="Arial"/>
              </a:rPr>
              <a:t>Micro’ </a:t>
            </a:r>
            <a:r>
              <a:rPr lang="en-GB" sz="1000" b="1" kern="0" dirty="0" smtClean="0">
                <a:solidFill>
                  <a:srgbClr val="000000"/>
                </a:solidFill>
                <a:latin typeface="Arial"/>
              </a:rPr>
              <a:t>businesses in the area. </a:t>
            </a:r>
            <a:r>
              <a:rPr lang="en-GB" sz="1000" kern="0" dirty="0" smtClean="0">
                <a:solidFill>
                  <a:srgbClr val="000000"/>
                </a:solidFill>
                <a:latin typeface="Arial"/>
              </a:rPr>
              <a:t>We estimate that around 90% of these businesses are </a:t>
            </a:r>
            <a:r>
              <a:rPr lang="en-GB" sz="1000" kern="0" dirty="0">
                <a:solidFill>
                  <a:srgbClr val="000000"/>
                </a:solidFill>
                <a:latin typeface="Arial"/>
              </a:rPr>
              <a:t>likely to have low adaptive </a:t>
            </a:r>
            <a:r>
              <a:rPr lang="en-GB" sz="1000" kern="0" dirty="0" smtClean="0">
                <a:solidFill>
                  <a:srgbClr val="000000"/>
                </a:solidFill>
                <a:latin typeface="Arial"/>
              </a:rPr>
              <a:t>capacity. On the other hand, the majority (around 85%) of large businesses are likely to have high adaptive capacity.</a:t>
            </a:r>
            <a:endParaRPr lang="en-GB" sz="1000" kern="0" dirty="0">
              <a:solidFill>
                <a:srgbClr val="000000"/>
              </a:solidFill>
              <a:latin typeface="Arial"/>
            </a:endParaRPr>
          </a:p>
          <a:p>
            <a:pPr marL="171450" lvl="0" indent="-171450" algn="just">
              <a:buFont typeface="Arial" panose="020B0604020202020204" pitchFamily="34" charset="0"/>
              <a:buChar char="•"/>
            </a:pPr>
            <a:r>
              <a:rPr lang="en-GB" sz="1000" b="1" kern="0" dirty="0" smtClean="0">
                <a:solidFill>
                  <a:srgbClr val="000000"/>
                </a:solidFill>
                <a:latin typeface="Arial"/>
              </a:rPr>
              <a:t>Firms </a:t>
            </a:r>
            <a:r>
              <a:rPr lang="en-GB" sz="1000" b="1" kern="0" dirty="0">
                <a:solidFill>
                  <a:srgbClr val="000000"/>
                </a:solidFill>
                <a:latin typeface="Arial"/>
              </a:rPr>
              <a:t>in the construction sector in the area, as well </a:t>
            </a:r>
            <a:r>
              <a:rPr lang="en-GB" sz="1000" b="1" kern="0" dirty="0" smtClean="0">
                <a:solidFill>
                  <a:srgbClr val="000000"/>
                </a:solidFill>
                <a:latin typeface="Arial"/>
              </a:rPr>
              <a:t>as those in </a:t>
            </a:r>
            <a:r>
              <a:rPr lang="en-GB" sz="1000" b="1" kern="0" dirty="0">
                <a:solidFill>
                  <a:srgbClr val="000000"/>
                </a:solidFill>
                <a:latin typeface="Arial"/>
              </a:rPr>
              <a:t>regulated industries, </a:t>
            </a:r>
            <a:r>
              <a:rPr lang="en-GB" sz="1000" b="1" kern="0" dirty="0" smtClean="0">
                <a:solidFill>
                  <a:srgbClr val="000000"/>
                </a:solidFill>
                <a:latin typeface="Arial"/>
              </a:rPr>
              <a:t>are </a:t>
            </a:r>
            <a:r>
              <a:rPr lang="en-GB" sz="1000" b="1" kern="0" dirty="0">
                <a:solidFill>
                  <a:srgbClr val="000000"/>
                </a:solidFill>
                <a:latin typeface="Arial"/>
              </a:rPr>
              <a:t>likely to have the capacity to adapt. </a:t>
            </a:r>
            <a:r>
              <a:rPr lang="en-GB" sz="1000" kern="0" dirty="0">
                <a:solidFill>
                  <a:srgbClr val="000000"/>
                </a:solidFill>
                <a:latin typeface="Arial"/>
              </a:rPr>
              <a:t>In particular, construction firms (which represent over 10% of the businesses in the </a:t>
            </a:r>
            <a:r>
              <a:rPr lang="en-GB" sz="1000" kern="0" dirty="0" smtClean="0">
                <a:solidFill>
                  <a:srgbClr val="000000"/>
                </a:solidFill>
                <a:latin typeface="Arial"/>
              </a:rPr>
              <a:t>floodplain based on our estimates), </a:t>
            </a:r>
            <a:r>
              <a:rPr lang="en-GB" sz="1000" kern="0" dirty="0">
                <a:solidFill>
                  <a:srgbClr val="000000"/>
                </a:solidFill>
                <a:latin typeface="Arial"/>
              </a:rPr>
              <a:t>are likely to </a:t>
            </a:r>
            <a:r>
              <a:rPr lang="en-GB" sz="1000" kern="0" dirty="0" smtClean="0">
                <a:solidFill>
                  <a:srgbClr val="000000"/>
                </a:solidFill>
                <a:latin typeface="Arial"/>
              </a:rPr>
              <a:t>consider </a:t>
            </a:r>
            <a:r>
              <a:rPr lang="en-GB" sz="1000" kern="0" dirty="0">
                <a:solidFill>
                  <a:srgbClr val="000000"/>
                </a:solidFill>
                <a:latin typeface="Arial"/>
              </a:rPr>
              <a:t>flood risk </a:t>
            </a:r>
            <a:r>
              <a:rPr lang="en-GB" sz="1000" kern="0" dirty="0" smtClean="0">
                <a:solidFill>
                  <a:srgbClr val="000000"/>
                </a:solidFill>
                <a:latin typeface="Arial"/>
              </a:rPr>
              <a:t>as </a:t>
            </a:r>
            <a:r>
              <a:rPr lang="en-GB" sz="1000" kern="0" dirty="0">
                <a:solidFill>
                  <a:srgbClr val="000000"/>
                </a:solidFill>
                <a:latin typeface="Arial"/>
              </a:rPr>
              <a:t>part of </a:t>
            </a:r>
            <a:r>
              <a:rPr lang="en-GB" sz="1000" kern="0" dirty="0" smtClean="0">
                <a:solidFill>
                  <a:srgbClr val="000000"/>
                </a:solidFill>
                <a:latin typeface="Arial"/>
              </a:rPr>
              <a:t>their broader business risk assessment.</a:t>
            </a:r>
            <a:endParaRPr lang="en-GB" sz="1000" b="1" kern="0" dirty="0">
              <a:solidFill>
                <a:srgbClr val="000000"/>
              </a:solidFill>
              <a:latin typeface="Arial"/>
            </a:endParaRPr>
          </a:p>
          <a:p>
            <a:pPr marL="171450" lvl="0" indent="-171450" algn="just">
              <a:buFont typeface="Arial" panose="020B0604020202020204" pitchFamily="34" charset="0"/>
              <a:buChar char="•"/>
            </a:pPr>
            <a:r>
              <a:rPr lang="en-GB" sz="1000" b="1" kern="0" dirty="0" smtClean="0">
                <a:solidFill>
                  <a:srgbClr val="000000"/>
                </a:solidFill>
                <a:latin typeface="Arial"/>
              </a:rPr>
              <a:t>The high levels of location dependence are driven </a:t>
            </a:r>
            <a:r>
              <a:rPr lang="en-GB" sz="1000" b="1" kern="0" dirty="0">
                <a:solidFill>
                  <a:srgbClr val="000000"/>
                </a:solidFill>
                <a:latin typeface="Arial"/>
              </a:rPr>
              <a:t>by the high proportion of </a:t>
            </a:r>
            <a:r>
              <a:rPr lang="en-GB" sz="1000" b="1" kern="0" dirty="0" smtClean="0">
                <a:solidFill>
                  <a:srgbClr val="000000"/>
                </a:solidFill>
                <a:latin typeface="Arial"/>
              </a:rPr>
              <a:t>small businesses </a:t>
            </a:r>
            <a:r>
              <a:rPr lang="en-GB" sz="1000" b="1" kern="0" dirty="0">
                <a:solidFill>
                  <a:srgbClr val="000000"/>
                </a:solidFill>
                <a:latin typeface="Arial"/>
              </a:rPr>
              <a:t>in the retail, </a:t>
            </a:r>
            <a:r>
              <a:rPr lang="en-GB" sz="1000" b="1" kern="0" dirty="0" smtClean="0">
                <a:solidFill>
                  <a:srgbClr val="000000"/>
                </a:solidFill>
                <a:latin typeface="Arial"/>
              </a:rPr>
              <a:t>professional</a:t>
            </a:r>
            <a:r>
              <a:rPr lang="en-GB" sz="1000" b="1" kern="0" dirty="0">
                <a:solidFill>
                  <a:srgbClr val="000000"/>
                </a:solidFill>
                <a:latin typeface="Arial"/>
              </a:rPr>
              <a:t>, scientific &amp; technical services, and accommodation sectors in the local </a:t>
            </a:r>
            <a:r>
              <a:rPr lang="en-GB" sz="1000" b="1" kern="0" dirty="0" smtClean="0">
                <a:solidFill>
                  <a:srgbClr val="000000"/>
                </a:solidFill>
                <a:latin typeface="Arial"/>
              </a:rPr>
              <a:t>area. </a:t>
            </a:r>
            <a:r>
              <a:rPr lang="en-GB" sz="1000" kern="0" dirty="0" smtClean="0">
                <a:solidFill>
                  <a:srgbClr val="000000"/>
                </a:solidFill>
                <a:latin typeface="Arial"/>
              </a:rPr>
              <a:t>In </a:t>
            </a:r>
            <a:r>
              <a:rPr lang="en-GB" sz="1000" kern="0" dirty="0">
                <a:solidFill>
                  <a:srgbClr val="000000"/>
                </a:solidFill>
                <a:latin typeface="Arial"/>
              </a:rPr>
              <a:t>particular, bio-technology firms </a:t>
            </a:r>
            <a:r>
              <a:rPr lang="en-GB" sz="1000" kern="0" dirty="0" smtClean="0">
                <a:solidFill>
                  <a:srgbClr val="000000"/>
                </a:solidFill>
                <a:latin typeface="Arial"/>
              </a:rPr>
              <a:t>are likely to </a:t>
            </a:r>
            <a:r>
              <a:rPr lang="en-GB" sz="1000" kern="0" dirty="0">
                <a:solidFill>
                  <a:srgbClr val="000000"/>
                </a:solidFill>
                <a:latin typeface="Arial"/>
              </a:rPr>
              <a:t>have strong preferences over locating in the area for operational reasons, given the cluster of similar businesses in the </a:t>
            </a:r>
            <a:r>
              <a:rPr lang="en-GB" sz="1000" kern="0" dirty="0" smtClean="0">
                <a:solidFill>
                  <a:srgbClr val="000000"/>
                </a:solidFill>
                <a:latin typeface="Arial"/>
              </a:rPr>
              <a:t>floodplain and accessed to skilled labour.</a:t>
            </a:r>
            <a:endParaRPr kumimoji="0" lang="en-GB" sz="1000" b="0" i="0" u="none" strike="noStrike" cap="none" normalizeH="0" baseline="0" dirty="0" smtClean="0">
              <a:ln>
                <a:noFill/>
              </a:ln>
              <a:solidFill>
                <a:schemeClr val="tx1"/>
              </a:solidFill>
              <a:effectLst/>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5048" y="458391"/>
            <a:ext cx="4308604" cy="2618441"/>
          </a:xfrm>
          <a:prstGeom prst="rect">
            <a:avLst/>
          </a:prstGeom>
          <a:noFill/>
          <a:ln w="28575">
            <a:solidFill>
              <a:srgbClr val="15657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1</a:t>
            </a:r>
          </a:p>
        </p:txBody>
      </p:sp>
      <p:sp>
        <p:nvSpPr>
          <p:cNvPr id="11" name="Oval 56"/>
          <p:cNvSpPr>
            <a:spLocks noChangeArrowheads="1"/>
          </p:cNvSpPr>
          <p:nvPr/>
        </p:nvSpPr>
        <p:spPr bwMode="auto">
          <a:xfrm>
            <a:off x="8841026" y="69808"/>
            <a:ext cx="288000" cy="288000"/>
          </a:xfrm>
          <a:prstGeom prst="ellipse">
            <a:avLst/>
          </a:prstGeom>
          <a:solidFill>
            <a:srgbClr val="E83F35"/>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2</a:t>
            </a:r>
          </a:p>
        </p:txBody>
      </p:sp>
      <p:sp>
        <p:nvSpPr>
          <p:cNvPr id="12"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3</a:t>
            </a:r>
          </a:p>
        </p:txBody>
      </p:sp>
      <p:sp>
        <p:nvSpPr>
          <p:cNvPr id="13"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smtClean="0">
                <a:solidFill>
                  <a:srgbClr val="FFFFFF"/>
                </a:solidFill>
                <a:ea typeface="+mn-ea"/>
              </a:rPr>
              <a:t>4</a:t>
            </a:r>
            <a:endParaRPr lang="en-GB" sz="1200" dirty="0">
              <a:solidFill>
                <a:srgbClr val="FFFFFF"/>
              </a:solidFill>
              <a:ea typeface="+mn-ea"/>
            </a:endParaRPr>
          </a:p>
        </p:txBody>
      </p:sp>
      <p:sp>
        <p:nvSpPr>
          <p:cNvPr id="14" name="Rectangle 13"/>
          <p:cNvSpPr/>
          <p:nvPr/>
        </p:nvSpPr>
        <p:spPr bwMode="auto">
          <a:xfrm>
            <a:off x="5531331" y="3220725"/>
            <a:ext cx="4051645" cy="144016"/>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kumimoji="0" lang="en-GB" sz="1000" b="0" i="1" u="none" strike="noStrike" cap="none" normalizeH="0" baseline="0" dirty="0" smtClean="0">
                <a:ln>
                  <a:noFill/>
                </a:ln>
                <a:solidFill>
                  <a:schemeClr val="tx1"/>
                </a:solidFill>
                <a:effectLst/>
              </a:rPr>
              <a:t>Source:</a:t>
            </a:r>
            <a:r>
              <a:rPr kumimoji="0" lang="en-GB" sz="1000" b="0" i="1" u="none" strike="noStrike" cap="none" normalizeH="0" dirty="0" smtClean="0">
                <a:ln>
                  <a:noFill/>
                </a:ln>
                <a:solidFill>
                  <a:schemeClr val="tx1"/>
                </a:solidFill>
                <a:effectLst/>
              </a:rPr>
              <a:t> Frontier Analysis</a:t>
            </a:r>
            <a:endParaRPr kumimoji="0" lang="en-GB" sz="1000" b="0" i="1" u="none" strike="noStrike" cap="none" normalizeH="0" baseline="0" dirty="0" smtClean="0">
              <a:ln>
                <a:noFill/>
              </a:ln>
              <a:solidFill>
                <a:schemeClr val="tx1"/>
              </a:solidFill>
              <a:effectLst/>
            </a:endParaRPr>
          </a:p>
        </p:txBody>
      </p:sp>
      <p:sp>
        <p:nvSpPr>
          <p:cNvPr id="15" name="Rectangle 5"/>
          <p:cNvSpPr txBox="1">
            <a:spLocks noChangeArrowheads="1"/>
          </p:cNvSpPr>
          <p:nvPr/>
        </p:nvSpPr>
        <p:spPr bwMode="auto">
          <a:xfrm>
            <a:off x="65981" y="394447"/>
            <a:ext cx="5247059" cy="6058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spcBef>
                <a:spcPts val="288"/>
              </a:spcBef>
            </a:pPr>
            <a:r>
              <a:rPr lang="en-GB" dirty="0" smtClean="0">
                <a:solidFill>
                  <a:srgbClr val="D90000"/>
                </a:solidFill>
                <a:latin typeface="Arial"/>
              </a:rPr>
              <a:t>Evidence from stakeholders on local business</a:t>
            </a:r>
            <a:endParaRPr lang="en-US" kern="0" dirty="0" smtClean="0">
              <a:solidFill>
                <a:srgbClr val="000000"/>
              </a:solidFill>
              <a:latin typeface="Arial"/>
            </a:endParaRPr>
          </a:p>
          <a:p>
            <a:pPr algn="just">
              <a:buClrTx/>
            </a:pPr>
            <a:r>
              <a:rPr lang="en-GB" sz="1050" kern="0" dirty="0" smtClean="0">
                <a:solidFill>
                  <a:srgbClr val="000000"/>
                </a:solidFill>
                <a:latin typeface="Arial"/>
              </a:rPr>
              <a:t>Our evidence on the adaptive capacity and location dependence of businesses in the Nottingham area was from </a:t>
            </a:r>
            <a:r>
              <a:rPr lang="en-GB" sz="1050" kern="0" dirty="0" smtClean="0">
                <a:latin typeface="Arial"/>
              </a:rPr>
              <a:t>published studies, and</a:t>
            </a:r>
            <a:r>
              <a:rPr lang="en-GB" sz="1050" kern="0" dirty="0" smtClean="0">
                <a:solidFill>
                  <a:srgbClr val="000000"/>
                </a:solidFill>
                <a:latin typeface="Arial"/>
              </a:rPr>
              <a:t> our interviews with stakeholders from local councils and the local Chambers of Commerce (a more detailed summary of stakeholder evidence for each case study area is provided in </a:t>
            </a:r>
            <a:r>
              <a:rPr lang="en-GB" sz="1050" b="1" kern="0" dirty="0" smtClean="0">
                <a:solidFill>
                  <a:srgbClr val="000000"/>
                </a:solidFill>
                <a:latin typeface="Arial"/>
              </a:rPr>
              <a:t>Annex 1</a:t>
            </a:r>
            <a:r>
              <a:rPr lang="en-GB" sz="1050" kern="0" dirty="0" smtClean="0">
                <a:solidFill>
                  <a:srgbClr val="000000"/>
                </a:solidFill>
                <a:latin typeface="Arial"/>
              </a:rPr>
              <a:t>). We found that overall, stakeholder evidence supports the published literature.</a:t>
            </a:r>
          </a:p>
          <a:p>
            <a:pPr algn="just">
              <a:buClr>
                <a:srgbClr val="E83F35"/>
              </a:buClr>
            </a:pPr>
            <a:r>
              <a:rPr lang="en-GB" sz="1050" kern="0" dirty="0" smtClean="0">
                <a:solidFill>
                  <a:srgbClr val="000000"/>
                </a:solidFill>
                <a:latin typeface="Arial"/>
              </a:rPr>
              <a:t>The evidence suggests that large businesses, as well as medium-sized businesses in sectors where risks are dealt with on a day-to-day basis (for example in regulated industries), would be likely to adapt because of their relatively high adaptive capacity. Small businesses on the other hand are likely to have much lower levels of adaptive capacity. This is driven by a number of different factors, including financial constraints, the lack of awareness of flood risk and the possible ways to adapt, and the restrictions from leasing/renting their commercial properties. The </a:t>
            </a:r>
            <a:r>
              <a:rPr lang="en-GB" sz="1050" kern="0" dirty="0">
                <a:solidFill>
                  <a:srgbClr val="000000"/>
                </a:solidFill>
                <a:latin typeface="Arial"/>
              </a:rPr>
              <a:t>construction of a new </a:t>
            </a:r>
            <a:r>
              <a:rPr lang="en-GB" sz="1050" kern="0" dirty="0" err="1">
                <a:solidFill>
                  <a:srgbClr val="000000"/>
                </a:solidFill>
                <a:latin typeface="Arial"/>
              </a:rPr>
              <a:t>tramlink</a:t>
            </a:r>
            <a:r>
              <a:rPr lang="en-GB" sz="1050" kern="0" dirty="0">
                <a:solidFill>
                  <a:srgbClr val="000000"/>
                </a:solidFill>
                <a:latin typeface="Arial"/>
              </a:rPr>
              <a:t> in the </a:t>
            </a:r>
            <a:r>
              <a:rPr lang="en-GB" sz="1050" kern="0" dirty="0" smtClean="0">
                <a:solidFill>
                  <a:srgbClr val="000000"/>
                </a:solidFill>
                <a:latin typeface="Arial"/>
              </a:rPr>
              <a:t>city affecting a number of businesses was noted as a reason why this, and not flooding, was a priority for businesses’ attention. </a:t>
            </a:r>
          </a:p>
          <a:p>
            <a:pPr algn="just">
              <a:buClr>
                <a:srgbClr val="E83F35"/>
              </a:buClr>
            </a:pPr>
            <a:r>
              <a:rPr lang="en-GB" sz="1050" kern="0" dirty="0" smtClean="0">
                <a:solidFill>
                  <a:srgbClr val="000000"/>
                </a:solidFill>
                <a:latin typeface="Arial"/>
              </a:rPr>
              <a:t>Similarly</a:t>
            </a:r>
            <a:r>
              <a:rPr lang="en-GB" sz="1050" kern="0" dirty="0">
                <a:solidFill>
                  <a:srgbClr val="000000"/>
                </a:solidFill>
                <a:latin typeface="Arial"/>
              </a:rPr>
              <a:t>, the evidence </a:t>
            </a:r>
            <a:r>
              <a:rPr lang="en-GB" sz="1050" kern="0" dirty="0" smtClean="0">
                <a:solidFill>
                  <a:srgbClr val="000000"/>
                </a:solidFill>
                <a:latin typeface="Arial"/>
              </a:rPr>
              <a:t>suggests that a large number of small businesses, given their reliance on strong local connections, are likely to have high location dependence.</a:t>
            </a:r>
          </a:p>
          <a:p>
            <a:pPr algn="just">
              <a:spcBef>
                <a:spcPts val="252"/>
              </a:spcBef>
              <a:spcAft>
                <a:spcPts val="252"/>
              </a:spcAft>
            </a:pPr>
            <a:r>
              <a:rPr lang="en-GB" dirty="0" smtClean="0">
                <a:solidFill>
                  <a:srgbClr val="D90000"/>
                </a:solidFill>
                <a:latin typeface="Arial"/>
              </a:rPr>
              <a:t>What is the likely Adaptive </a:t>
            </a:r>
            <a:r>
              <a:rPr lang="en-GB" dirty="0">
                <a:solidFill>
                  <a:srgbClr val="D90000"/>
                </a:solidFill>
                <a:latin typeface="Arial"/>
              </a:rPr>
              <a:t>Capacity and Location </a:t>
            </a:r>
            <a:r>
              <a:rPr lang="en-GB" dirty="0" smtClean="0">
                <a:solidFill>
                  <a:srgbClr val="D90000"/>
                </a:solidFill>
                <a:latin typeface="Arial"/>
              </a:rPr>
              <a:t>Dependence of local businesses?</a:t>
            </a:r>
            <a:endParaRPr lang="en-GB" dirty="0">
              <a:solidFill>
                <a:srgbClr val="D90000"/>
              </a:solidFill>
              <a:latin typeface="Arial"/>
            </a:endParaRPr>
          </a:p>
          <a:p>
            <a:pPr algn="just"/>
            <a:r>
              <a:rPr lang="en-GB" sz="1050" kern="0" dirty="0">
                <a:solidFill>
                  <a:srgbClr val="000000"/>
                </a:solidFill>
                <a:latin typeface="Arial"/>
              </a:rPr>
              <a:t>To determine the adaptive capacity and location dependence of each business in the floodplain, we used </a:t>
            </a:r>
            <a:r>
              <a:rPr lang="en-GB" sz="1050" kern="0" dirty="0" smtClean="0">
                <a:solidFill>
                  <a:srgbClr val="000000"/>
                </a:solidFill>
                <a:latin typeface="Arial"/>
              </a:rPr>
              <a:t>our preliminary ‘business </a:t>
            </a:r>
            <a:r>
              <a:rPr lang="en-GB" sz="1050" kern="0" dirty="0">
                <a:solidFill>
                  <a:srgbClr val="000000"/>
                </a:solidFill>
                <a:latin typeface="Arial"/>
              </a:rPr>
              <a:t>look-up table</a:t>
            </a:r>
            <a:r>
              <a:rPr lang="en-GB" sz="1050" kern="0" dirty="0" smtClean="0">
                <a:solidFill>
                  <a:srgbClr val="000000"/>
                </a:solidFill>
                <a:latin typeface="Arial"/>
              </a:rPr>
              <a:t>’ (see Annex 2). </a:t>
            </a:r>
            <a:r>
              <a:rPr lang="en-GB" sz="1050" kern="0" dirty="0">
                <a:solidFill>
                  <a:srgbClr val="000000"/>
                </a:solidFill>
                <a:latin typeface="Arial"/>
              </a:rPr>
              <a:t>This </a:t>
            </a:r>
            <a:r>
              <a:rPr lang="en-GB" sz="1050" kern="0" dirty="0" smtClean="0">
                <a:solidFill>
                  <a:srgbClr val="000000"/>
                </a:solidFill>
                <a:latin typeface="Arial"/>
              </a:rPr>
              <a:t>illustratively suggests the likely level </a:t>
            </a:r>
            <a:r>
              <a:rPr lang="en-GB" sz="1050" kern="0" dirty="0">
                <a:solidFill>
                  <a:srgbClr val="000000"/>
                </a:solidFill>
                <a:latin typeface="Arial"/>
              </a:rPr>
              <a:t>of adaptive capacity </a:t>
            </a:r>
            <a:r>
              <a:rPr lang="en-GB" sz="1050" kern="0" dirty="0" smtClean="0">
                <a:solidFill>
                  <a:srgbClr val="000000"/>
                </a:solidFill>
                <a:latin typeface="Arial"/>
              </a:rPr>
              <a:t>and </a:t>
            </a:r>
            <a:r>
              <a:rPr lang="en-GB" sz="1050" kern="0" dirty="0">
                <a:solidFill>
                  <a:srgbClr val="000000"/>
                </a:solidFill>
                <a:latin typeface="Arial"/>
              </a:rPr>
              <a:t>location dependence </a:t>
            </a:r>
            <a:r>
              <a:rPr lang="en-GB" sz="1050" kern="0" dirty="0" smtClean="0">
                <a:solidFill>
                  <a:srgbClr val="000000"/>
                </a:solidFill>
                <a:latin typeface="Arial"/>
              </a:rPr>
              <a:t>for </a:t>
            </a:r>
            <a:r>
              <a:rPr lang="en-GB" sz="1050" kern="0" dirty="0">
                <a:solidFill>
                  <a:srgbClr val="000000"/>
                </a:solidFill>
                <a:latin typeface="Arial"/>
              </a:rPr>
              <a:t>each </a:t>
            </a:r>
            <a:r>
              <a:rPr lang="en-GB" sz="1050" kern="0" dirty="0" smtClean="0">
                <a:solidFill>
                  <a:srgbClr val="000000"/>
                </a:solidFill>
                <a:latin typeface="Arial"/>
              </a:rPr>
              <a:t>type of industry and size of business, </a:t>
            </a:r>
            <a:r>
              <a:rPr lang="en-GB" sz="1050" kern="0" dirty="0">
                <a:solidFill>
                  <a:srgbClr val="000000"/>
                </a:solidFill>
                <a:latin typeface="Arial"/>
              </a:rPr>
              <a:t>based on </a:t>
            </a:r>
            <a:r>
              <a:rPr lang="en-GB" sz="1050" kern="0" dirty="0" smtClean="0">
                <a:solidFill>
                  <a:srgbClr val="000000"/>
                </a:solidFill>
                <a:latin typeface="Arial"/>
              </a:rPr>
              <a:t>published evidence and our stakeholder engagement. This suggests a large number of businesses </a:t>
            </a:r>
            <a:r>
              <a:rPr lang="en-GB" sz="1050" kern="0" dirty="0">
                <a:solidFill>
                  <a:srgbClr val="000000"/>
                </a:solidFill>
                <a:latin typeface="Arial"/>
              </a:rPr>
              <a:t>are likely to be </a:t>
            </a:r>
            <a:r>
              <a:rPr lang="en-GB" sz="1050" kern="0" dirty="0" smtClean="0">
                <a:solidFill>
                  <a:srgbClr val="000000"/>
                </a:solidFill>
                <a:latin typeface="Arial"/>
              </a:rPr>
              <a:t>have low levels of adaptive capacity, and high levels of location dependence. This is discussed further in the Box on the right. Our analysis suggests:</a:t>
            </a:r>
          </a:p>
          <a:p>
            <a:pPr marL="171450" indent="-171450" algn="just">
              <a:spcBef>
                <a:spcPts val="252"/>
              </a:spcBef>
              <a:buClr>
                <a:srgbClr val="E83F35"/>
              </a:buClr>
              <a:buFont typeface="Arial" panose="020B0604020202020204" pitchFamily="34" charset="0"/>
              <a:buChar char="•"/>
            </a:pPr>
            <a:r>
              <a:rPr lang="en-GB" sz="1050" b="1" kern="0" dirty="0" smtClean="0">
                <a:latin typeface="Arial"/>
              </a:rPr>
              <a:t>74%</a:t>
            </a:r>
            <a:r>
              <a:rPr lang="en-GB" sz="1050" b="1" kern="0" dirty="0" smtClean="0">
                <a:solidFill>
                  <a:srgbClr val="000000"/>
                </a:solidFill>
                <a:latin typeface="Arial"/>
              </a:rPr>
              <a:t> </a:t>
            </a:r>
            <a:r>
              <a:rPr lang="en-GB" sz="1050" b="1" kern="0" dirty="0">
                <a:solidFill>
                  <a:srgbClr val="000000"/>
                </a:solidFill>
                <a:latin typeface="Arial"/>
              </a:rPr>
              <a:t>of businesses in the </a:t>
            </a:r>
            <a:r>
              <a:rPr lang="en-GB" sz="1050" b="1" kern="0" dirty="0" smtClean="0">
                <a:solidFill>
                  <a:srgbClr val="000000"/>
                </a:solidFill>
                <a:latin typeface="Arial"/>
              </a:rPr>
              <a:t>Nottingham flood </a:t>
            </a:r>
            <a:r>
              <a:rPr lang="en-GB" sz="1050" b="1" kern="0" dirty="0">
                <a:solidFill>
                  <a:srgbClr val="000000"/>
                </a:solidFill>
                <a:latin typeface="Arial"/>
              </a:rPr>
              <a:t>plain are likely to have low adaptive capacity</a:t>
            </a:r>
            <a:r>
              <a:rPr lang="en-GB" sz="1050" kern="0" dirty="0">
                <a:solidFill>
                  <a:srgbClr val="000000"/>
                </a:solidFill>
                <a:latin typeface="Arial"/>
              </a:rPr>
              <a:t> and only 1% are likely to have high adaptive </a:t>
            </a:r>
            <a:r>
              <a:rPr lang="en-GB" sz="1050" kern="0" dirty="0" smtClean="0">
                <a:solidFill>
                  <a:srgbClr val="000000"/>
                </a:solidFill>
                <a:latin typeface="Arial"/>
              </a:rPr>
              <a:t>capacity.</a:t>
            </a:r>
          </a:p>
          <a:p>
            <a:pPr marL="171450" indent="-171450" algn="just">
              <a:spcBef>
                <a:spcPts val="252"/>
              </a:spcBef>
              <a:buClr>
                <a:srgbClr val="E83F35"/>
              </a:buClr>
              <a:buFont typeface="Arial" panose="020B0604020202020204" pitchFamily="34" charset="0"/>
              <a:buChar char="•"/>
            </a:pPr>
            <a:r>
              <a:rPr lang="en-GB" sz="1050" b="1" kern="0" dirty="0" smtClean="0">
                <a:solidFill>
                  <a:srgbClr val="000000"/>
                </a:solidFill>
                <a:latin typeface="Arial"/>
              </a:rPr>
              <a:t>Around </a:t>
            </a:r>
            <a:r>
              <a:rPr lang="en-GB" sz="1050" b="1" kern="0" dirty="0" smtClean="0">
                <a:latin typeface="Arial"/>
              </a:rPr>
              <a:t>64</a:t>
            </a:r>
            <a:r>
              <a:rPr lang="en-GB" sz="1050" b="1" kern="0" dirty="0" smtClean="0">
                <a:solidFill>
                  <a:srgbClr val="000000"/>
                </a:solidFill>
                <a:latin typeface="Arial"/>
              </a:rPr>
              <a:t>% </a:t>
            </a:r>
            <a:r>
              <a:rPr lang="en-GB" sz="1050" b="1" kern="0" dirty="0">
                <a:solidFill>
                  <a:srgbClr val="000000"/>
                </a:solidFill>
                <a:latin typeface="Arial"/>
              </a:rPr>
              <a:t>of businesses are likely to </a:t>
            </a:r>
            <a:r>
              <a:rPr lang="en-GB" sz="1050" b="1" kern="0" dirty="0" smtClean="0">
                <a:solidFill>
                  <a:srgbClr val="000000"/>
                </a:solidFill>
                <a:latin typeface="Arial"/>
              </a:rPr>
              <a:t>have high location dependence.</a:t>
            </a:r>
            <a:endParaRPr lang="en-GB" sz="1050" kern="0" dirty="0" smtClean="0">
              <a:solidFill>
                <a:srgbClr val="000000"/>
              </a:solidFill>
              <a:latin typeface="Arial"/>
            </a:endParaRPr>
          </a:p>
          <a:p>
            <a:pPr marL="171450" indent="-171450" algn="just">
              <a:buClr>
                <a:srgbClr val="E83F35"/>
              </a:buClr>
              <a:buFont typeface="Arial" panose="020B0604020202020204" pitchFamily="34" charset="0"/>
              <a:buChar char="•"/>
            </a:pPr>
            <a:endParaRPr lang="en-GB" sz="1050" kern="0" dirty="0">
              <a:solidFill>
                <a:srgbClr val="000000"/>
              </a:solidFill>
              <a:latin typeface="Arial"/>
            </a:endParaRPr>
          </a:p>
          <a:p>
            <a:pPr marL="171450" indent="-171450" algn="just">
              <a:buClr>
                <a:srgbClr val="E83F35"/>
              </a:buClr>
              <a:buFont typeface="Arial" panose="020B0604020202020204" pitchFamily="34" charset="0"/>
              <a:buChar char="•"/>
            </a:pPr>
            <a:endParaRPr lang="en-GB" sz="1050" kern="0" dirty="0">
              <a:solidFill>
                <a:srgbClr val="000000"/>
              </a:solidFill>
              <a:latin typeface="Arial"/>
            </a:endParaRPr>
          </a:p>
          <a:p>
            <a:pPr algn="just">
              <a:buClr>
                <a:srgbClr val="E83F35"/>
              </a:buClr>
            </a:pPr>
            <a:endParaRPr lang="en-GB" sz="1050" kern="0" dirty="0" smtClean="0">
              <a:solidFill>
                <a:srgbClr val="000000"/>
              </a:solidFill>
              <a:latin typeface="Arial"/>
            </a:endParaRPr>
          </a:p>
        </p:txBody>
      </p:sp>
    </p:spTree>
    <p:extLst>
      <p:ext uri="{BB962C8B-B14F-4D97-AF65-F5344CB8AC3E}">
        <p14:creationId xmlns:p14="http://schemas.microsoft.com/office/powerpoint/2010/main" val="98614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56456" y="54149"/>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pPr>
              <a:buClrTx/>
            </a:pPr>
            <a:r>
              <a:rPr lang="en-GB" sz="1800" dirty="0" smtClean="0"/>
              <a:t>4.2 Nottingham – Business Responses</a:t>
            </a:r>
            <a:endParaRPr lang="en-GB" sz="1800" kern="0" dirty="0"/>
          </a:p>
        </p:txBody>
      </p:sp>
      <p:sp>
        <p:nvSpPr>
          <p:cNvPr id="19" name="Rectangle 5"/>
          <p:cNvSpPr txBox="1">
            <a:spLocks noChangeArrowheads="1"/>
          </p:cNvSpPr>
          <p:nvPr/>
        </p:nvSpPr>
        <p:spPr bwMode="auto">
          <a:xfrm>
            <a:off x="65981" y="457622"/>
            <a:ext cx="4980550" cy="6067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dirty="0" smtClean="0">
                <a:solidFill>
                  <a:srgbClr val="D90000"/>
                </a:solidFill>
                <a:latin typeface="Arial"/>
              </a:rPr>
              <a:t>Evidence from stakeholders on business responses to flood risk</a:t>
            </a:r>
            <a:endParaRPr lang="en-US" kern="0" dirty="0" smtClean="0">
              <a:solidFill>
                <a:srgbClr val="000000"/>
              </a:solidFill>
              <a:latin typeface="Arial"/>
            </a:endParaRPr>
          </a:p>
          <a:p>
            <a:pPr algn="just">
              <a:buClrTx/>
            </a:pPr>
            <a:r>
              <a:rPr lang="en-GB" sz="1050" kern="0" dirty="0" smtClean="0">
                <a:solidFill>
                  <a:srgbClr val="000000"/>
                </a:solidFill>
                <a:latin typeface="Arial"/>
              </a:rPr>
              <a:t>As well as gathering evidence on the adaptive capacity and location dependence of businesses in Nottingham, we also asked a small number of business representative stakeholders about the likely responses of different types of businesses to flood risk in the local area. This is again summarised in more detail in </a:t>
            </a:r>
            <a:r>
              <a:rPr lang="en-GB" sz="1050" b="1" kern="0" dirty="0" smtClean="0">
                <a:solidFill>
                  <a:srgbClr val="000000"/>
                </a:solidFill>
                <a:latin typeface="Arial"/>
              </a:rPr>
              <a:t>Annex 1.</a:t>
            </a:r>
            <a:endParaRPr lang="en-GB" sz="1050" kern="0" dirty="0" smtClean="0">
              <a:solidFill>
                <a:srgbClr val="000000"/>
              </a:solidFill>
              <a:latin typeface="Arial"/>
            </a:endParaRPr>
          </a:p>
          <a:p>
            <a:pPr algn="just"/>
            <a:r>
              <a:rPr lang="en-GB" sz="1050" kern="0" dirty="0" smtClean="0">
                <a:solidFill>
                  <a:srgbClr val="000000"/>
                </a:solidFill>
                <a:latin typeface="Arial"/>
              </a:rPr>
              <a:t>The evidence indicates that large businesses tend to have a large fixed asset base that makes moving particularly costly. Smaller </a:t>
            </a:r>
            <a:r>
              <a:rPr lang="en-GB" sz="1050" kern="0" dirty="0">
                <a:solidFill>
                  <a:srgbClr val="000000"/>
                </a:solidFill>
                <a:latin typeface="Arial"/>
              </a:rPr>
              <a:t>businesses would be unlikely to have the funds to re-locate, and would be particularly reliant on local connections for </a:t>
            </a:r>
            <a:r>
              <a:rPr lang="en-GB" sz="1050" kern="0" dirty="0" smtClean="0">
                <a:solidFill>
                  <a:srgbClr val="000000"/>
                </a:solidFill>
                <a:latin typeface="Arial"/>
              </a:rPr>
              <a:t>business. No stakeholders we spoke to were aware </a:t>
            </a:r>
            <a:r>
              <a:rPr lang="en-GB" sz="1050" kern="0" dirty="0">
                <a:solidFill>
                  <a:srgbClr val="000000"/>
                </a:solidFill>
                <a:latin typeface="Arial"/>
              </a:rPr>
              <a:t>of any businesses that had moved as a direct result of flooding</a:t>
            </a:r>
            <a:r>
              <a:rPr lang="en-GB" sz="1050" kern="0" dirty="0" smtClean="0">
                <a:solidFill>
                  <a:srgbClr val="000000"/>
                </a:solidFill>
                <a:latin typeface="Arial"/>
              </a:rPr>
              <a:t>. The evidence also suggests that the majority of businesses in Nottingham will have little ability </a:t>
            </a:r>
            <a:r>
              <a:rPr lang="en-GB" sz="1050" kern="0" dirty="0">
                <a:solidFill>
                  <a:srgbClr val="000000"/>
                </a:solidFill>
                <a:latin typeface="Arial"/>
              </a:rPr>
              <a:t>to </a:t>
            </a:r>
            <a:r>
              <a:rPr lang="en-GB" sz="1050" kern="0" dirty="0" smtClean="0">
                <a:solidFill>
                  <a:srgbClr val="000000"/>
                </a:solidFill>
                <a:latin typeface="Arial"/>
              </a:rPr>
              <a:t>adapt given their size and resources available, and </a:t>
            </a:r>
            <a:r>
              <a:rPr lang="en-GB" sz="1050" kern="0" dirty="0">
                <a:solidFill>
                  <a:srgbClr val="000000"/>
                </a:solidFill>
                <a:latin typeface="Arial"/>
              </a:rPr>
              <a:t>are therefore most likely to suffer significant damage to commercial and productive capabilities in the event of a </a:t>
            </a:r>
            <a:r>
              <a:rPr lang="en-GB" sz="1050" kern="0" dirty="0" smtClean="0">
                <a:solidFill>
                  <a:srgbClr val="000000"/>
                </a:solidFill>
                <a:latin typeface="Arial"/>
              </a:rPr>
              <a:t>flood. </a:t>
            </a:r>
            <a:endParaRPr lang="en-GB" sz="1050" kern="0" dirty="0">
              <a:solidFill>
                <a:srgbClr val="000000"/>
              </a:solidFill>
              <a:latin typeface="Arial"/>
            </a:endParaRPr>
          </a:p>
          <a:p>
            <a:pPr lvl="0" algn="just" eaLnBrk="0" hangingPunct="0">
              <a:spcBef>
                <a:spcPts val="288"/>
              </a:spcBef>
              <a:spcAft>
                <a:spcPts val="288"/>
              </a:spcAft>
            </a:pPr>
            <a:r>
              <a:rPr lang="en-GB" dirty="0" smtClean="0">
                <a:solidFill>
                  <a:srgbClr val="D90000"/>
                </a:solidFill>
                <a:latin typeface="Arial"/>
              </a:rPr>
              <a:t>Likely </a:t>
            </a:r>
            <a:r>
              <a:rPr lang="en-GB" dirty="0">
                <a:solidFill>
                  <a:srgbClr val="D90000"/>
                </a:solidFill>
                <a:latin typeface="Arial"/>
              </a:rPr>
              <a:t>b</a:t>
            </a:r>
            <a:r>
              <a:rPr lang="en-GB" dirty="0" smtClean="0">
                <a:solidFill>
                  <a:srgbClr val="D90000"/>
                </a:solidFill>
                <a:latin typeface="Arial"/>
              </a:rPr>
              <a:t>usiness </a:t>
            </a:r>
            <a:r>
              <a:rPr lang="en-GB" dirty="0">
                <a:solidFill>
                  <a:srgbClr val="D90000"/>
                </a:solidFill>
                <a:latin typeface="Arial"/>
              </a:rPr>
              <a:t>r</a:t>
            </a:r>
            <a:r>
              <a:rPr lang="en-GB" dirty="0" smtClean="0">
                <a:solidFill>
                  <a:srgbClr val="D90000"/>
                </a:solidFill>
                <a:latin typeface="Arial"/>
              </a:rPr>
              <a:t>esponses</a:t>
            </a:r>
            <a:endParaRPr lang="en-GB" sz="1050" kern="0" dirty="0">
              <a:solidFill>
                <a:srgbClr val="000000"/>
              </a:solidFill>
              <a:latin typeface="Arial"/>
            </a:endParaRPr>
          </a:p>
          <a:p>
            <a:pPr lvl="0" algn="just"/>
            <a:r>
              <a:rPr lang="en-GB" sz="1050" kern="0" dirty="0">
                <a:solidFill>
                  <a:srgbClr val="000000"/>
                </a:solidFill>
                <a:latin typeface="Arial"/>
              </a:rPr>
              <a:t>To determine the </a:t>
            </a:r>
            <a:r>
              <a:rPr lang="en-GB" sz="1050" kern="0" dirty="0" smtClean="0">
                <a:solidFill>
                  <a:srgbClr val="000000"/>
                </a:solidFill>
                <a:latin typeface="Arial"/>
              </a:rPr>
              <a:t>likely responses of </a:t>
            </a:r>
            <a:r>
              <a:rPr lang="en-GB" sz="1050" kern="0" dirty="0">
                <a:solidFill>
                  <a:srgbClr val="000000"/>
                </a:solidFill>
                <a:latin typeface="Arial"/>
              </a:rPr>
              <a:t>each business in the floodplain, </a:t>
            </a:r>
            <a:r>
              <a:rPr lang="en-GB" sz="1050" kern="0" dirty="0" smtClean="0">
                <a:solidFill>
                  <a:srgbClr val="000000"/>
                </a:solidFill>
                <a:latin typeface="Arial"/>
              </a:rPr>
              <a:t>we used </a:t>
            </a:r>
            <a:r>
              <a:rPr lang="en-GB" sz="1050" kern="0" dirty="0">
                <a:solidFill>
                  <a:srgbClr val="000000"/>
                </a:solidFill>
                <a:latin typeface="Arial"/>
              </a:rPr>
              <a:t>the </a:t>
            </a:r>
            <a:r>
              <a:rPr lang="en-GB" sz="1050" kern="0" dirty="0" smtClean="0">
                <a:solidFill>
                  <a:srgbClr val="000000"/>
                </a:solidFill>
                <a:latin typeface="Arial"/>
              </a:rPr>
              <a:t>preliminary ‘business </a:t>
            </a:r>
            <a:r>
              <a:rPr lang="en-GB" sz="1050" kern="0" dirty="0">
                <a:solidFill>
                  <a:srgbClr val="000000"/>
                </a:solidFill>
                <a:latin typeface="Arial"/>
              </a:rPr>
              <a:t>look-up table</a:t>
            </a:r>
            <a:r>
              <a:rPr lang="en-GB" sz="1050" kern="0" dirty="0" smtClean="0">
                <a:solidFill>
                  <a:srgbClr val="000000"/>
                </a:solidFill>
                <a:latin typeface="Arial"/>
              </a:rPr>
              <a:t>’. This is applied to the illustrative business characterisation of the area. The look-up table attempts to indicate the likely responses (for example, staying and adapting or staying and doing nothing</a:t>
            </a:r>
            <a:r>
              <a:rPr lang="en-GB" sz="1050" kern="0" dirty="0">
                <a:solidFill>
                  <a:srgbClr val="000000"/>
                </a:solidFill>
                <a:latin typeface="Arial"/>
              </a:rPr>
              <a:t>) of each type of business, given their level of adaptive capacity, location dependence and the responses of stakeholders in the case study areas</a:t>
            </a:r>
            <a:r>
              <a:rPr lang="en-GB" sz="1050" kern="0" dirty="0" smtClean="0">
                <a:solidFill>
                  <a:srgbClr val="000000"/>
                </a:solidFill>
                <a:latin typeface="Arial"/>
              </a:rPr>
              <a:t>.</a:t>
            </a:r>
          </a:p>
          <a:p>
            <a:pPr algn="just"/>
            <a:r>
              <a:rPr lang="en-GB" sz="1050" dirty="0">
                <a:latin typeface="Arial"/>
              </a:rPr>
              <a:t>Given the evidence that was available to us, we were unable to assess the extent to which some businesses would shut down or re-locate as a result of flooding. </a:t>
            </a:r>
            <a:r>
              <a:rPr lang="en-GB" sz="1050" dirty="0" smtClean="0">
                <a:latin typeface="Arial"/>
              </a:rPr>
              <a:t>We </a:t>
            </a:r>
            <a:r>
              <a:rPr lang="en-GB" sz="1050" dirty="0">
                <a:latin typeface="Arial"/>
              </a:rPr>
              <a:t>therefore </a:t>
            </a:r>
            <a:r>
              <a:rPr lang="en-GB" sz="1050" dirty="0" smtClean="0">
                <a:latin typeface="Arial"/>
              </a:rPr>
              <a:t>assess </a:t>
            </a:r>
            <a:r>
              <a:rPr lang="en-GB" sz="1050" dirty="0">
                <a:latin typeface="Arial"/>
              </a:rPr>
              <a:t>the impact of this </a:t>
            </a:r>
            <a:r>
              <a:rPr lang="en-GB" sz="1050" dirty="0" smtClean="0">
                <a:latin typeface="Arial"/>
              </a:rPr>
              <a:t>only as </a:t>
            </a:r>
            <a:r>
              <a:rPr lang="en-GB" sz="1050" dirty="0">
                <a:latin typeface="Arial"/>
              </a:rPr>
              <a:t>a </a:t>
            </a:r>
            <a:r>
              <a:rPr lang="en-GB" sz="1050" dirty="0" smtClean="0">
                <a:latin typeface="Arial"/>
              </a:rPr>
              <a:t>sensitivity test.          </a:t>
            </a:r>
            <a:endParaRPr lang="en-GB" sz="1050" kern="0" dirty="0" smtClean="0">
              <a:solidFill>
                <a:srgbClr val="000000"/>
              </a:solidFill>
              <a:latin typeface="Arial"/>
            </a:endParaRPr>
          </a:p>
          <a:p>
            <a:pPr algn="just"/>
            <a:r>
              <a:rPr lang="en-GB" sz="1050" dirty="0">
                <a:latin typeface="Arial"/>
              </a:rPr>
              <a:t>To capture the uncertainty around </a:t>
            </a:r>
            <a:r>
              <a:rPr lang="en-GB" sz="1050" dirty="0" smtClean="0">
                <a:latin typeface="Arial"/>
              </a:rPr>
              <a:t>how </a:t>
            </a:r>
            <a:r>
              <a:rPr lang="en-GB" sz="1050" dirty="0">
                <a:latin typeface="Arial"/>
              </a:rPr>
              <a:t>businesses may respond to </a:t>
            </a:r>
            <a:r>
              <a:rPr lang="en-GB" sz="1050" dirty="0" smtClean="0">
                <a:latin typeface="Arial"/>
              </a:rPr>
              <a:t>flood risk, </a:t>
            </a:r>
            <a:r>
              <a:rPr lang="en-GB" sz="1050" dirty="0">
                <a:latin typeface="Arial"/>
              </a:rPr>
              <a:t>we </a:t>
            </a:r>
            <a:r>
              <a:rPr lang="en-GB" sz="1050" dirty="0" smtClean="0">
                <a:latin typeface="Arial"/>
              </a:rPr>
              <a:t>developed a range based on the </a:t>
            </a:r>
            <a:r>
              <a:rPr lang="en-GB" sz="1050" dirty="0">
                <a:latin typeface="Arial"/>
              </a:rPr>
              <a:t>percentage of businesses with medium adaptive capacity that </a:t>
            </a:r>
            <a:r>
              <a:rPr lang="en-GB" sz="1050" dirty="0" smtClean="0">
                <a:latin typeface="Arial"/>
              </a:rPr>
              <a:t>adapt.</a:t>
            </a:r>
          </a:p>
          <a:p>
            <a:pPr algn="just"/>
            <a:endParaRPr lang="en-GB" sz="1050" dirty="0">
              <a:latin typeface="Arial"/>
            </a:endParaRPr>
          </a:p>
          <a:p>
            <a:pPr lvl="0" algn="just" eaLnBrk="0" hangingPunct="0">
              <a:spcBef>
                <a:spcPts val="288"/>
              </a:spcBef>
              <a:spcAft>
                <a:spcPts val="288"/>
              </a:spcAft>
            </a:pPr>
            <a:endParaRPr lang="en-GB" sz="1050" kern="0" dirty="0" smtClean="0">
              <a:solidFill>
                <a:srgbClr val="000000"/>
              </a:solidFill>
              <a:latin typeface="Arial"/>
            </a:endParaRPr>
          </a:p>
          <a:p>
            <a:pPr lvl="0" algn="just" eaLnBrk="0" hangingPunct="0">
              <a:spcBef>
                <a:spcPts val="288"/>
              </a:spcBef>
              <a:spcAft>
                <a:spcPts val="288"/>
              </a:spcAft>
            </a:pPr>
            <a:r>
              <a:rPr lang="en-GB" sz="1050" kern="0" dirty="0" smtClean="0">
                <a:solidFill>
                  <a:srgbClr val="000000"/>
                </a:solidFill>
                <a:latin typeface="Arial"/>
              </a:rPr>
              <a:t> </a:t>
            </a:r>
            <a:endParaRPr lang="en-US" sz="1050" kern="0" dirty="0">
              <a:solidFill>
                <a:srgbClr val="000000"/>
              </a:solidFill>
              <a:latin typeface="Arial"/>
            </a:endParaRPr>
          </a:p>
        </p:txBody>
      </p:sp>
      <p:sp>
        <p:nvSpPr>
          <p:cNvPr id="11" name="Rectangle 5"/>
          <p:cNvSpPr txBox="1">
            <a:spLocks noChangeArrowheads="1"/>
          </p:cNvSpPr>
          <p:nvPr/>
        </p:nvSpPr>
        <p:spPr bwMode="auto">
          <a:xfrm>
            <a:off x="5157150" y="536805"/>
            <a:ext cx="4536503" cy="2244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sz="1050" dirty="0" smtClean="0">
                <a:latin typeface="Arial"/>
              </a:rPr>
              <a:t>Given the low levels of adaptive capacity of many businesses, many </a:t>
            </a:r>
            <a:r>
              <a:rPr lang="en-GB" sz="1050" dirty="0">
                <a:latin typeface="Arial"/>
              </a:rPr>
              <a:t>of the businesses protected by the scheme would </a:t>
            </a:r>
            <a:r>
              <a:rPr lang="en-GB" sz="1050" dirty="0" smtClean="0">
                <a:latin typeface="Arial"/>
              </a:rPr>
              <a:t>not be likely </a:t>
            </a:r>
            <a:r>
              <a:rPr lang="en-GB" sz="1050" dirty="0">
                <a:latin typeface="Arial"/>
              </a:rPr>
              <a:t>to adapt in response to flood risk. More details are provided in </a:t>
            </a:r>
            <a:r>
              <a:rPr lang="en-GB" sz="1050" dirty="0" smtClean="0">
                <a:latin typeface="Arial"/>
              </a:rPr>
              <a:t>the Box below. We estimate:</a:t>
            </a:r>
            <a:endParaRPr lang="en-GB" sz="1050" dirty="0">
              <a:latin typeface="Arial"/>
            </a:endParaRPr>
          </a:p>
          <a:p>
            <a:pPr marL="171450" lvl="0" indent="-171450" algn="just" eaLnBrk="0" hangingPunct="0">
              <a:spcBef>
                <a:spcPts val="504"/>
              </a:spcBef>
              <a:spcAft>
                <a:spcPts val="202"/>
              </a:spcAft>
              <a:buClr>
                <a:srgbClr val="E83F35"/>
              </a:buClr>
              <a:buFont typeface="Arial" panose="020B0604020202020204" pitchFamily="34" charset="0"/>
              <a:buChar char="•"/>
            </a:pPr>
            <a:r>
              <a:rPr lang="en-GB" sz="1050" b="1" kern="0" dirty="0">
                <a:latin typeface="Arial" charset="0"/>
              </a:rPr>
              <a:t>7</a:t>
            </a:r>
            <a:r>
              <a:rPr lang="en-GB" sz="1050" b="1" kern="0" dirty="0" smtClean="0">
                <a:latin typeface="Arial" charset="0"/>
              </a:rPr>
              <a:t>-20% </a:t>
            </a:r>
            <a:r>
              <a:rPr lang="en-GB" sz="1050" b="1" kern="0" dirty="0">
                <a:latin typeface="Arial" charset="0"/>
              </a:rPr>
              <a:t>of businesses </a:t>
            </a:r>
            <a:r>
              <a:rPr lang="en-GB" sz="1050" b="1" kern="0" dirty="0" smtClean="0">
                <a:latin typeface="Arial" charset="0"/>
              </a:rPr>
              <a:t>are likely to stay </a:t>
            </a:r>
            <a:r>
              <a:rPr lang="en-GB" sz="1050" b="1" kern="0" dirty="0">
                <a:latin typeface="Arial" charset="0"/>
              </a:rPr>
              <a:t>and </a:t>
            </a:r>
            <a:r>
              <a:rPr lang="en-GB" sz="1050" b="1" kern="0" dirty="0" smtClean="0">
                <a:latin typeface="Arial" charset="0"/>
              </a:rPr>
              <a:t>adapt. </a:t>
            </a:r>
            <a:r>
              <a:rPr lang="en-GB" sz="1050" dirty="0">
                <a:latin typeface="Arial"/>
              </a:rPr>
              <a:t>This range </a:t>
            </a:r>
            <a:r>
              <a:rPr lang="en-GB" sz="1050" dirty="0" smtClean="0">
                <a:latin typeface="Arial"/>
              </a:rPr>
              <a:t>reflects our assumptions on the number of high and medium adaptive capacity that adapt. </a:t>
            </a:r>
            <a:endParaRPr lang="en-GB" sz="1050" b="1" kern="0" dirty="0">
              <a:latin typeface="Arial" charset="0"/>
            </a:endParaRPr>
          </a:p>
          <a:p>
            <a:pPr marL="171450" lvl="0" indent="-171450" algn="just" eaLnBrk="0" hangingPunct="0">
              <a:spcBef>
                <a:spcPts val="504"/>
              </a:spcBef>
              <a:spcAft>
                <a:spcPts val="202"/>
              </a:spcAft>
              <a:buClr>
                <a:srgbClr val="E83F35"/>
              </a:buClr>
              <a:buFont typeface="Arial" panose="020B0604020202020204" pitchFamily="34" charset="0"/>
              <a:buChar char="•"/>
            </a:pPr>
            <a:r>
              <a:rPr lang="en-GB" sz="1050" b="1" kern="0" dirty="0" smtClean="0">
                <a:latin typeface="Arial" charset="0"/>
              </a:rPr>
              <a:t>80-93% </a:t>
            </a:r>
            <a:r>
              <a:rPr lang="en-GB" sz="1050" b="1" kern="0" dirty="0">
                <a:latin typeface="Arial" charset="0"/>
              </a:rPr>
              <a:t>of businesses </a:t>
            </a:r>
            <a:r>
              <a:rPr lang="en-GB" sz="1050" b="1" kern="0" dirty="0" smtClean="0">
                <a:latin typeface="Arial" charset="0"/>
              </a:rPr>
              <a:t>are likely to stay </a:t>
            </a:r>
            <a:r>
              <a:rPr lang="en-GB" sz="1050" b="1" kern="0" dirty="0">
                <a:latin typeface="Arial" charset="0"/>
              </a:rPr>
              <a:t>and do </a:t>
            </a:r>
            <a:r>
              <a:rPr lang="en-GB" sz="1050" b="1" kern="0" dirty="0" smtClean="0">
                <a:latin typeface="Arial" charset="0"/>
              </a:rPr>
              <a:t>nothing. </a:t>
            </a:r>
            <a:r>
              <a:rPr lang="en-GB" sz="1050" dirty="0">
                <a:latin typeface="Arial"/>
              </a:rPr>
              <a:t>This range </a:t>
            </a:r>
            <a:r>
              <a:rPr lang="en-GB" sz="1050" dirty="0" smtClean="0">
                <a:latin typeface="Arial"/>
              </a:rPr>
              <a:t>reflects sensitivity tests on </a:t>
            </a:r>
            <a:r>
              <a:rPr lang="en-GB" sz="1050" dirty="0">
                <a:latin typeface="Arial"/>
              </a:rPr>
              <a:t>the </a:t>
            </a:r>
            <a:r>
              <a:rPr lang="en-GB" sz="1050" dirty="0" smtClean="0">
                <a:latin typeface="Arial"/>
              </a:rPr>
              <a:t>number of </a:t>
            </a:r>
            <a:r>
              <a:rPr lang="en-GB" sz="1050" dirty="0">
                <a:latin typeface="Arial"/>
              </a:rPr>
              <a:t>businesses that </a:t>
            </a:r>
            <a:r>
              <a:rPr lang="en-GB" sz="1050" dirty="0" smtClean="0">
                <a:latin typeface="Arial"/>
              </a:rPr>
              <a:t>have low adaptive capacity and high location dependence. </a:t>
            </a:r>
          </a:p>
          <a:p>
            <a:pPr lvl="0" algn="just" eaLnBrk="0" hangingPunct="0">
              <a:spcBef>
                <a:spcPts val="504"/>
              </a:spcBef>
              <a:spcAft>
                <a:spcPts val="202"/>
              </a:spcAft>
              <a:buClr>
                <a:srgbClr val="E83F35"/>
              </a:buClr>
            </a:pPr>
            <a:r>
              <a:rPr lang="en-GB" sz="1050" dirty="0" smtClean="0">
                <a:latin typeface="Arial"/>
              </a:rPr>
              <a:t>As </a:t>
            </a:r>
            <a:r>
              <a:rPr lang="en-GB" sz="1050" dirty="0">
                <a:latin typeface="Arial"/>
              </a:rPr>
              <a:t>part of our analysis, we assume that </a:t>
            </a:r>
            <a:r>
              <a:rPr lang="en-GB" sz="1050" dirty="0" smtClean="0">
                <a:latin typeface="Arial"/>
              </a:rPr>
              <a:t>those </a:t>
            </a:r>
            <a:r>
              <a:rPr lang="en-GB" sz="1050" dirty="0">
                <a:latin typeface="Arial"/>
              </a:rPr>
              <a:t>taking adaptation action in the absence of the </a:t>
            </a:r>
            <a:r>
              <a:rPr lang="en-GB" sz="1050" dirty="0" smtClean="0">
                <a:latin typeface="Arial"/>
              </a:rPr>
              <a:t>FCERM intervention</a:t>
            </a:r>
            <a:r>
              <a:rPr lang="en-GB" sz="1050" dirty="0">
                <a:latin typeface="Arial"/>
              </a:rPr>
              <a:t>, would also choose to adapt if the scheme was implemented, with the only difference being the level of adaptation made. Businesses may adapt to a lesser degree to reflect the new lower risk of flooding</a:t>
            </a:r>
            <a:r>
              <a:rPr lang="en-GB" sz="1050" dirty="0" smtClean="0">
                <a:latin typeface="Arial"/>
              </a:rPr>
              <a:t>.</a:t>
            </a:r>
          </a:p>
          <a:p>
            <a:pPr algn="just"/>
            <a:endParaRPr lang="en-GB" sz="1050" dirty="0">
              <a:latin typeface="Arial"/>
            </a:endParaRPr>
          </a:p>
          <a:p>
            <a:pPr algn="just"/>
            <a:endParaRPr lang="en-GB" dirty="0" smtClean="0">
              <a:solidFill>
                <a:srgbClr val="D90000"/>
              </a:solidFill>
              <a:latin typeface="Arial"/>
            </a:endParaRPr>
          </a:p>
          <a:p>
            <a:pPr algn="just"/>
            <a:endParaRPr lang="en-GB" dirty="0">
              <a:solidFill>
                <a:srgbClr val="D90000"/>
              </a:solidFill>
              <a:latin typeface="Arial"/>
            </a:endParaRPr>
          </a:p>
          <a:p>
            <a:pPr algn="just"/>
            <a:endParaRPr lang="en-GB" dirty="0" smtClean="0">
              <a:solidFill>
                <a:srgbClr val="D90000"/>
              </a:solidFill>
              <a:latin typeface="Arial"/>
            </a:endParaRPr>
          </a:p>
          <a:p>
            <a:pPr algn="just"/>
            <a:endParaRPr lang="en-GB" dirty="0">
              <a:solidFill>
                <a:srgbClr val="D90000"/>
              </a:solidFill>
              <a:latin typeface="Arial"/>
            </a:endParaRPr>
          </a:p>
          <a:p>
            <a:pPr algn="just"/>
            <a:endParaRPr lang="en-GB" dirty="0" smtClean="0">
              <a:solidFill>
                <a:srgbClr val="D90000"/>
              </a:solidFill>
              <a:latin typeface="Arial"/>
            </a:endParaRPr>
          </a:p>
          <a:p>
            <a:pPr algn="just"/>
            <a:endParaRPr lang="en-GB" dirty="0">
              <a:solidFill>
                <a:srgbClr val="D90000"/>
              </a:solidFill>
              <a:latin typeface="Arial"/>
            </a:endParaRPr>
          </a:p>
        </p:txBody>
      </p:sp>
      <p:sp>
        <p:nvSpPr>
          <p:cNvPr id="3" name="Rectangle 2"/>
          <p:cNvSpPr/>
          <p:nvPr/>
        </p:nvSpPr>
        <p:spPr bwMode="auto">
          <a:xfrm>
            <a:off x="5241032" y="3284984"/>
            <a:ext cx="4459973" cy="3024336"/>
          </a:xfrm>
          <a:prstGeom prst="rect">
            <a:avLst/>
          </a:prstGeom>
          <a:solidFill>
            <a:srgbClr val="99BFC2"/>
          </a:solidFill>
          <a:ln w="28575" cap="flat" cmpd="sng" algn="ctr">
            <a:solidFill>
              <a:srgbClr val="15657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algn="just">
              <a:spcBef>
                <a:spcPts val="504"/>
              </a:spcBef>
              <a:spcAft>
                <a:spcPts val="288"/>
              </a:spcAft>
              <a:buClr>
                <a:srgbClr val="E83F35"/>
              </a:buClr>
            </a:pPr>
            <a:r>
              <a:rPr lang="en-GB" sz="1050" b="1" i="1" dirty="0">
                <a:latin typeface="Arial"/>
              </a:rPr>
              <a:t>Key messages from business responses:</a:t>
            </a:r>
          </a:p>
          <a:p>
            <a:pPr marL="171450" lvl="0" indent="-171450" algn="just">
              <a:spcBef>
                <a:spcPts val="252"/>
              </a:spcBef>
              <a:spcAft>
                <a:spcPts val="252"/>
              </a:spcAft>
              <a:buClr>
                <a:srgbClr val="E83F35"/>
              </a:buClr>
              <a:buFont typeface="Arial" panose="020B0604020202020204" pitchFamily="34" charset="0"/>
              <a:buChar char="•"/>
            </a:pPr>
            <a:r>
              <a:rPr lang="en-GB" sz="1050" b="1" dirty="0">
                <a:latin typeface="Arial"/>
              </a:rPr>
              <a:t>7</a:t>
            </a:r>
            <a:r>
              <a:rPr lang="en-GB" sz="1050" b="1" dirty="0" smtClean="0">
                <a:latin typeface="Arial"/>
              </a:rPr>
              <a:t>% </a:t>
            </a:r>
            <a:r>
              <a:rPr lang="en-GB" sz="1050" b="1" dirty="0">
                <a:latin typeface="Arial"/>
              </a:rPr>
              <a:t>- </a:t>
            </a:r>
            <a:r>
              <a:rPr lang="en-GB" sz="1050" b="1" dirty="0" smtClean="0">
                <a:latin typeface="Arial"/>
              </a:rPr>
              <a:t>20% </a:t>
            </a:r>
            <a:r>
              <a:rPr lang="en-GB" sz="1050" b="1" dirty="0">
                <a:latin typeface="Arial"/>
              </a:rPr>
              <a:t>of businesses </a:t>
            </a:r>
            <a:r>
              <a:rPr lang="en-GB" sz="1050" b="1" dirty="0" smtClean="0">
                <a:latin typeface="Arial"/>
              </a:rPr>
              <a:t>are likely to </a:t>
            </a:r>
            <a:r>
              <a:rPr lang="en-GB" sz="1050" b="1" dirty="0">
                <a:latin typeface="Arial"/>
              </a:rPr>
              <a:t>adapt. </a:t>
            </a:r>
            <a:r>
              <a:rPr lang="en-GB" sz="1050" dirty="0">
                <a:latin typeface="Arial"/>
              </a:rPr>
              <a:t>This means that </a:t>
            </a:r>
            <a:r>
              <a:rPr lang="en-GB" sz="1050" dirty="0" smtClean="0">
                <a:latin typeface="Arial"/>
              </a:rPr>
              <a:t>of </a:t>
            </a:r>
            <a:r>
              <a:rPr lang="en-GB" sz="1050" dirty="0">
                <a:latin typeface="Arial"/>
              </a:rPr>
              <a:t>the </a:t>
            </a:r>
            <a:r>
              <a:rPr lang="en-GB" sz="1050" dirty="0" smtClean="0">
                <a:latin typeface="Arial"/>
              </a:rPr>
              <a:t>1,005 </a:t>
            </a:r>
            <a:r>
              <a:rPr lang="en-GB" sz="1050" dirty="0">
                <a:latin typeface="Arial"/>
              </a:rPr>
              <a:t>businesses in the floodplain, between </a:t>
            </a:r>
            <a:r>
              <a:rPr lang="en-GB" sz="1050" dirty="0" smtClean="0">
                <a:latin typeface="Arial"/>
              </a:rPr>
              <a:t>75 </a:t>
            </a:r>
            <a:r>
              <a:rPr lang="en-GB" sz="1050" dirty="0">
                <a:latin typeface="Arial"/>
              </a:rPr>
              <a:t>and </a:t>
            </a:r>
            <a:r>
              <a:rPr lang="en-GB" sz="1050" dirty="0" smtClean="0">
                <a:latin typeface="Arial"/>
              </a:rPr>
              <a:t>200 businesses are likely to </a:t>
            </a:r>
            <a:r>
              <a:rPr lang="en-GB" sz="1050" dirty="0">
                <a:latin typeface="Arial"/>
              </a:rPr>
              <a:t>protect themselves from flooding in some way.</a:t>
            </a:r>
          </a:p>
          <a:p>
            <a:pPr marL="171450" lvl="0" indent="-171450" algn="just">
              <a:spcBef>
                <a:spcPts val="252"/>
              </a:spcBef>
              <a:spcAft>
                <a:spcPts val="252"/>
              </a:spcAft>
              <a:buClr>
                <a:srgbClr val="E83F35"/>
              </a:buClr>
              <a:buFont typeface="Arial" panose="020B0604020202020204" pitchFamily="34" charset="0"/>
              <a:buChar char="•"/>
            </a:pPr>
            <a:r>
              <a:rPr lang="en-GB" sz="1050" b="1" dirty="0">
                <a:latin typeface="Arial"/>
              </a:rPr>
              <a:t>A large proportion of those adapting </a:t>
            </a:r>
            <a:r>
              <a:rPr lang="en-GB" sz="1050" b="1" dirty="0" smtClean="0">
                <a:latin typeface="Arial"/>
              </a:rPr>
              <a:t>are likely to be </a:t>
            </a:r>
            <a:r>
              <a:rPr lang="en-GB" sz="1050" b="1" dirty="0">
                <a:latin typeface="Arial"/>
              </a:rPr>
              <a:t>large and medium-sized businesses. </a:t>
            </a:r>
            <a:r>
              <a:rPr lang="en-GB" sz="1050" dirty="0">
                <a:latin typeface="Arial"/>
              </a:rPr>
              <a:t>Around two thirds of those likely to adapt are either </a:t>
            </a:r>
            <a:r>
              <a:rPr lang="en-GB" sz="1050" dirty="0" smtClean="0">
                <a:latin typeface="Arial"/>
              </a:rPr>
              <a:t>medium </a:t>
            </a:r>
            <a:r>
              <a:rPr lang="en-GB" sz="1050" dirty="0">
                <a:latin typeface="Arial"/>
              </a:rPr>
              <a:t>or large </a:t>
            </a:r>
            <a:r>
              <a:rPr lang="en-GB" sz="1050" dirty="0" smtClean="0">
                <a:latin typeface="Arial"/>
              </a:rPr>
              <a:t>businesses. </a:t>
            </a:r>
            <a:r>
              <a:rPr lang="en-GB" sz="1050" dirty="0">
                <a:latin typeface="Arial"/>
              </a:rPr>
              <a:t>We estimate that the majority (90-100%) of large businesses would </a:t>
            </a:r>
            <a:r>
              <a:rPr lang="en-GB" sz="1050" dirty="0" smtClean="0">
                <a:latin typeface="Arial"/>
              </a:rPr>
              <a:t>be likely to take </a:t>
            </a:r>
            <a:r>
              <a:rPr lang="en-GB" sz="1050" dirty="0">
                <a:latin typeface="Arial"/>
              </a:rPr>
              <a:t>some form of adaptation action</a:t>
            </a:r>
            <a:r>
              <a:rPr lang="en-GB" sz="1050" dirty="0" smtClean="0">
                <a:latin typeface="Arial"/>
              </a:rPr>
              <a:t>.</a:t>
            </a:r>
          </a:p>
          <a:p>
            <a:pPr marL="171450" lvl="0" indent="-171450" algn="just">
              <a:spcBef>
                <a:spcPts val="252"/>
              </a:spcBef>
              <a:spcAft>
                <a:spcPts val="252"/>
              </a:spcAft>
              <a:buClr>
                <a:srgbClr val="E83F35"/>
              </a:buClr>
              <a:buFont typeface="Arial" panose="020B0604020202020204" pitchFamily="34" charset="0"/>
              <a:buChar char="•"/>
            </a:pPr>
            <a:r>
              <a:rPr lang="en-GB" sz="1050" b="1" dirty="0" smtClean="0">
                <a:latin typeface="Arial"/>
              </a:rPr>
              <a:t>Businesses in Nottingham which </a:t>
            </a:r>
            <a:r>
              <a:rPr lang="en-GB" sz="1050" b="1" dirty="0">
                <a:latin typeface="Arial"/>
              </a:rPr>
              <a:t>are most at risk of </a:t>
            </a:r>
            <a:r>
              <a:rPr lang="en-GB" sz="1050" b="1" dirty="0" smtClean="0">
                <a:latin typeface="Arial"/>
              </a:rPr>
              <a:t>flooding, </a:t>
            </a:r>
            <a:r>
              <a:rPr lang="en-GB" sz="1050" b="1" dirty="0">
                <a:latin typeface="Arial"/>
              </a:rPr>
              <a:t>are generally small</a:t>
            </a:r>
            <a:r>
              <a:rPr lang="en-GB" sz="1050" dirty="0">
                <a:latin typeface="Arial"/>
              </a:rPr>
              <a:t>, wholesale and retail, construction, professional businesses with low flood thresholds. These </a:t>
            </a:r>
            <a:r>
              <a:rPr lang="en-GB" sz="1050" dirty="0" smtClean="0">
                <a:latin typeface="Arial"/>
              </a:rPr>
              <a:t>businesses </a:t>
            </a:r>
            <a:r>
              <a:rPr lang="en-GB" sz="1050" dirty="0">
                <a:latin typeface="Arial"/>
              </a:rPr>
              <a:t>generally do not have the capabilities to adapt. </a:t>
            </a:r>
            <a:endParaRPr lang="en-GB" sz="1050" b="1" dirty="0">
              <a:latin typeface="Arial"/>
            </a:endParaRPr>
          </a:p>
          <a:p>
            <a:pPr lvl="0" algn="just">
              <a:spcBef>
                <a:spcPts val="252"/>
              </a:spcBef>
              <a:spcAft>
                <a:spcPts val="252"/>
              </a:spcAft>
              <a:buClr>
                <a:srgbClr val="E83F35"/>
              </a:buClr>
            </a:pPr>
            <a:r>
              <a:rPr lang="en-GB" sz="1050" dirty="0" smtClean="0">
                <a:latin typeface="Arial"/>
              </a:rPr>
              <a:t>As </a:t>
            </a:r>
            <a:r>
              <a:rPr lang="en-GB" sz="1050" dirty="0">
                <a:latin typeface="Arial"/>
              </a:rPr>
              <a:t>a key part of the local economy is the bio-technology hub, we </a:t>
            </a:r>
            <a:r>
              <a:rPr lang="en-GB" sz="1050" dirty="0" smtClean="0">
                <a:latin typeface="Arial"/>
              </a:rPr>
              <a:t>consider </a:t>
            </a:r>
            <a:r>
              <a:rPr lang="en-GB" sz="1050" dirty="0">
                <a:latin typeface="Arial"/>
              </a:rPr>
              <a:t>the impact of </a:t>
            </a:r>
            <a:r>
              <a:rPr lang="en-GB" sz="1050" dirty="0" smtClean="0">
                <a:latin typeface="Arial"/>
              </a:rPr>
              <a:t>medium-sized businesses </a:t>
            </a:r>
            <a:r>
              <a:rPr lang="en-GB" sz="1050" dirty="0">
                <a:latin typeface="Arial"/>
              </a:rPr>
              <a:t>in the </a:t>
            </a:r>
            <a:r>
              <a:rPr lang="en-GB" sz="1050" dirty="0" smtClean="0">
                <a:latin typeface="Arial"/>
              </a:rPr>
              <a:t>professional</a:t>
            </a:r>
            <a:r>
              <a:rPr lang="en-GB" sz="1050" dirty="0">
                <a:latin typeface="Arial"/>
              </a:rPr>
              <a:t>, technical and scientific service sector re-locating in the absence of the </a:t>
            </a:r>
            <a:r>
              <a:rPr lang="en-GB" sz="1050" dirty="0" smtClean="0">
                <a:latin typeface="Arial"/>
              </a:rPr>
              <a:t>scheme as a sensitivity test.</a:t>
            </a:r>
            <a:endParaRPr lang="en-GB" sz="1050" dirty="0">
              <a:latin typeface="Arial"/>
            </a:endParaRPr>
          </a:p>
        </p:txBody>
      </p:sp>
      <p:sp>
        <p:nvSpPr>
          <p:cNvPr id="10"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1</a:t>
            </a:r>
          </a:p>
        </p:txBody>
      </p:sp>
      <p:sp>
        <p:nvSpPr>
          <p:cNvPr id="12" name="Oval 56"/>
          <p:cNvSpPr>
            <a:spLocks noChangeArrowheads="1"/>
          </p:cNvSpPr>
          <p:nvPr/>
        </p:nvSpPr>
        <p:spPr bwMode="auto">
          <a:xfrm>
            <a:off x="8841026" y="69808"/>
            <a:ext cx="288000" cy="288000"/>
          </a:xfrm>
          <a:prstGeom prst="ellipse">
            <a:avLst/>
          </a:prstGeom>
          <a:solidFill>
            <a:srgbClr val="E83F35"/>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2</a:t>
            </a:r>
          </a:p>
        </p:txBody>
      </p:sp>
      <p:sp>
        <p:nvSpPr>
          <p:cNvPr id="13"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3</a:t>
            </a:r>
          </a:p>
        </p:txBody>
      </p:sp>
      <p:sp>
        <p:nvSpPr>
          <p:cNvPr id="14"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smtClean="0">
                <a:solidFill>
                  <a:srgbClr val="FFFFFF"/>
                </a:solidFill>
                <a:ea typeface="+mn-ea"/>
              </a:rPr>
              <a:t>4</a:t>
            </a:r>
            <a:endParaRPr lang="en-GB" sz="1200" dirty="0">
              <a:solidFill>
                <a:srgbClr val="FFFFFF"/>
              </a:solidFill>
              <a:ea typeface="+mn-ea"/>
            </a:endParaRPr>
          </a:p>
        </p:txBody>
      </p:sp>
    </p:spTree>
    <p:extLst>
      <p:ext uri="{BB962C8B-B14F-4D97-AF65-F5344CB8AC3E}">
        <p14:creationId xmlns:p14="http://schemas.microsoft.com/office/powerpoint/2010/main" val="421135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105917"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pPr>
              <a:buClrTx/>
            </a:pPr>
            <a:r>
              <a:rPr lang="en-GB" sz="1800" dirty="0" smtClean="0"/>
              <a:t>4.2 Nottingham – Dynamic Impacts: Direct Effects</a:t>
            </a:r>
            <a:endParaRPr lang="en-GB" sz="1800" kern="0" dirty="0"/>
          </a:p>
        </p:txBody>
      </p:sp>
      <p:sp>
        <p:nvSpPr>
          <p:cNvPr id="19" name="Rectangle 5"/>
          <p:cNvSpPr txBox="1">
            <a:spLocks noChangeArrowheads="1"/>
          </p:cNvSpPr>
          <p:nvPr/>
        </p:nvSpPr>
        <p:spPr bwMode="auto">
          <a:xfrm>
            <a:off x="116466" y="404663"/>
            <a:ext cx="5052558" cy="6057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dirty="0" smtClean="0">
                <a:solidFill>
                  <a:srgbClr val="D90000"/>
                </a:solidFill>
                <a:latin typeface="Arial"/>
              </a:rPr>
              <a:t>What is the likely dynamic impact of business responses to flooding?</a:t>
            </a:r>
            <a:endParaRPr lang="en-US" kern="0" dirty="0" smtClean="0">
              <a:solidFill>
                <a:srgbClr val="000000"/>
              </a:solidFill>
              <a:latin typeface="Arial"/>
            </a:endParaRPr>
          </a:p>
          <a:p>
            <a:pPr algn="just"/>
            <a:r>
              <a:rPr lang="en-GB" sz="1050" kern="0" dirty="0">
                <a:latin typeface="Arial"/>
              </a:rPr>
              <a:t>Using the estimated range of business responses, we can explore the likely </a:t>
            </a:r>
            <a:r>
              <a:rPr lang="en-GB" sz="1050" kern="0" dirty="0" smtClean="0">
                <a:latin typeface="Arial"/>
              </a:rPr>
              <a:t>wider </a:t>
            </a:r>
            <a:r>
              <a:rPr lang="en-GB" sz="1050" kern="0" dirty="0">
                <a:latin typeface="Arial"/>
              </a:rPr>
              <a:t>impacts of flooding and FCERM. </a:t>
            </a:r>
            <a:r>
              <a:rPr lang="en-GB" sz="1050" dirty="0">
                <a:latin typeface="Arial"/>
              </a:rPr>
              <a:t>In the absence of FCERM intervention, evidence suggests that </a:t>
            </a:r>
            <a:r>
              <a:rPr lang="en-GB" sz="1050" dirty="0" smtClean="0">
                <a:latin typeface="Arial"/>
              </a:rPr>
              <a:t>disruption </a:t>
            </a:r>
            <a:r>
              <a:rPr lang="en-GB" sz="1050" dirty="0">
                <a:latin typeface="Arial"/>
              </a:rPr>
              <a:t>to business activity could last many weeks. Based on available evidence, we assume that </a:t>
            </a:r>
            <a:r>
              <a:rPr lang="en-GB" sz="1050" dirty="0" smtClean="0">
                <a:latin typeface="Arial"/>
              </a:rPr>
              <a:t>without the intervention, a </a:t>
            </a:r>
            <a:r>
              <a:rPr lang="en-GB" sz="1050" dirty="0">
                <a:latin typeface="Arial"/>
              </a:rPr>
              <a:t>business could be disrupted for around 16-24 weeks </a:t>
            </a:r>
            <a:r>
              <a:rPr lang="en-GB" sz="1050" dirty="0" smtClean="0">
                <a:latin typeface="Arial"/>
              </a:rPr>
              <a:t>because </a:t>
            </a:r>
            <a:r>
              <a:rPr lang="en-GB" sz="1050" dirty="0">
                <a:latin typeface="Arial"/>
              </a:rPr>
              <a:t>of </a:t>
            </a:r>
            <a:r>
              <a:rPr lang="en-GB" sz="1050" dirty="0" smtClean="0">
                <a:latin typeface="Arial"/>
              </a:rPr>
              <a:t>flooding and just 2-4 </a:t>
            </a:r>
            <a:r>
              <a:rPr lang="en-GB" sz="1050" dirty="0">
                <a:latin typeface="Arial"/>
              </a:rPr>
              <a:t>weeks </a:t>
            </a:r>
            <a:r>
              <a:rPr lang="en-GB" sz="1050" dirty="0" smtClean="0">
                <a:latin typeface="Arial"/>
              </a:rPr>
              <a:t>with the intervention. The </a:t>
            </a:r>
            <a:r>
              <a:rPr lang="en-GB" sz="1050" dirty="0">
                <a:latin typeface="Arial"/>
              </a:rPr>
              <a:t>ranges </a:t>
            </a:r>
            <a:r>
              <a:rPr lang="en-GB" sz="1050" dirty="0" smtClean="0">
                <a:latin typeface="Arial"/>
              </a:rPr>
              <a:t>in the impacts we outline reflect both </a:t>
            </a:r>
            <a:r>
              <a:rPr lang="en-GB" sz="1050" dirty="0">
                <a:latin typeface="Arial"/>
              </a:rPr>
              <a:t>this variation in business disruption due to level of flood </a:t>
            </a:r>
            <a:r>
              <a:rPr lang="en-GB" sz="1050" dirty="0" smtClean="0">
                <a:latin typeface="Arial"/>
              </a:rPr>
              <a:t>risk</a:t>
            </a:r>
            <a:r>
              <a:rPr lang="en-GB" sz="1050" dirty="0">
                <a:latin typeface="Arial"/>
              </a:rPr>
              <a:t>, and the variation in business response of businesses with medium adaptive </a:t>
            </a:r>
            <a:r>
              <a:rPr lang="en-GB" sz="1050" dirty="0" smtClean="0">
                <a:latin typeface="Arial"/>
              </a:rPr>
              <a:t>capacity. Estimated impacts are: </a:t>
            </a:r>
            <a:endParaRPr lang="en-GB" sz="1050" dirty="0">
              <a:latin typeface="Arial"/>
            </a:endParaRPr>
          </a:p>
          <a:p>
            <a:pPr marL="171450" indent="-171450" algn="just">
              <a:buClr>
                <a:srgbClr val="E83F35"/>
              </a:buClr>
              <a:buFont typeface="Arial" panose="020B0604020202020204" pitchFamily="34" charset="0"/>
              <a:buChar char="•"/>
            </a:pPr>
            <a:r>
              <a:rPr lang="en-GB" sz="1050" b="1" kern="0" dirty="0">
                <a:solidFill>
                  <a:srgbClr val="000000"/>
                </a:solidFill>
                <a:latin typeface="Arial"/>
              </a:rPr>
              <a:t>For </a:t>
            </a:r>
            <a:r>
              <a:rPr lang="en-GB" sz="1050" b="1" kern="0" dirty="0">
                <a:latin typeface="Arial"/>
              </a:rPr>
              <a:t>businesses that stay and do nothing</a:t>
            </a:r>
            <a:r>
              <a:rPr lang="en-GB" sz="1050" kern="0" dirty="0">
                <a:latin typeface="Arial"/>
              </a:rPr>
              <a:t>, the </a:t>
            </a:r>
            <a:r>
              <a:rPr lang="en-GB" sz="1050" kern="0" dirty="0" smtClean="0">
                <a:latin typeface="Arial"/>
              </a:rPr>
              <a:t>dynamic </a:t>
            </a:r>
            <a:r>
              <a:rPr lang="en-GB" sz="1050" kern="0" dirty="0">
                <a:latin typeface="Arial"/>
              </a:rPr>
              <a:t>impact we estimate is based on the expected annual disruption costs they face as a result of their business operations being interrupted </a:t>
            </a:r>
            <a:r>
              <a:rPr lang="en-GB" sz="1050" kern="0" dirty="0" smtClean="0">
                <a:latin typeface="Arial"/>
              </a:rPr>
              <a:t>in the event </a:t>
            </a:r>
            <a:r>
              <a:rPr lang="en-GB" sz="1050" kern="0" dirty="0">
                <a:latin typeface="Arial"/>
              </a:rPr>
              <a:t>of a </a:t>
            </a:r>
            <a:r>
              <a:rPr lang="en-GB" sz="1050" kern="0" dirty="0" smtClean="0">
                <a:latin typeface="Arial"/>
              </a:rPr>
              <a:t>flood. Assuming </a:t>
            </a:r>
            <a:r>
              <a:rPr lang="en-GB" sz="1050" kern="0" dirty="0">
                <a:latin typeface="Arial"/>
              </a:rPr>
              <a:t>that businesses temporarily </a:t>
            </a:r>
            <a:r>
              <a:rPr lang="en-GB" sz="1050" kern="0" dirty="0" smtClean="0">
                <a:latin typeface="Arial"/>
              </a:rPr>
              <a:t>cease operations </a:t>
            </a:r>
            <a:r>
              <a:rPr lang="en-GB" sz="1050" kern="0" dirty="0">
                <a:latin typeface="Arial"/>
              </a:rPr>
              <a:t>for a period of </a:t>
            </a:r>
            <a:r>
              <a:rPr lang="en-GB" sz="1050" kern="0" dirty="0" smtClean="0">
                <a:latin typeface="Arial"/>
              </a:rPr>
              <a:t>16-24 weeks </a:t>
            </a:r>
            <a:r>
              <a:rPr lang="en-GB" sz="1050" kern="0" dirty="0">
                <a:latin typeface="Arial"/>
              </a:rPr>
              <a:t>in the absence of the FCERM </a:t>
            </a:r>
            <a:r>
              <a:rPr lang="en-GB" sz="1050" kern="0" dirty="0" smtClean="0">
                <a:latin typeface="Arial"/>
              </a:rPr>
              <a:t>intervention, we estimate a total loss in productive working hours equivalent </a:t>
            </a:r>
            <a:r>
              <a:rPr lang="en-GB" sz="1050" kern="0" dirty="0">
                <a:latin typeface="Arial"/>
              </a:rPr>
              <a:t>to </a:t>
            </a:r>
            <a:r>
              <a:rPr lang="en-GB" sz="1050" b="1" kern="0" dirty="0" smtClean="0">
                <a:latin typeface="Arial"/>
              </a:rPr>
              <a:t>£3.35m </a:t>
            </a:r>
            <a:r>
              <a:rPr lang="en-GB" sz="1050" b="1" kern="0" dirty="0">
                <a:latin typeface="Arial"/>
              </a:rPr>
              <a:t>– </a:t>
            </a:r>
            <a:r>
              <a:rPr lang="en-GB" sz="1050" b="1" kern="0" dirty="0" smtClean="0">
                <a:latin typeface="Arial"/>
              </a:rPr>
              <a:t>£9.88m </a:t>
            </a:r>
            <a:r>
              <a:rPr lang="en-GB" sz="1050" kern="0" dirty="0">
                <a:latin typeface="Arial"/>
              </a:rPr>
              <a:t>per </a:t>
            </a:r>
            <a:r>
              <a:rPr lang="en-GB" sz="1050" kern="0" dirty="0" smtClean="0">
                <a:latin typeface="Arial"/>
              </a:rPr>
              <a:t>annum. By reducing the level of flood risk with FCERM and the likely length of business disruption to 2-4 weeks, the equivalent expected annual cost with the </a:t>
            </a:r>
            <a:r>
              <a:rPr lang="en-GB" sz="1050" kern="0" dirty="0">
                <a:latin typeface="Arial"/>
              </a:rPr>
              <a:t>intervention could fall to </a:t>
            </a:r>
            <a:r>
              <a:rPr lang="en-GB" sz="1050" b="1" kern="0" dirty="0" smtClean="0">
                <a:latin typeface="Arial"/>
              </a:rPr>
              <a:t>£206,000-£210,000</a:t>
            </a:r>
            <a:r>
              <a:rPr lang="en-GB" sz="1050" kern="0" dirty="0" smtClean="0">
                <a:latin typeface="Arial"/>
              </a:rPr>
              <a:t>. </a:t>
            </a:r>
            <a:r>
              <a:rPr lang="en-GB" sz="1050" kern="0" dirty="0">
                <a:latin typeface="Arial"/>
              </a:rPr>
              <a:t>The reduction brought about by the FCERM investment could therefore be estimated to be around </a:t>
            </a:r>
            <a:r>
              <a:rPr lang="en-GB" sz="1050" b="1" kern="0" dirty="0" smtClean="0">
                <a:latin typeface="Arial"/>
              </a:rPr>
              <a:t>£3.14m-£9.67m on an annual basis</a:t>
            </a:r>
            <a:r>
              <a:rPr lang="en-GB" sz="1050" kern="0" dirty="0" smtClean="0">
                <a:latin typeface="Arial"/>
              </a:rPr>
              <a:t>. </a:t>
            </a:r>
            <a:r>
              <a:rPr lang="en-GB" sz="1050" dirty="0">
                <a:latin typeface="Arial"/>
              </a:rPr>
              <a:t>This</a:t>
            </a:r>
            <a:r>
              <a:rPr lang="en-GB" sz="1050" b="1" dirty="0">
                <a:latin typeface="Arial"/>
              </a:rPr>
              <a:t> </a:t>
            </a:r>
            <a:r>
              <a:rPr lang="en-GB" sz="1050" dirty="0">
                <a:latin typeface="Arial"/>
              </a:rPr>
              <a:t>equates to an estimated increase in GVA of approximately </a:t>
            </a:r>
            <a:r>
              <a:rPr lang="en-GB" sz="1050" b="1" dirty="0" smtClean="0">
                <a:latin typeface="Arial"/>
              </a:rPr>
              <a:t>£26.1m-£80.4m </a:t>
            </a:r>
            <a:r>
              <a:rPr lang="en-GB" sz="1050" b="1" dirty="0">
                <a:latin typeface="Arial"/>
              </a:rPr>
              <a:t>over the ten-year </a:t>
            </a:r>
            <a:r>
              <a:rPr lang="en-GB" sz="1050" b="1" dirty="0" smtClean="0">
                <a:latin typeface="Arial"/>
              </a:rPr>
              <a:t> GVA appraisal </a:t>
            </a:r>
            <a:r>
              <a:rPr lang="en-GB" sz="1050" b="1" dirty="0">
                <a:latin typeface="Arial"/>
              </a:rPr>
              <a:t>period</a:t>
            </a:r>
            <a:r>
              <a:rPr lang="en-GB" sz="1050" dirty="0">
                <a:latin typeface="Arial"/>
              </a:rPr>
              <a:t>. </a:t>
            </a:r>
            <a:endParaRPr lang="en-GB" sz="1050" kern="0" dirty="0" smtClean="0">
              <a:latin typeface="Arial"/>
            </a:endParaRPr>
          </a:p>
          <a:p>
            <a:pPr marL="171450" indent="-171450" algn="just">
              <a:buClr>
                <a:srgbClr val="E83F35"/>
              </a:buClr>
              <a:buFont typeface="Arial" panose="020B0604020202020204" pitchFamily="34" charset="0"/>
              <a:buChar char="•"/>
            </a:pPr>
            <a:r>
              <a:rPr lang="en-GB" sz="1050" dirty="0">
                <a:solidFill>
                  <a:srgbClr val="000000"/>
                </a:solidFill>
                <a:latin typeface="Arial"/>
              </a:rPr>
              <a:t>When businesses </a:t>
            </a:r>
            <a:r>
              <a:rPr lang="en-GB" sz="1050" b="1" dirty="0">
                <a:solidFill>
                  <a:srgbClr val="000000"/>
                </a:solidFill>
                <a:latin typeface="Arial"/>
              </a:rPr>
              <a:t>stay and adapt</a:t>
            </a:r>
            <a:r>
              <a:rPr lang="en-GB" sz="1050" dirty="0">
                <a:solidFill>
                  <a:srgbClr val="000000"/>
                </a:solidFill>
                <a:latin typeface="Arial"/>
              </a:rPr>
              <a:t>, we assume that they adapt ‘optimally’ given the risk of flooding they face i.e. the reduction in expected annual damage and disruption costs is equal to their investment in adaptation. The implementation of FCERM reduces the business’s need to invest in adaptation. Since the funds freed up for investment in other activities would provide broadly comparable returns to those that they would have provided when invested in adaptation, the value of the damage avoided by adaptation provides a reasonable approximation of the GVA impact of the investment of the funds freed up and is an estimate that more readily available (from the FCERM-AG) for use in the analysis</a:t>
            </a:r>
            <a:r>
              <a:rPr lang="en-GB" sz="1050" dirty="0" smtClean="0">
                <a:latin typeface="Arial"/>
              </a:rPr>
              <a:t>.</a:t>
            </a:r>
          </a:p>
        </p:txBody>
      </p:sp>
      <p:sp>
        <p:nvSpPr>
          <p:cNvPr id="11" name="Rectangle 5"/>
          <p:cNvSpPr txBox="1">
            <a:spLocks noChangeArrowheads="1"/>
          </p:cNvSpPr>
          <p:nvPr/>
        </p:nvSpPr>
        <p:spPr bwMode="auto">
          <a:xfrm>
            <a:off x="5169024" y="476672"/>
            <a:ext cx="4536504"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sz="1050" dirty="0" smtClean="0">
                <a:latin typeface="Arial"/>
              </a:rPr>
              <a:t>The </a:t>
            </a:r>
            <a:r>
              <a:rPr lang="en-GB" sz="1050" dirty="0">
                <a:latin typeface="Arial"/>
              </a:rPr>
              <a:t>prevalence of small and micro sized businesses in the local area means that the </a:t>
            </a:r>
            <a:r>
              <a:rPr lang="en-GB" sz="1050" dirty="0" smtClean="0">
                <a:latin typeface="Arial"/>
              </a:rPr>
              <a:t>majority of the GVA impact comes </a:t>
            </a:r>
            <a:r>
              <a:rPr lang="en-GB" sz="1050" dirty="0">
                <a:latin typeface="Arial"/>
              </a:rPr>
              <a:t>from businesses being unable to respond to flood risk on their own. In </a:t>
            </a:r>
            <a:r>
              <a:rPr lang="en-GB" sz="1050" dirty="0" smtClean="0">
                <a:latin typeface="Arial"/>
              </a:rPr>
              <a:t>addition, as we have already noted, </a:t>
            </a:r>
            <a:r>
              <a:rPr lang="en-GB" sz="1050" dirty="0">
                <a:latin typeface="Arial"/>
              </a:rPr>
              <a:t>there is insufficient evidence to be able to estimate how many businesses may move or shut down</a:t>
            </a:r>
            <a:r>
              <a:rPr lang="en-GB" sz="1050" dirty="0" smtClean="0">
                <a:latin typeface="Arial"/>
              </a:rPr>
              <a:t>. </a:t>
            </a:r>
            <a:r>
              <a:rPr lang="en-GB" sz="1050" dirty="0">
                <a:latin typeface="Arial"/>
              </a:rPr>
              <a:t>As a result, these impacts are not included in our headline estimates of </a:t>
            </a:r>
            <a:r>
              <a:rPr lang="en-GB" sz="1050" dirty="0" smtClean="0">
                <a:latin typeface="Arial"/>
              </a:rPr>
              <a:t>GVA. </a:t>
            </a:r>
            <a:r>
              <a:rPr lang="en-GB" sz="1050" dirty="0">
                <a:latin typeface="Arial"/>
              </a:rPr>
              <a:t>However, </a:t>
            </a:r>
            <a:r>
              <a:rPr lang="en-GB" sz="1050" dirty="0" smtClean="0">
                <a:latin typeface="Arial"/>
              </a:rPr>
              <a:t>in order to </a:t>
            </a:r>
            <a:r>
              <a:rPr lang="en-GB" sz="1050" i="1" dirty="0">
                <a:latin typeface="Arial"/>
              </a:rPr>
              <a:t>illustrate</a:t>
            </a:r>
            <a:r>
              <a:rPr lang="en-GB" sz="1050" dirty="0">
                <a:latin typeface="Arial"/>
              </a:rPr>
              <a:t> the potential scale of </a:t>
            </a:r>
            <a:r>
              <a:rPr lang="en-GB" sz="1050" dirty="0" smtClean="0">
                <a:latin typeface="Arial"/>
              </a:rPr>
              <a:t>the impact </a:t>
            </a:r>
            <a:r>
              <a:rPr lang="en-GB" sz="1050" dirty="0">
                <a:latin typeface="Arial"/>
              </a:rPr>
              <a:t>on GVA, we </a:t>
            </a:r>
            <a:r>
              <a:rPr lang="en-GB" sz="1050" dirty="0" smtClean="0">
                <a:latin typeface="Arial"/>
              </a:rPr>
              <a:t>conducted sensitivity analysis:</a:t>
            </a:r>
          </a:p>
          <a:p>
            <a:pPr marL="171450" indent="-171450" algn="just">
              <a:buClr>
                <a:srgbClr val="E83F35"/>
              </a:buClr>
              <a:buFont typeface="Arial" panose="020B0604020202020204" pitchFamily="34" charset="0"/>
              <a:buChar char="•"/>
            </a:pPr>
            <a:r>
              <a:rPr lang="en-GB" sz="1050" b="1" dirty="0" smtClean="0">
                <a:latin typeface="Arial"/>
              </a:rPr>
              <a:t>If businesses re-locate out of the floodplain</a:t>
            </a:r>
            <a:r>
              <a:rPr lang="en-GB" sz="1050" dirty="0" smtClean="0">
                <a:latin typeface="Arial"/>
              </a:rPr>
              <a:t>, the total value of the productive hours generated by these businesses’ activities is lost to the local economy. If 2-5 of the estimated 14 medium-sized </a:t>
            </a:r>
            <a:r>
              <a:rPr lang="en-GB" sz="1050" dirty="0">
                <a:solidFill>
                  <a:srgbClr val="000000"/>
                </a:solidFill>
                <a:latin typeface="Arial"/>
              </a:rPr>
              <a:t>professional, technical and scientific </a:t>
            </a:r>
            <a:r>
              <a:rPr lang="en-GB" sz="1050" dirty="0" smtClean="0">
                <a:solidFill>
                  <a:srgbClr val="000000"/>
                </a:solidFill>
                <a:latin typeface="Arial"/>
              </a:rPr>
              <a:t>service businesses where to re-locate in the absence of the scheme, where FCERM prevents this, this would be equivalent to </a:t>
            </a:r>
            <a:r>
              <a:rPr lang="en-GB" sz="1050" kern="0" dirty="0" smtClean="0">
                <a:solidFill>
                  <a:srgbClr val="000000"/>
                </a:solidFill>
                <a:latin typeface="Arial"/>
              </a:rPr>
              <a:t>around</a:t>
            </a:r>
            <a:r>
              <a:rPr lang="en-GB" sz="1050" kern="0" dirty="0" smtClean="0">
                <a:solidFill>
                  <a:srgbClr val="E83F35"/>
                </a:solidFill>
                <a:latin typeface="Arial"/>
              </a:rPr>
              <a:t> </a:t>
            </a:r>
            <a:r>
              <a:rPr lang="en-GB" sz="1050" b="1" kern="0" dirty="0" smtClean="0">
                <a:latin typeface="Arial"/>
              </a:rPr>
              <a:t>£7.3-18.3m </a:t>
            </a:r>
            <a:r>
              <a:rPr lang="en-GB" sz="1050" kern="0" dirty="0">
                <a:latin typeface="Arial"/>
              </a:rPr>
              <a:t>of </a:t>
            </a:r>
            <a:r>
              <a:rPr lang="en-GB" sz="1050" kern="0" dirty="0" smtClean="0">
                <a:latin typeface="Arial"/>
              </a:rPr>
              <a:t>local GVA  retained in the local economy</a:t>
            </a:r>
            <a:r>
              <a:rPr lang="en-GB" sz="1050" kern="0" dirty="0" smtClean="0">
                <a:solidFill>
                  <a:srgbClr val="000000"/>
                </a:solidFill>
                <a:latin typeface="Arial"/>
              </a:rPr>
              <a:t>. </a:t>
            </a:r>
          </a:p>
          <a:p>
            <a:pPr marL="171450" indent="-171450" algn="just">
              <a:spcBef>
                <a:spcPts val="252"/>
              </a:spcBef>
              <a:buClr>
                <a:srgbClr val="E83F35"/>
              </a:buClr>
              <a:buFont typeface="Arial" panose="020B0604020202020204" pitchFamily="34" charset="0"/>
              <a:buChar char="•"/>
            </a:pPr>
            <a:r>
              <a:rPr lang="en-GB" sz="1050" b="1" kern="0" dirty="0" smtClean="0">
                <a:solidFill>
                  <a:srgbClr val="000000"/>
                </a:solidFill>
                <a:latin typeface="Arial"/>
              </a:rPr>
              <a:t>If businesses shut down in response to flood risk, </a:t>
            </a:r>
            <a:r>
              <a:rPr lang="en-GB" sz="1050" dirty="0" smtClean="0">
                <a:latin typeface="Arial"/>
              </a:rPr>
              <a:t>the </a:t>
            </a:r>
            <a:r>
              <a:rPr lang="en-GB" sz="1050" dirty="0">
                <a:latin typeface="Arial"/>
              </a:rPr>
              <a:t>total value of the productive hours generated by these businesses activities </a:t>
            </a:r>
            <a:r>
              <a:rPr lang="en-GB" sz="1050" dirty="0" smtClean="0">
                <a:latin typeface="Arial"/>
              </a:rPr>
              <a:t>is again lost. Assuming that between 1% and 5% of the estimated 494 businesses with low adaptive capacity and high location dependence were to shut down in the absence of the scheme, where FCERM prevents this, this would be equivalent to around </a:t>
            </a:r>
            <a:r>
              <a:rPr lang="en-GB" sz="1050" b="1" dirty="0" smtClean="0">
                <a:latin typeface="Arial"/>
              </a:rPr>
              <a:t>£0.8-4.2m</a:t>
            </a:r>
            <a:r>
              <a:rPr lang="en-GB" sz="1050" dirty="0" smtClean="0">
                <a:latin typeface="Arial"/>
              </a:rPr>
              <a:t> of annual GVA</a:t>
            </a:r>
            <a:r>
              <a:rPr lang="en-GB" sz="1050" baseline="30000" dirty="0" smtClean="0">
                <a:latin typeface="Arial"/>
              </a:rPr>
              <a:t>1 </a:t>
            </a:r>
            <a:r>
              <a:rPr lang="en-GB" sz="1050" dirty="0" smtClean="0">
                <a:latin typeface="Arial"/>
              </a:rPr>
              <a:t>retained in the local economy.</a:t>
            </a:r>
          </a:p>
          <a:p>
            <a:pPr algn="just">
              <a:buClr>
                <a:srgbClr val="E83F35"/>
              </a:buClr>
            </a:pPr>
            <a:endParaRPr lang="en-GB" sz="1050" b="1" dirty="0">
              <a:latin typeface="Arial"/>
            </a:endParaRPr>
          </a:p>
          <a:p>
            <a:pPr algn="just"/>
            <a:endParaRPr lang="en-GB" sz="1050" b="1" kern="0" dirty="0" smtClean="0">
              <a:solidFill>
                <a:srgbClr val="000000"/>
              </a:solidFill>
              <a:latin typeface="Arial"/>
            </a:endParaRPr>
          </a:p>
        </p:txBody>
      </p:sp>
      <p:sp>
        <p:nvSpPr>
          <p:cNvPr id="12" name="Rectangle 11"/>
          <p:cNvSpPr/>
          <p:nvPr/>
        </p:nvSpPr>
        <p:spPr bwMode="auto">
          <a:xfrm>
            <a:off x="5313040" y="4293096"/>
            <a:ext cx="4387965" cy="2016224"/>
          </a:xfrm>
          <a:prstGeom prst="rect">
            <a:avLst/>
          </a:prstGeom>
          <a:solidFill>
            <a:srgbClr val="99BFC2"/>
          </a:solidFill>
          <a:ln w="28575" cap="flat" cmpd="sng" algn="ctr">
            <a:solidFill>
              <a:srgbClr val="15657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lvl="0" algn="just">
              <a:spcBef>
                <a:spcPts val="288"/>
              </a:spcBef>
              <a:spcAft>
                <a:spcPts val="288"/>
              </a:spcAft>
              <a:buClr>
                <a:srgbClr val="E83F35"/>
              </a:buClr>
            </a:pPr>
            <a:endParaRPr lang="en-GB" sz="1050" b="1" dirty="0" smtClean="0">
              <a:solidFill>
                <a:srgbClr val="000000"/>
              </a:solidFill>
              <a:latin typeface="Arial"/>
            </a:endParaRPr>
          </a:p>
          <a:p>
            <a:pPr lvl="0" algn="just">
              <a:spcBef>
                <a:spcPts val="288"/>
              </a:spcBef>
              <a:spcAft>
                <a:spcPts val="288"/>
              </a:spcAft>
              <a:buClr>
                <a:srgbClr val="E83F35"/>
              </a:buClr>
            </a:pPr>
            <a:r>
              <a:rPr lang="en-GB" sz="1050" b="1" i="1" dirty="0" smtClean="0">
                <a:latin typeface="Arial"/>
              </a:rPr>
              <a:t>Key Messages</a:t>
            </a:r>
          </a:p>
          <a:p>
            <a:pPr marL="171450" lvl="0" indent="-171450" algn="just">
              <a:spcBef>
                <a:spcPts val="288"/>
              </a:spcBef>
              <a:spcAft>
                <a:spcPts val="288"/>
              </a:spcAft>
              <a:buFont typeface="Arial" panose="020B0604020202020204" pitchFamily="34" charset="0"/>
              <a:buChar char="•"/>
            </a:pPr>
            <a:r>
              <a:rPr lang="en-GB" sz="1050" b="1" dirty="0">
                <a:solidFill>
                  <a:srgbClr val="000000"/>
                </a:solidFill>
                <a:latin typeface="Arial"/>
              </a:rPr>
              <a:t>Most of the </a:t>
            </a:r>
            <a:r>
              <a:rPr lang="en-GB" sz="1050" b="1" dirty="0" smtClean="0">
                <a:latin typeface="Arial"/>
              </a:rPr>
              <a:t>dynamic impacts are </a:t>
            </a:r>
            <a:r>
              <a:rPr lang="en-GB" sz="1050" b="1" dirty="0" smtClean="0">
                <a:solidFill>
                  <a:srgbClr val="000000"/>
                </a:solidFill>
                <a:latin typeface="Arial"/>
              </a:rPr>
              <a:t>driven </a:t>
            </a:r>
            <a:r>
              <a:rPr lang="en-GB" sz="1050" b="1" dirty="0">
                <a:solidFill>
                  <a:srgbClr val="000000"/>
                </a:solidFill>
                <a:latin typeface="Arial"/>
              </a:rPr>
              <a:t>by micro and small businesses staying and doing </a:t>
            </a:r>
            <a:r>
              <a:rPr lang="en-GB" sz="1050" b="1" dirty="0" smtClean="0">
                <a:solidFill>
                  <a:srgbClr val="000000"/>
                </a:solidFill>
                <a:latin typeface="Arial"/>
              </a:rPr>
              <a:t>nothing. </a:t>
            </a:r>
            <a:r>
              <a:rPr lang="en-GB" sz="1050" dirty="0" smtClean="0">
                <a:solidFill>
                  <a:srgbClr val="000000"/>
                </a:solidFill>
                <a:latin typeface="Arial"/>
              </a:rPr>
              <a:t>These businesses account for over 90% of </a:t>
            </a:r>
            <a:r>
              <a:rPr lang="en-GB" sz="1050" dirty="0">
                <a:solidFill>
                  <a:srgbClr val="000000"/>
                </a:solidFill>
                <a:latin typeface="Arial"/>
              </a:rPr>
              <a:t>the incremental annual </a:t>
            </a:r>
            <a:r>
              <a:rPr lang="en-GB" sz="1050" dirty="0" smtClean="0">
                <a:solidFill>
                  <a:srgbClr val="000000"/>
                </a:solidFill>
                <a:latin typeface="Arial"/>
              </a:rPr>
              <a:t>impact. This highlights the significant longer term value of FCERM investment in areas were a large proportion of businesses would fail to protect themselves from flooding in the absence of intervention.</a:t>
            </a:r>
          </a:p>
          <a:p>
            <a:pPr marL="171450" lvl="0" indent="-171450" algn="just">
              <a:spcBef>
                <a:spcPts val="288"/>
              </a:spcBef>
              <a:spcAft>
                <a:spcPts val="288"/>
              </a:spcAft>
              <a:buFont typeface="Arial" panose="020B0604020202020204" pitchFamily="34" charset="0"/>
              <a:buChar char="•"/>
            </a:pPr>
            <a:r>
              <a:rPr lang="en-GB" sz="1050" b="1" dirty="0" smtClean="0">
                <a:solidFill>
                  <a:srgbClr val="000000"/>
                </a:solidFill>
                <a:latin typeface="Arial"/>
              </a:rPr>
              <a:t>Although unlikely, a small number of high-value businesses re-locating in response to flood risk can have a significant impact on GVA</a:t>
            </a:r>
            <a:r>
              <a:rPr lang="en-GB" sz="1050" b="1" dirty="0" smtClean="0">
                <a:latin typeface="Arial"/>
              </a:rPr>
              <a:t>. </a:t>
            </a:r>
            <a:r>
              <a:rPr lang="en-GB" sz="1050" dirty="0" smtClean="0">
                <a:latin typeface="Arial"/>
              </a:rPr>
              <a:t>Public and local investment in FCERM will </a:t>
            </a:r>
            <a:r>
              <a:rPr lang="en-GB" sz="1050" dirty="0" smtClean="0">
                <a:solidFill>
                  <a:srgbClr val="000000"/>
                </a:solidFill>
                <a:latin typeface="Arial"/>
              </a:rPr>
              <a:t>therefore be valuable in such areas.</a:t>
            </a:r>
            <a:endParaRPr lang="en-GB" sz="1050" b="1" dirty="0">
              <a:solidFill>
                <a:srgbClr val="000000"/>
              </a:solidFill>
              <a:latin typeface="Arial"/>
            </a:endParaRPr>
          </a:p>
          <a:p>
            <a:pPr marL="171450" lvl="0" indent="-171450" algn="just">
              <a:spcBef>
                <a:spcPts val="288"/>
              </a:spcBef>
              <a:spcAft>
                <a:spcPts val="288"/>
              </a:spcAft>
              <a:buClr>
                <a:srgbClr val="E83F35"/>
              </a:buClr>
              <a:buFont typeface="Arial" panose="020B0604020202020204" pitchFamily="34" charset="0"/>
              <a:buChar char="•"/>
            </a:pPr>
            <a:endParaRPr lang="en-GB" sz="1050" b="1" dirty="0" smtClean="0">
              <a:solidFill>
                <a:srgbClr val="000000"/>
              </a:solidFill>
              <a:latin typeface="Arial"/>
            </a:endParaRPr>
          </a:p>
        </p:txBody>
      </p:sp>
      <p:sp>
        <p:nvSpPr>
          <p:cNvPr id="13" name="Rectangle 12"/>
          <p:cNvSpPr/>
          <p:nvPr/>
        </p:nvSpPr>
        <p:spPr bwMode="auto">
          <a:xfrm>
            <a:off x="232253" y="6462625"/>
            <a:ext cx="9473275" cy="350752"/>
          </a:xfrm>
          <a:prstGeom prst="rect">
            <a:avLst/>
          </a:prstGeom>
          <a:solidFill>
            <a:srgbClr val="FFFFFF"/>
          </a:solidFill>
          <a:ln w="9525" cap="flat" cmpd="sng" algn="ctr">
            <a:solidFill>
              <a:srgbClr val="E83F3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lang="en-GB" sz="800" baseline="30000" dirty="0" smtClean="0"/>
              <a:t>1</a:t>
            </a:r>
            <a:r>
              <a:rPr lang="en-GB" sz="800" dirty="0" smtClean="0"/>
              <a:t>This is a sensitivity test. As outlined in Technical Report 1, businesses with low adaptive capacity and high location dependence will be those most likely to shut down in response to flood risk.</a:t>
            </a:r>
            <a:endParaRPr lang="en-GB" sz="800" dirty="0"/>
          </a:p>
        </p:txBody>
      </p:sp>
      <p:sp>
        <p:nvSpPr>
          <p:cNvPr id="14"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1</a:t>
            </a:r>
          </a:p>
        </p:txBody>
      </p:sp>
      <p:sp>
        <p:nvSpPr>
          <p:cNvPr id="15" name="Oval 56"/>
          <p:cNvSpPr>
            <a:spLocks noChangeArrowheads="1"/>
          </p:cNvSpPr>
          <p:nvPr/>
        </p:nvSpPr>
        <p:spPr bwMode="auto">
          <a:xfrm>
            <a:off x="8841026" y="69808"/>
            <a:ext cx="288000" cy="288000"/>
          </a:xfrm>
          <a:prstGeom prst="ellipse">
            <a:avLst/>
          </a:prstGeom>
          <a:solidFill>
            <a:srgbClr val="E83F35"/>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2</a:t>
            </a:r>
          </a:p>
        </p:txBody>
      </p:sp>
      <p:sp>
        <p:nvSpPr>
          <p:cNvPr id="16"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3</a:t>
            </a:r>
          </a:p>
        </p:txBody>
      </p:sp>
      <p:sp>
        <p:nvSpPr>
          <p:cNvPr id="17"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smtClean="0">
                <a:solidFill>
                  <a:srgbClr val="FFFFFF"/>
                </a:solidFill>
                <a:ea typeface="+mn-ea"/>
              </a:rPr>
              <a:t>4</a:t>
            </a:r>
            <a:endParaRPr lang="en-GB" sz="1200" dirty="0">
              <a:solidFill>
                <a:srgbClr val="FFFFFF"/>
              </a:solidFill>
              <a:ea typeface="+mn-ea"/>
            </a:endParaRPr>
          </a:p>
        </p:txBody>
      </p:sp>
    </p:spTree>
    <p:extLst>
      <p:ext uri="{BB962C8B-B14F-4D97-AF65-F5344CB8AC3E}">
        <p14:creationId xmlns:p14="http://schemas.microsoft.com/office/powerpoint/2010/main" val="162129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105917" y="19472"/>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pPr>
              <a:buClrTx/>
            </a:pPr>
            <a:r>
              <a:rPr lang="en-GB" sz="1800" dirty="0" smtClean="0"/>
              <a:t>4.2 Nottingham – Dynamic Impacts: </a:t>
            </a:r>
            <a:r>
              <a:rPr lang="en-GB" sz="1800" dirty="0" err="1" smtClean="0"/>
              <a:t>Spillover</a:t>
            </a:r>
            <a:r>
              <a:rPr lang="en-GB" sz="1800" dirty="0" smtClean="0"/>
              <a:t> Effects</a:t>
            </a:r>
            <a:endParaRPr lang="en-GB" sz="1800" kern="0" dirty="0"/>
          </a:p>
        </p:txBody>
      </p:sp>
      <p:sp>
        <p:nvSpPr>
          <p:cNvPr id="19" name="Rectangle 5"/>
          <p:cNvSpPr txBox="1">
            <a:spLocks noChangeArrowheads="1"/>
          </p:cNvSpPr>
          <p:nvPr/>
        </p:nvSpPr>
        <p:spPr bwMode="auto">
          <a:xfrm>
            <a:off x="116466" y="392138"/>
            <a:ext cx="5340590" cy="6133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buClrTx/>
            </a:pPr>
            <a:r>
              <a:rPr lang="en-GB" dirty="0" smtClean="0">
                <a:solidFill>
                  <a:srgbClr val="D90000"/>
                </a:solidFill>
                <a:latin typeface="Arial"/>
              </a:rPr>
              <a:t>Has the scheme unlocked new investment?</a:t>
            </a:r>
            <a:endParaRPr lang="en-US" kern="0" dirty="0" smtClean="0">
              <a:solidFill>
                <a:srgbClr val="000000"/>
              </a:solidFill>
              <a:latin typeface="Arial"/>
            </a:endParaRPr>
          </a:p>
          <a:p>
            <a:pPr algn="just">
              <a:buClrTx/>
            </a:pPr>
            <a:r>
              <a:rPr lang="en-US" sz="1050" kern="0" dirty="0" smtClean="0">
                <a:solidFill>
                  <a:srgbClr val="000000"/>
                </a:solidFill>
                <a:latin typeface="Arial"/>
              </a:rPr>
              <a:t>We understand that the scheme has facilitated the development of the </a:t>
            </a:r>
            <a:r>
              <a:rPr lang="en-US" sz="1050" b="1" kern="0" dirty="0" smtClean="0">
                <a:solidFill>
                  <a:srgbClr val="000000"/>
                </a:solidFill>
                <a:latin typeface="Arial"/>
              </a:rPr>
              <a:t>‘Boots Enterprise Zone’ </a:t>
            </a:r>
            <a:r>
              <a:rPr lang="en-US" sz="1050" kern="0" dirty="0" smtClean="0">
                <a:solidFill>
                  <a:srgbClr val="000000"/>
                </a:solidFill>
                <a:latin typeface="Arial"/>
              </a:rPr>
              <a:t>within the floodplain (see figure top-right). The zone is solely owned by the Boots Alliance Group, and plans to provide up to 200,000</a:t>
            </a:r>
            <a:r>
              <a:rPr lang="en-GB" sz="1050" kern="0" dirty="0" smtClean="0">
                <a:solidFill>
                  <a:srgbClr val="000000"/>
                </a:solidFill>
                <a:latin typeface="Arial"/>
              </a:rPr>
              <a:t> square metres </a:t>
            </a:r>
            <a:r>
              <a:rPr lang="en-GB" sz="1050" kern="0" dirty="0">
                <a:solidFill>
                  <a:srgbClr val="000000"/>
                </a:solidFill>
                <a:latin typeface="Arial"/>
              </a:rPr>
              <a:t>of </a:t>
            </a:r>
            <a:r>
              <a:rPr lang="en-GB" sz="1050" kern="0" dirty="0" smtClean="0">
                <a:solidFill>
                  <a:srgbClr val="000000"/>
                </a:solidFill>
                <a:latin typeface="Arial"/>
              </a:rPr>
              <a:t>additional business </a:t>
            </a:r>
            <a:r>
              <a:rPr lang="en-GB" sz="1050" kern="0" dirty="0">
                <a:solidFill>
                  <a:srgbClr val="000000"/>
                </a:solidFill>
                <a:latin typeface="Arial"/>
              </a:rPr>
              <a:t>space</a:t>
            </a:r>
            <a:r>
              <a:rPr lang="en-GB" sz="1050" kern="0" dirty="0" smtClean="0">
                <a:solidFill>
                  <a:srgbClr val="000000"/>
                </a:solidFill>
                <a:latin typeface="Arial"/>
              </a:rPr>
              <a:t>, on top of the 350,000 </a:t>
            </a:r>
            <a:r>
              <a:rPr lang="en-GB" sz="1050" kern="0" dirty="0" err="1" smtClean="0">
                <a:solidFill>
                  <a:srgbClr val="000000"/>
                </a:solidFill>
                <a:latin typeface="Arial"/>
              </a:rPr>
              <a:t>sqm</a:t>
            </a:r>
            <a:r>
              <a:rPr lang="en-GB" sz="1050" kern="0" dirty="0" smtClean="0">
                <a:solidFill>
                  <a:srgbClr val="000000"/>
                </a:solidFill>
                <a:latin typeface="Arial"/>
              </a:rPr>
              <a:t> of space already occupied by existing Boots developments. We understand that the existing development employs over 8,000 people on the site. As planning </a:t>
            </a:r>
            <a:r>
              <a:rPr lang="en-GB" sz="1050" kern="0" dirty="0">
                <a:solidFill>
                  <a:srgbClr val="000000"/>
                </a:solidFill>
                <a:latin typeface="Arial"/>
              </a:rPr>
              <a:t>consent is generally not given to sites at high risk of </a:t>
            </a:r>
            <a:r>
              <a:rPr lang="en-GB" sz="1050" kern="0" dirty="0" smtClean="0">
                <a:solidFill>
                  <a:srgbClr val="000000"/>
                </a:solidFill>
                <a:latin typeface="Arial"/>
              </a:rPr>
              <a:t>flooding, we are told it would have been extremely difficult for the zone to get the go-ahead if it wasn’t for the flood defence scheme.</a:t>
            </a:r>
          </a:p>
          <a:p>
            <a:pPr algn="just">
              <a:buClrTx/>
            </a:pPr>
            <a:r>
              <a:rPr lang="en-GB" sz="1050" kern="0" dirty="0" smtClean="0">
                <a:solidFill>
                  <a:srgbClr val="000000"/>
                </a:solidFill>
                <a:latin typeface="Arial"/>
              </a:rPr>
              <a:t>As highlighted in more detail in the Box below, we understand that the additional 200,000 </a:t>
            </a:r>
            <a:r>
              <a:rPr lang="en-GB" sz="1050" kern="0" dirty="0" err="1" smtClean="0">
                <a:solidFill>
                  <a:srgbClr val="000000"/>
                </a:solidFill>
                <a:latin typeface="Arial"/>
              </a:rPr>
              <a:t>sqm</a:t>
            </a:r>
            <a:r>
              <a:rPr lang="en-GB" sz="1050" kern="0" dirty="0" smtClean="0">
                <a:solidFill>
                  <a:srgbClr val="000000"/>
                </a:solidFill>
                <a:latin typeface="Arial"/>
              </a:rPr>
              <a:t> of business space will be used to create a new UK centre for innovation and product development in the health, beauty and wellbeing sector. This could make a substantial additional contribution to GVA in the Nottingham area:</a:t>
            </a:r>
          </a:p>
          <a:p>
            <a:pPr marL="171450" indent="-171450" algn="just">
              <a:buClr>
                <a:srgbClr val="E83F35"/>
              </a:buClr>
              <a:buFont typeface="Arial" panose="020B0604020202020204" pitchFamily="34" charset="0"/>
              <a:buChar char="•"/>
            </a:pPr>
            <a:r>
              <a:rPr lang="en-GB" sz="1050" kern="0" dirty="0" smtClean="0">
                <a:solidFill>
                  <a:srgbClr val="000000"/>
                </a:solidFill>
                <a:latin typeface="Arial"/>
              </a:rPr>
              <a:t>From the available information, we estimate that the existing Boots development supports 1 job for every 45 </a:t>
            </a:r>
            <a:r>
              <a:rPr lang="en-GB" sz="1050" kern="0" dirty="0" err="1" smtClean="0">
                <a:solidFill>
                  <a:srgbClr val="000000"/>
                </a:solidFill>
                <a:latin typeface="Arial"/>
              </a:rPr>
              <a:t>sqm</a:t>
            </a:r>
            <a:r>
              <a:rPr lang="en-GB" sz="1050" kern="0" dirty="0" smtClean="0">
                <a:solidFill>
                  <a:srgbClr val="000000"/>
                </a:solidFill>
                <a:latin typeface="Arial"/>
              </a:rPr>
              <a:t> of business space. Assuming that the new developments on the site generate 50-100% of these jobs per </a:t>
            </a:r>
            <a:r>
              <a:rPr lang="en-GB" sz="1050" kern="0" dirty="0" err="1" smtClean="0">
                <a:solidFill>
                  <a:srgbClr val="000000"/>
                </a:solidFill>
                <a:latin typeface="Arial"/>
              </a:rPr>
              <a:t>sqm</a:t>
            </a:r>
            <a:r>
              <a:rPr lang="en-GB" sz="1050" kern="0" dirty="0" smtClean="0">
                <a:solidFill>
                  <a:srgbClr val="000000"/>
                </a:solidFill>
                <a:latin typeface="Arial"/>
              </a:rPr>
              <a:t> figure, the additional business space could generate approximately 2,250 - 4,500 new jobs in this sector within the floodplain. </a:t>
            </a:r>
          </a:p>
          <a:p>
            <a:pPr marL="171450" indent="-171450" algn="just">
              <a:buClr>
                <a:srgbClr val="E83F35"/>
              </a:buClr>
              <a:buFont typeface="Arial" panose="020B0604020202020204" pitchFamily="34" charset="0"/>
              <a:buChar char="•"/>
            </a:pPr>
            <a:r>
              <a:rPr lang="en-GB" sz="1050" kern="0" dirty="0" smtClean="0">
                <a:solidFill>
                  <a:srgbClr val="000000"/>
                </a:solidFill>
                <a:latin typeface="Arial"/>
              </a:rPr>
              <a:t>Given the space is likely to be used to establish a new bioscience incubator, we then apply the average salary per employee </a:t>
            </a:r>
            <a:r>
              <a:rPr lang="en-GB" sz="1050" kern="0" dirty="0">
                <a:solidFill>
                  <a:srgbClr val="000000"/>
                </a:solidFill>
                <a:latin typeface="Arial"/>
              </a:rPr>
              <a:t>in </a:t>
            </a:r>
            <a:r>
              <a:rPr lang="en-GB" sz="1050" kern="0" dirty="0" smtClean="0">
                <a:solidFill>
                  <a:srgbClr val="000000"/>
                </a:solidFill>
                <a:latin typeface="Arial"/>
              </a:rPr>
              <a:t>the Professional, Scientific, and Technical services sector in the </a:t>
            </a:r>
            <a:r>
              <a:rPr lang="en-GB" sz="1050" kern="0" dirty="0" smtClean="0">
                <a:latin typeface="Arial"/>
              </a:rPr>
              <a:t>East Midlands </a:t>
            </a:r>
            <a:r>
              <a:rPr lang="en-GB" sz="1050" kern="0" dirty="0" smtClean="0">
                <a:solidFill>
                  <a:srgbClr val="000000"/>
                </a:solidFill>
                <a:latin typeface="Arial"/>
              </a:rPr>
              <a:t>to the estimated number of jobs created. This suggests that the zone could generate an additional GVA of  up to </a:t>
            </a:r>
            <a:r>
              <a:rPr lang="en-GB" sz="1050" b="1" kern="0" dirty="0" smtClean="0">
                <a:solidFill>
                  <a:srgbClr val="000000"/>
                </a:solidFill>
                <a:latin typeface="Arial"/>
              </a:rPr>
              <a:t>£60 - 121m </a:t>
            </a:r>
            <a:r>
              <a:rPr lang="en-GB" sz="1050" kern="0" dirty="0" smtClean="0">
                <a:solidFill>
                  <a:srgbClr val="000000"/>
                </a:solidFill>
                <a:latin typeface="Arial"/>
              </a:rPr>
              <a:t>in the local area</a:t>
            </a:r>
            <a:r>
              <a:rPr lang="en-GB" sz="1050" kern="0" dirty="0">
                <a:solidFill>
                  <a:srgbClr val="000000"/>
                </a:solidFill>
                <a:latin typeface="Arial"/>
              </a:rPr>
              <a:t> </a:t>
            </a:r>
            <a:r>
              <a:rPr lang="en-GB" sz="1050" kern="0" dirty="0" smtClean="0">
                <a:solidFill>
                  <a:srgbClr val="000000"/>
                </a:solidFill>
                <a:latin typeface="Arial"/>
              </a:rPr>
              <a:t>on an annual basis</a:t>
            </a:r>
            <a:endParaRPr lang="en-GB" dirty="0" smtClean="0">
              <a:solidFill>
                <a:srgbClr val="D90000"/>
              </a:solidFill>
              <a:latin typeface="Arial"/>
            </a:endParaRPr>
          </a:p>
        </p:txBody>
      </p:sp>
      <p:sp>
        <p:nvSpPr>
          <p:cNvPr id="10" name="Rectangle 5"/>
          <p:cNvSpPr txBox="1">
            <a:spLocks noChangeArrowheads="1"/>
          </p:cNvSpPr>
          <p:nvPr/>
        </p:nvSpPr>
        <p:spPr bwMode="auto">
          <a:xfrm>
            <a:off x="200472" y="4581128"/>
            <a:ext cx="9433064" cy="1656184"/>
          </a:xfrm>
          <a:prstGeom prst="rect">
            <a:avLst/>
          </a:prstGeom>
          <a:solidFill>
            <a:srgbClr val="B4A76C"/>
          </a:solidFill>
          <a:ln w="28575">
            <a:solidFill>
              <a:srgbClr val="156570"/>
            </a:solidFill>
          </a:ln>
          <a:effectLs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buClrTx/>
            </a:pPr>
            <a:r>
              <a:rPr lang="en-GB" sz="1050" dirty="0" smtClean="0">
                <a:latin typeface="Arial"/>
              </a:rPr>
              <a:t>The Enterprise Zone site is located in the Beeston area of the city, and sits on the border </a:t>
            </a:r>
            <a:r>
              <a:rPr lang="en-GB" sz="1050" dirty="0">
                <a:latin typeface="Arial"/>
              </a:rPr>
              <a:t>of </a:t>
            </a:r>
            <a:r>
              <a:rPr lang="en-GB" sz="1050" dirty="0" smtClean="0">
                <a:latin typeface="Arial"/>
              </a:rPr>
              <a:t>the Nottingham </a:t>
            </a:r>
            <a:r>
              <a:rPr lang="en-GB" sz="1050" dirty="0">
                <a:latin typeface="Arial"/>
              </a:rPr>
              <a:t>City Council and Broxtowe Borough Council areas. </a:t>
            </a:r>
            <a:r>
              <a:rPr lang="en-GB" sz="1050" dirty="0" smtClean="0">
                <a:latin typeface="Arial"/>
              </a:rPr>
              <a:t>Boots have occupied a 350,000 </a:t>
            </a:r>
            <a:r>
              <a:rPr lang="en-GB" sz="1050" dirty="0" err="1" smtClean="0">
                <a:latin typeface="Arial"/>
              </a:rPr>
              <a:t>sqm</a:t>
            </a:r>
            <a:r>
              <a:rPr lang="en-GB" sz="1050" dirty="0" smtClean="0">
                <a:latin typeface="Arial"/>
              </a:rPr>
              <a:t> area of land on the site since 1927. However in addition, the Zone plans to provide:</a:t>
            </a:r>
          </a:p>
          <a:p>
            <a:pPr marL="171450" indent="-171450" algn="just">
              <a:spcBef>
                <a:spcPts val="252"/>
              </a:spcBef>
              <a:buClrTx/>
              <a:buFont typeface="Arial" panose="020B0604020202020204" pitchFamily="34" charset="0"/>
              <a:buChar char="•"/>
            </a:pPr>
            <a:r>
              <a:rPr lang="en-GB" sz="1050" b="1" dirty="0" smtClean="0">
                <a:latin typeface="Arial"/>
              </a:rPr>
              <a:t>200,000 </a:t>
            </a:r>
            <a:r>
              <a:rPr lang="en-GB" sz="1050" b="1" dirty="0" err="1" smtClean="0">
                <a:latin typeface="Arial"/>
              </a:rPr>
              <a:t>sqm</a:t>
            </a:r>
            <a:r>
              <a:rPr lang="en-GB" sz="1050" b="1" dirty="0" smtClean="0">
                <a:latin typeface="Arial"/>
              </a:rPr>
              <a:t> of additional business </a:t>
            </a:r>
            <a:r>
              <a:rPr lang="en-GB" sz="1050" b="1" dirty="0">
                <a:latin typeface="Arial"/>
              </a:rPr>
              <a:t>space. </a:t>
            </a:r>
            <a:r>
              <a:rPr lang="en-GB" sz="1050" dirty="0">
                <a:latin typeface="Arial"/>
              </a:rPr>
              <a:t>These will include </a:t>
            </a:r>
            <a:r>
              <a:rPr lang="en-GB" sz="1050" dirty="0" smtClean="0">
                <a:latin typeface="Arial"/>
              </a:rPr>
              <a:t>offices, </a:t>
            </a:r>
            <a:r>
              <a:rPr lang="en-GB" sz="1050" dirty="0">
                <a:latin typeface="Arial"/>
              </a:rPr>
              <a:t>research and light </a:t>
            </a:r>
            <a:r>
              <a:rPr lang="en-GB" sz="1050" dirty="0" smtClean="0">
                <a:latin typeface="Arial"/>
              </a:rPr>
              <a:t>industrial </a:t>
            </a:r>
            <a:r>
              <a:rPr lang="en-GB" sz="1050" dirty="0">
                <a:latin typeface="Arial"/>
              </a:rPr>
              <a:t>properties. Business </a:t>
            </a:r>
            <a:r>
              <a:rPr lang="en-GB" sz="1050" dirty="0" smtClean="0">
                <a:latin typeface="Arial"/>
              </a:rPr>
              <a:t>locating on the site will enjoy </a:t>
            </a:r>
            <a:r>
              <a:rPr lang="en-GB" sz="1050" dirty="0">
                <a:latin typeface="Arial"/>
              </a:rPr>
              <a:t>a number of ancillary benefits, including tax breaks and lower business </a:t>
            </a:r>
            <a:r>
              <a:rPr lang="en-GB" sz="1050" dirty="0" smtClean="0">
                <a:latin typeface="Arial"/>
              </a:rPr>
              <a:t>rates. </a:t>
            </a:r>
          </a:p>
          <a:p>
            <a:pPr marL="171450" indent="-171450" algn="just">
              <a:spcBef>
                <a:spcPts val="252"/>
              </a:spcBef>
              <a:buClrTx/>
              <a:buFont typeface="Arial" panose="020B0604020202020204" pitchFamily="34" charset="0"/>
              <a:buChar char="•"/>
            </a:pPr>
            <a:r>
              <a:rPr lang="en-GB" sz="1050" b="1" dirty="0" smtClean="0">
                <a:latin typeface="Arial"/>
              </a:rPr>
              <a:t>Brownfield land for the development of 675 new homes. </a:t>
            </a:r>
            <a:endParaRPr lang="en-GB" sz="1050" dirty="0" smtClean="0">
              <a:latin typeface="Arial"/>
            </a:endParaRPr>
          </a:p>
          <a:p>
            <a:pPr marL="171450" indent="-171450" algn="just">
              <a:spcBef>
                <a:spcPts val="252"/>
              </a:spcBef>
              <a:buClrTx/>
              <a:buFont typeface="Arial" panose="020B0604020202020204" pitchFamily="34" charset="0"/>
              <a:buChar char="•"/>
            </a:pPr>
            <a:r>
              <a:rPr lang="en-GB" sz="1050" b="1" dirty="0" smtClean="0">
                <a:latin typeface="Arial"/>
              </a:rPr>
              <a:t>21 hectares of green recreational space.</a:t>
            </a:r>
            <a:endParaRPr lang="en-GB" sz="1050" dirty="0">
              <a:latin typeface="Arial"/>
            </a:endParaRPr>
          </a:p>
          <a:p>
            <a:pPr algn="just">
              <a:buClrTx/>
            </a:pPr>
            <a:r>
              <a:rPr lang="en-GB" sz="1050" dirty="0" smtClean="0">
                <a:latin typeface="Arial"/>
              </a:rPr>
              <a:t>Since </a:t>
            </a:r>
            <a:r>
              <a:rPr lang="en-GB" sz="1050" dirty="0">
                <a:latin typeface="Arial"/>
              </a:rPr>
              <a:t>the </a:t>
            </a:r>
            <a:r>
              <a:rPr lang="en-GB" sz="1050" dirty="0" smtClean="0">
                <a:latin typeface="Arial"/>
              </a:rPr>
              <a:t>site </a:t>
            </a:r>
            <a:r>
              <a:rPr lang="en-GB" sz="1050" dirty="0">
                <a:latin typeface="Arial"/>
              </a:rPr>
              <a:t>was awarded Enterprise Zone status, </a:t>
            </a:r>
            <a:r>
              <a:rPr lang="en-GB" sz="1050" dirty="0" smtClean="0">
                <a:latin typeface="Arial"/>
              </a:rPr>
              <a:t>the Boots Alliance Group </a:t>
            </a:r>
            <a:r>
              <a:rPr lang="en-GB" sz="1050" dirty="0">
                <a:latin typeface="Arial"/>
              </a:rPr>
              <a:t>has announced a collaboration with </a:t>
            </a:r>
            <a:r>
              <a:rPr lang="en-GB" sz="1050" dirty="0" err="1">
                <a:latin typeface="Arial"/>
              </a:rPr>
              <a:t>BioCity</a:t>
            </a:r>
            <a:r>
              <a:rPr lang="en-GB" sz="1050" dirty="0">
                <a:latin typeface="Arial"/>
              </a:rPr>
              <a:t>, the UK’s </a:t>
            </a:r>
            <a:r>
              <a:rPr lang="en-GB" sz="1050" dirty="0" smtClean="0">
                <a:latin typeface="Arial"/>
              </a:rPr>
              <a:t>leading bioscience </a:t>
            </a:r>
            <a:r>
              <a:rPr lang="en-GB" sz="1050" dirty="0">
                <a:latin typeface="Arial"/>
              </a:rPr>
              <a:t>incubation company, to establish a new business </a:t>
            </a:r>
            <a:r>
              <a:rPr lang="en-GB" sz="1050" dirty="0" smtClean="0">
                <a:latin typeface="Arial"/>
              </a:rPr>
              <a:t>incubator </a:t>
            </a:r>
            <a:r>
              <a:rPr lang="en-GB" sz="1050" dirty="0">
                <a:latin typeface="Arial"/>
              </a:rPr>
              <a:t>called </a:t>
            </a:r>
            <a:r>
              <a:rPr lang="en-GB" sz="1050" dirty="0" err="1" smtClean="0">
                <a:latin typeface="Arial"/>
              </a:rPr>
              <a:t>MediCity</a:t>
            </a:r>
            <a:r>
              <a:rPr lang="en-GB" sz="1050" dirty="0" smtClean="0">
                <a:latin typeface="Arial"/>
              </a:rPr>
              <a:t> on the site, focused </a:t>
            </a:r>
            <a:r>
              <a:rPr lang="en-GB" sz="1050" dirty="0">
                <a:latin typeface="Arial"/>
              </a:rPr>
              <a:t>on health and </a:t>
            </a:r>
            <a:r>
              <a:rPr lang="en-GB" sz="1050" dirty="0" smtClean="0">
                <a:latin typeface="Arial"/>
              </a:rPr>
              <a:t>wellness.</a:t>
            </a:r>
            <a:endParaRPr lang="en-GB" sz="1050" dirty="0">
              <a:latin typeface="Arial"/>
            </a:endParaRPr>
          </a:p>
          <a:p>
            <a:pPr algn="just">
              <a:spcBef>
                <a:spcPts val="0"/>
              </a:spcBef>
              <a:buClrTx/>
            </a:pPr>
            <a:r>
              <a:rPr lang="en-GB" sz="1000" i="1" dirty="0" smtClean="0">
                <a:latin typeface="Arial"/>
              </a:rPr>
              <a:t>Source: Nottingham Enterprise Zone – Boots - </a:t>
            </a:r>
            <a:r>
              <a:rPr lang="en-GB" sz="1000" i="1" dirty="0" err="1" smtClean="0">
                <a:latin typeface="Arial"/>
              </a:rPr>
              <a:t>Masterplan</a:t>
            </a:r>
            <a:endParaRPr lang="en-GB" sz="1000" i="1" dirty="0" smtClean="0">
              <a:latin typeface="Aria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434" t="31321" r="43686" b="25172"/>
          <a:stretch/>
        </p:blipFill>
        <p:spPr bwMode="auto">
          <a:xfrm>
            <a:off x="5642636" y="548680"/>
            <a:ext cx="3990884" cy="2376263"/>
          </a:xfrm>
          <a:prstGeom prst="rect">
            <a:avLst/>
          </a:prstGeom>
          <a:noFill/>
          <a:ln w="28575">
            <a:solidFill>
              <a:srgbClr val="156570"/>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bwMode="auto">
          <a:xfrm>
            <a:off x="5642636" y="3140969"/>
            <a:ext cx="3990882" cy="1296144"/>
          </a:xfrm>
          <a:prstGeom prst="rect">
            <a:avLst/>
          </a:prstGeom>
          <a:solidFill>
            <a:srgbClr val="99BFC2"/>
          </a:solidFill>
          <a:ln w="28575" cap="flat" cmpd="sng" algn="ctr">
            <a:solidFill>
              <a:srgbClr val="15657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dirty="0" smtClean="0">
                <a:ln>
                  <a:noFill/>
                </a:ln>
                <a:effectLst/>
              </a:rPr>
              <a:t>Around £60</a:t>
            </a:r>
            <a:r>
              <a:rPr kumimoji="0" lang="en-GB" sz="2000" b="1" i="0" u="none" strike="noStrike" cap="none" normalizeH="0" dirty="0" smtClean="0">
                <a:ln>
                  <a:noFill/>
                </a:ln>
                <a:effectLst/>
              </a:rPr>
              <a:t> - </a:t>
            </a:r>
            <a:r>
              <a:rPr kumimoji="0" lang="en-GB" sz="2000" b="1" i="0" u="none" strike="noStrike" cap="none" normalizeH="0" baseline="0" dirty="0" smtClean="0">
                <a:ln>
                  <a:noFill/>
                </a:ln>
                <a:effectLst/>
              </a:rPr>
              <a:t>120m </a:t>
            </a:r>
            <a:endParaRPr lang="en-GB" sz="1100" i="1" dirty="0" smtClean="0"/>
          </a:p>
          <a:p>
            <a:pPr marL="0" marR="0" indent="0" algn="ctr" defTabSz="914400" rtl="0" eaLnBrk="0" fontAlgn="base" latinLnBrk="0" hangingPunct="0">
              <a:lnSpc>
                <a:spcPct val="100000"/>
              </a:lnSpc>
              <a:spcBef>
                <a:spcPct val="0"/>
              </a:spcBef>
              <a:spcAft>
                <a:spcPct val="0"/>
              </a:spcAft>
              <a:buClrTx/>
              <a:buSzTx/>
              <a:buFontTx/>
              <a:buNone/>
              <a:tabLst/>
            </a:pPr>
            <a:r>
              <a:rPr lang="en-GB" sz="1100" i="1" dirty="0" smtClean="0"/>
              <a:t>Potential GVA facilitated by the scheme per year</a:t>
            </a:r>
            <a:endParaRPr kumimoji="0" lang="en-GB" sz="1100" b="0" i="1" u="none" strike="noStrike" cap="none" normalizeH="0" baseline="0" dirty="0" smtClean="0">
              <a:ln>
                <a:noFill/>
              </a:ln>
              <a:effectLst/>
            </a:endParaRPr>
          </a:p>
        </p:txBody>
      </p:sp>
      <p:sp>
        <p:nvSpPr>
          <p:cNvPr id="11"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1</a:t>
            </a:r>
          </a:p>
        </p:txBody>
      </p:sp>
      <p:sp>
        <p:nvSpPr>
          <p:cNvPr id="12" name="Oval 56"/>
          <p:cNvSpPr>
            <a:spLocks noChangeArrowheads="1"/>
          </p:cNvSpPr>
          <p:nvPr/>
        </p:nvSpPr>
        <p:spPr bwMode="auto">
          <a:xfrm>
            <a:off x="8841026" y="69808"/>
            <a:ext cx="288000" cy="288000"/>
          </a:xfrm>
          <a:prstGeom prst="ellipse">
            <a:avLst/>
          </a:prstGeom>
          <a:solidFill>
            <a:srgbClr val="E83F35"/>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2</a:t>
            </a:r>
          </a:p>
        </p:txBody>
      </p:sp>
      <p:sp>
        <p:nvSpPr>
          <p:cNvPr id="13"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3</a:t>
            </a:r>
          </a:p>
        </p:txBody>
      </p:sp>
      <p:sp>
        <p:nvSpPr>
          <p:cNvPr id="14"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smtClean="0">
                <a:solidFill>
                  <a:srgbClr val="FFFFFF"/>
                </a:solidFill>
                <a:ea typeface="+mn-ea"/>
              </a:rPr>
              <a:t>4</a:t>
            </a:r>
            <a:endParaRPr lang="en-GB" sz="1200" dirty="0">
              <a:solidFill>
                <a:srgbClr val="FFFFFF"/>
              </a:solidFill>
              <a:ea typeface="+mn-ea"/>
            </a:endParaRPr>
          </a:p>
        </p:txBody>
      </p:sp>
      <p:sp>
        <p:nvSpPr>
          <p:cNvPr id="15" name="Rectangle 14"/>
          <p:cNvSpPr/>
          <p:nvPr/>
        </p:nvSpPr>
        <p:spPr bwMode="auto">
          <a:xfrm>
            <a:off x="5596122" y="332656"/>
            <a:ext cx="3965390" cy="144016"/>
          </a:xfrm>
          <a:prstGeom prst="rect">
            <a:avLst/>
          </a:prstGeom>
          <a:no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algn="l"/>
            <a:r>
              <a:rPr lang="en-GB" sz="1000" dirty="0" smtClean="0"/>
              <a:t>Boots Enterprise Zone</a:t>
            </a:r>
            <a:endParaRPr kumimoji="0" lang="en-GB" sz="1000" i="0" u="none" strike="noStrike" cap="none" normalizeH="0" baseline="0" dirty="0" smtClean="0">
              <a:ln>
                <a:noFill/>
              </a:ln>
              <a:solidFill>
                <a:schemeClr val="tx1"/>
              </a:solidFill>
              <a:effectLst/>
            </a:endParaRPr>
          </a:p>
        </p:txBody>
      </p:sp>
      <p:sp>
        <p:nvSpPr>
          <p:cNvPr id="3" name="Rectangle 2"/>
          <p:cNvSpPr/>
          <p:nvPr/>
        </p:nvSpPr>
        <p:spPr>
          <a:xfrm>
            <a:off x="5596932" y="2887053"/>
            <a:ext cx="3655168" cy="253916"/>
          </a:xfrm>
          <a:prstGeom prst="rect">
            <a:avLst/>
          </a:prstGeom>
        </p:spPr>
        <p:txBody>
          <a:bodyPr wrap="none">
            <a:spAutoFit/>
          </a:bodyPr>
          <a:lstStyle/>
          <a:p>
            <a:pPr algn="just">
              <a:spcBef>
                <a:spcPts val="0"/>
              </a:spcBef>
              <a:buClrTx/>
            </a:pPr>
            <a:r>
              <a:rPr lang="en-GB" sz="1050" i="1" dirty="0">
                <a:latin typeface="Arial"/>
              </a:rPr>
              <a:t>Source: Nottingham Enterprise Zone – Boots - </a:t>
            </a:r>
            <a:r>
              <a:rPr lang="en-GB" sz="1050" i="1" dirty="0" err="1">
                <a:latin typeface="Arial"/>
              </a:rPr>
              <a:t>Masterplan</a:t>
            </a:r>
            <a:endParaRPr lang="en-GB" sz="1050" i="1" dirty="0">
              <a:latin typeface="Arial"/>
            </a:endParaRPr>
          </a:p>
        </p:txBody>
      </p:sp>
    </p:spTree>
    <p:extLst>
      <p:ext uri="{BB962C8B-B14F-4D97-AF65-F5344CB8AC3E}">
        <p14:creationId xmlns:p14="http://schemas.microsoft.com/office/powerpoint/2010/main" val="359237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105917" y="19472"/>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pPr>
              <a:buClrTx/>
            </a:pPr>
            <a:r>
              <a:rPr lang="en-GB" sz="1800" dirty="0" smtClean="0"/>
              <a:t>4.2 Nottingham – Dynamic Impacts: </a:t>
            </a:r>
            <a:r>
              <a:rPr lang="en-GB" sz="1800" dirty="0" err="1" smtClean="0"/>
              <a:t>Spillover</a:t>
            </a:r>
            <a:r>
              <a:rPr lang="en-GB" sz="1800" dirty="0" smtClean="0"/>
              <a:t> Effects</a:t>
            </a:r>
            <a:endParaRPr lang="en-GB" sz="1800" kern="0" dirty="0"/>
          </a:p>
        </p:txBody>
      </p:sp>
      <p:sp>
        <p:nvSpPr>
          <p:cNvPr id="19" name="Rectangle 5"/>
          <p:cNvSpPr txBox="1">
            <a:spLocks noChangeArrowheads="1"/>
          </p:cNvSpPr>
          <p:nvPr/>
        </p:nvSpPr>
        <p:spPr bwMode="auto">
          <a:xfrm>
            <a:off x="116466" y="392138"/>
            <a:ext cx="5412598" cy="5917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lvl="0" algn="just" eaLnBrk="0" hangingPunct="0">
              <a:spcBef>
                <a:spcPts val="288"/>
              </a:spcBef>
              <a:spcAft>
                <a:spcPct val="0"/>
              </a:spcAft>
            </a:pPr>
            <a:r>
              <a:rPr lang="en-GB" dirty="0" smtClean="0">
                <a:solidFill>
                  <a:srgbClr val="D90000"/>
                </a:solidFill>
                <a:latin typeface="Arial"/>
              </a:rPr>
              <a:t>What are the additional </a:t>
            </a:r>
            <a:r>
              <a:rPr lang="en-GB" dirty="0" err="1" smtClean="0">
                <a:solidFill>
                  <a:srgbClr val="D90000"/>
                </a:solidFill>
                <a:latin typeface="Arial"/>
              </a:rPr>
              <a:t>spillover</a:t>
            </a:r>
            <a:r>
              <a:rPr lang="en-GB" dirty="0" smtClean="0">
                <a:solidFill>
                  <a:srgbClr val="D90000"/>
                </a:solidFill>
                <a:latin typeface="Arial"/>
              </a:rPr>
              <a:t> Impacts of the Scheme?</a:t>
            </a:r>
            <a:endParaRPr lang="en-GB" sz="1050" kern="0" dirty="0">
              <a:solidFill>
                <a:srgbClr val="D90000"/>
              </a:solidFill>
              <a:latin typeface="Arial"/>
            </a:endParaRPr>
          </a:p>
          <a:p>
            <a:pPr algn="just" eaLnBrk="0" hangingPunct="0">
              <a:spcBef>
                <a:spcPts val="504"/>
              </a:spcBef>
              <a:spcAft>
                <a:spcPct val="0"/>
              </a:spcAft>
            </a:pPr>
            <a:r>
              <a:rPr lang="en-GB" sz="1050" kern="0" dirty="0" smtClean="0">
                <a:solidFill>
                  <a:srgbClr val="000000"/>
                </a:solidFill>
                <a:latin typeface="Arial"/>
              </a:rPr>
              <a:t>Information gathered during our engagement with stakeholders suggests that the scheme could have a number of additional spill-over effects. Given the data we have available, it was not possible to quantify the impact of these effects on GVA. However, the available information suggests the following effects could be likely.</a:t>
            </a:r>
          </a:p>
          <a:p>
            <a:pPr marL="171450" indent="-171450" algn="just" eaLnBrk="0" hangingPunct="0">
              <a:spcBef>
                <a:spcPts val="250"/>
              </a:spcBef>
              <a:spcAft>
                <a:spcPts val="252"/>
              </a:spcAft>
              <a:buClr>
                <a:srgbClr val="E83F35"/>
              </a:buClr>
              <a:buFont typeface="Arial" panose="020B0604020202020204" pitchFamily="34" charset="0"/>
              <a:buChar char="•"/>
            </a:pPr>
            <a:r>
              <a:rPr lang="en-GB" sz="1050" b="1" kern="0" dirty="0" smtClean="0">
                <a:solidFill>
                  <a:srgbClr val="000000"/>
                </a:solidFill>
                <a:latin typeface="Arial"/>
              </a:rPr>
              <a:t>Increased </a:t>
            </a:r>
            <a:r>
              <a:rPr lang="en-GB" sz="1050" b="1" kern="0" dirty="0">
                <a:solidFill>
                  <a:srgbClr val="000000"/>
                </a:solidFill>
                <a:latin typeface="Arial"/>
              </a:rPr>
              <a:t>agricultural </a:t>
            </a:r>
            <a:r>
              <a:rPr lang="en-GB" sz="1050" b="1" kern="0" dirty="0" smtClean="0">
                <a:solidFill>
                  <a:srgbClr val="000000"/>
                </a:solidFill>
                <a:latin typeface="Arial"/>
              </a:rPr>
              <a:t>yields. </a:t>
            </a:r>
            <a:r>
              <a:rPr lang="en-GB" sz="1050" kern="0" dirty="0" smtClean="0">
                <a:solidFill>
                  <a:srgbClr val="000000"/>
                </a:solidFill>
                <a:latin typeface="Arial"/>
              </a:rPr>
              <a:t>Stakeholders highlighted that the </a:t>
            </a:r>
            <a:r>
              <a:rPr lang="en-GB" sz="1050" kern="0" dirty="0">
                <a:solidFill>
                  <a:srgbClr val="000000"/>
                </a:solidFill>
                <a:latin typeface="Arial"/>
              </a:rPr>
              <a:t>reduction in flood </a:t>
            </a:r>
            <a:r>
              <a:rPr lang="en-GB" sz="1050" kern="0" dirty="0" smtClean="0">
                <a:solidFill>
                  <a:srgbClr val="000000"/>
                </a:solidFill>
                <a:latin typeface="Arial"/>
              </a:rPr>
              <a:t>risk has allowed for more efficient crop rotation on agricultural land, helping to increase yields. It has also facilitated </a:t>
            </a:r>
            <a:r>
              <a:rPr lang="en-GB" sz="1050" kern="0" dirty="0">
                <a:solidFill>
                  <a:srgbClr val="000000"/>
                </a:solidFill>
                <a:latin typeface="Arial"/>
              </a:rPr>
              <a:t>the production of higher value crops such as sugar beet. </a:t>
            </a:r>
            <a:r>
              <a:rPr lang="en-GB" sz="1050" kern="0" dirty="0" smtClean="0">
                <a:solidFill>
                  <a:srgbClr val="000000"/>
                </a:solidFill>
                <a:latin typeface="Arial"/>
              </a:rPr>
              <a:t>However, given that agricultural businesses make up only a small proportion of businesses in the floodplain, the magnitude of this effect on GVA is likely to be small. </a:t>
            </a:r>
            <a:r>
              <a:rPr lang="en-GB" sz="1050" kern="0" dirty="0" smtClean="0">
                <a:latin typeface="Arial"/>
              </a:rPr>
              <a:t>As </a:t>
            </a:r>
            <a:r>
              <a:rPr lang="en-GB" sz="1050" kern="0" dirty="0">
                <a:latin typeface="Arial"/>
              </a:rPr>
              <a:t>with avoided commercial property damage, impacts on agricultural production and yields would be measured under the standard appraisal guidance (and so </a:t>
            </a:r>
            <a:r>
              <a:rPr lang="en-GB" sz="1050" kern="0" dirty="0" smtClean="0">
                <a:latin typeface="Arial"/>
              </a:rPr>
              <a:t>would </a:t>
            </a:r>
            <a:r>
              <a:rPr lang="en-GB" sz="1050" kern="0" dirty="0">
                <a:latin typeface="Arial"/>
              </a:rPr>
              <a:t>have </a:t>
            </a:r>
            <a:r>
              <a:rPr lang="en-GB" sz="1050" kern="0" dirty="0" smtClean="0">
                <a:latin typeface="Arial"/>
              </a:rPr>
              <a:t>been </a:t>
            </a:r>
            <a:r>
              <a:rPr lang="en-GB" sz="1050" kern="0" dirty="0">
                <a:latin typeface="Arial"/>
              </a:rPr>
              <a:t>re-presented as a local GVA impact here). The fact that these impacts were not measured as part of the existing project appraisal also suggests that any impact on GVA is </a:t>
            </a:r>
            <a:r>
              <a:rPr lang="en-GB" sz="1050" kern="0" dirty="0" smtClean="0">
                <a:latin typeface="Arial"/>
              </a:rPr>
              <a:t>likely to be negligible. </a:t>
            </a:r>
          </a:p>
          <a:p>
            <a:pPr marL="171450" indent="-171450" algn="just" eaLnBrk="0" hangingPunct="0">
              <a:spcBef>
                <a:spcPts val="250"/>
              </a:spcBef>
              <a:spcAft>
                <a:spcPts val="252"/>
              </a:spcAft>
              <a:buClr>
                <a:srgbClr val="E83F35"/>
              </a:buClr>
              <a:buFont typeface="Arial" panose="020B0604020202020204" pitchFamily="34" charset="0"/>
              <a:buChar char="•"/>
            </a:pPr>
            <a:r>
              <a:rPr lang="en-GB" sz="1050" b="1" kern="0" dirty="0" smtClean="0">
                <a:solidFill>
                  <a:srgbClr val="000000"/>
                </a:solidFill>
                <a:latin typeface="Arial"/>
              </a:rPr>
              <a:t>Business interdependency. </a:t>
            </a:r>
            <a:r>
              <a:rPr lang="en-GB" sz="1050" kern="0" dirty="0" smtClean="0">
                <a:solidFill>
                  <a:srgbClr val="000000"/>
                </a:solidFill>
                <a:latin typeface="Arial"/>
              </a:rPr>
              <a:t>Given supply-chain links between businesses (see figure top-right), one business being disrupted in the event of flooding may have knock on effects on other otherwise unaffected businesses, both within and outside the floodplain. These interdependencies could be significant, particularly for those businesses with long or complex supply chains.</a:t>
            </a:r>
          </a:p>
          <a:p>
            <a:pPr marL="171450" indent="-171450" algn="just" eaLnBrk="0" hangingPunct="0">
              <a:spcBef>
                <a:spcPts val="250"/>
              </a:spcBef>
              <a:spcAft>
                <a:spcPts val="252"/>
              </a:spcAft>
              <a:buClr>
                <a:srgbClr val="E83F35"/>
              </a:buClr>
              <a:buFont typeface="Arial" panose="020B0604020202020204" pitchFamily="34" charset="0"/>
              <a:buChar char="•"/>
            </a:pPr>
            <a:r>
              <a:rPr lang="en-GB" sz="1050" b="1" kern="0" dirty="0">
                <a:solidFill>
                  <a:srgbClr val="000000"/>
                </a:solidFill>
                <a:latin typeface="Arial"/>
              </a:rPr>
              <a:t>Disruption to infrastructure may impact on the effectiveness of adaptation in preventing business disruption. </a:t>
            </a:r>
            <a:r>
              <a:rPr lang="en-GB" sz="1050" kern="0" dirty="0">
                <a:solidFill>
                  <a:srgbClr val="000000"/>
                </a:solidFill>
                <a:latin typeface="Arial"/>
              </a:rPr>
              <a:t>Even if a business protects itself against flooding, disruption </a:t>
            </a:r>
            <a:r>
              <a:rPr lang="en-GB" sz="1050" kern="0" dirty="0" smtClean="0">
                <a:solidFill>
                  <a:srgbClr val="000000"/>
                </a:solidFill>
                <a:latin typeface="Arial"/>
              </a:rPr>
              <a:t>to for </a:t>
            </a:r>
            <a:r>
              <a:rPr lang="en-GB" sz="1050" kern="0" dirty="0">
                <a:solidFill>
                  <a:srgbClr val="000000"/>
                </a:solidFill>
                <a:latin typeface="Arial"/>
              </a:rPr>
              <a:t>example transport links could still lead to business disruption, as staff </a:t>
            </a:r>
            <a:r>
              <a:rPr lang="en-GB" sz="1050" kern="0" dirty="0" smtClean="0">
                <a:solidFill>
                  <a:srgbClr val="000000"/>
                </a:solidFill>
                <a:latin typeface="Arial"/>
              </a:rPr>
              <a:t>could find it difficult to </a:t>
            </a:r>
            <a:r>
              <a:rPr lang="en-GB" sz="1050" kern="0" dirty="0">
                <a:solidFill>
                  <a:srgbClr val="000000"/>
                </a:solidFill>
                <a:latin typeface="Arial"/>
              </a:rPr>
              <a:t>reach the place of work. One stakeholder mentioned that the </a:t>
            </a:r>
            <a:r>
              <a:rPr lang="en-GB" sz="1050" kern="0" dirty="0" smtClean="0">
                <a:solidFill>
                  <a:srgbClr val="000000"/>
                </a:solidFill>
                <a:latin typeface="Arial"/>
              </a:rPr>
              <a:t>Queens Park </a:t>
            </a:r>
            <a:r>
              <a:rPr lang="en-GB" sz="1050" kern="0" dirty="0">
                <a:solidFill>
                  <a:srgbClr val="000000"/>
                </a:solidFill>
                <a:latin typeface="Arial"/>
              </a:rPr>
              <a:t>‘Park &amp; Ride</a:t>
            </a:r>
            <a:r>
              <a:rPr lang="en-GB" sz="1050" kern="0" dirty="0" smtClean="0">
                <a:solidFill>
                  <a:srgbClr val="000000"/>
                </a:solidFill>
                <a:latin typeface="Arial"/>
              </a:rPr>
              <a:t>’ (see figure lower-right), </a:t>
            </a:r>
            <a:r>
              <a:rPr lang="en-GB" sz="1050" kern="0" dirty="0">
                <a:solidFill>
                  <a:srgbClr val="000000"/>
                </a:solidFill>
                <a:latin typeface="Arial"/>
              </a:rPr>
              <a:t>used by employees at the two city hospitals and major nearby industry including the Experian headquarters, would be </a:t>
            </a:r>
            <a:r>
              <a:rPr lang="en-GB" sz="1050" kern="0" dirty="0" smtClean="0">
                <a:solidFill>
                  <a:srgbClr val="000000"/>
                </a:solidFill>
                <a:latin typeface="Arial"/>
              </a:rPr>
              <a:t>flooded </a:t>
            </a:r>
            <a:r>
              <a:rPr lang="en-GB" sz="1050" kern="0" dirty="0">
                <a:solidFill>
                  <a:srgbClr val="000000"/>
                </a:solidFill>
                <a:latin typeface="Arial"/>
              </a:rPr>
              <a:t>even with the Nottingham </a:t>
            </a:r>
            <a:r>
              <a:rPr lang="en-GB" sz="1050" kern="0" dirty="0" smtClean="0">
                <a:solidFill>
                  <a:srgbClr val="000000"/>
                </a:solidFill>
                <a:latin typeface="Arial"/>
              </a:rPr>
              <a:t>scheme in place. </a:t>
            </a:r>
            <a:r>
              <a:rPr lang="en-GB" sz="1050" kern="0" dirty="0">
                <a:solidFill>
                  <a:srgbClr val="000000"/>
                </a:solidFill>
                <a:latin typeface="Arial"/>
              </a:rPr>
              <a:t>As a result, working hours in these institutions could still be lost, irrespective of whether </a:t>
            </a:r>
            <a:r>
              <a:rPr lang="en-GB" sz="1050" kern="0" dirty="0" smtClean="0">
                <a:solidFill>
                  <a:srgbClr val="000000"/>
                </a:solidFill>
                <a:latin typeface="Arial"/>
              </a:rPr>
              <a:t>these businesses </a:t>
            </a:r>
            <a:r>
              <a:rPr lang="en-GB" sz="1050" kern="0" dirty="0">
                <a:solidFill>
                  <a:srgbClr val="000000"/>
                </a:solidFill>
                <a:latin typeface="Arial"/>
              </a:rPr>
              <a:t>take adaptation action</a:t>
            </a:r>
            <a:r>
              <a:rPr lang="en-GB" sz="1050" kern="0" dirty="0" smtClean="0">
                <a:solidFill>
                  <a:srgbClr val="000000"/>
                </a:solidFill>
                <a:latin typeface="Arial"/>
              </a:rPr>
              <a:t>.</a:t>
            </a:r>
            <a:endParaRPr lang="en-GB" sz="1050" b="1" kern="0" dirty="0" smtClean="0">
              <a:solidFill>
                <a:srgbClr val="000000"/>
              </a:solidFill>
              <a:latin typeface="Arial"/>
            </a:endParaRPr>
          </a:p>
          <a:p>
            <a:pPr marL="171450" indent="-171450" algn="just" eaLnBrk="0" hangingPunct="0">
              <a:spcBef>
                <a:spcPts val="250"/>
              </a:spcBef>
              <a:spcAft>
                <a:spcPts val="252"/>
              </a:spcAft>
              <a:buClr>
                <a:srgbClr val="E83F35"/>
              </a:buClr>
              <a:buFont typeface="Arial" panose="020B0604020202020204" pitchFamily="34" charset="0"/>
              <a:buChar char="•"/>
            </a:pPr>
            <a:r>
              <a:rPr lang="en-GB" sz="1050" b="1" kern="0" dirty="0" smtClean="0">
                <a:solidFill>
                  <a:srgbClr val="000000"/>
                </a:solidFill>
                <a:latin typeface="Arial"/>
              </a:rPr>
              <a:t>The Enterprise zone could facilitate further increases in economic activity through its housing development. </a:t>
            </a:r>
            <a:r>
              <a:rPr lang="en-GB" sz="1050" kern="0" dirty="0" smtClean="0">
                <a:solidFill>
                  <a:srgbClr val="000000"/>
                </a:solidFill>
                <a:latin typeface="Arial"/>
              </a:rPr>
              <a:t>Providing additional housing helps to increase the stock of labour in the local area. However, we understand these properties will house the additional workers in the enterprise zone, so this effect is likely to be captured by the £121m figure we have estimated.</a:t>
            </a:r>
          </a:p>
        </p:txBody>
      </p:sp>
      <p:pic>
        <p:nvPicPr>
          <p:cNvPr id="5125" name="Picture 5" descr="https://encrypted-tbn1.gstatic.com/images?q=tbn:ANd9GcSTSu4M8rOPzpfkZBFmrxjS3VdTEP6JsBJhr1cQ1xbUjTTJs3B9">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5088" y="3683769"/>
            <a:ext cx="3840424" cy="2448272"/>
          </a:xfrm>
          <a:prstGeom prst="rect">
            <a:avLst/>
          </a:prstGeom>
          <a:noFill/>
          <a:ln w="28575">
            <a:solidFill>
              <a:srgbClr val="156570"/>
            </a:solidFill>
          </a:ln>
          <a:extLst>
            <a:ext uri="{909E8E84-426E-40DD-AFC4-6F175D3DCCD1}">
              <a14:hiddenFill xmlns:a14="http://schemas.microsoft.com/office/drawing/2010/main">
                <a:solidFill>
                  <a:srgbClr val="FFFFFF"/>
                </a:solidFill>
              </a14:hiddenFill>
            </a:ext>
          </a:extLst>
        </p:spPr>
      </p:pic>
      <p:sp>
        <p:nvSpPr>
          <p:cNvPr id="18" name="Rectangle 17"/>
          <p:cNvSpPr/>
          <p:nvPr/>
        </p:nvSpPr>
        <p:spPr bwMode="auto">
          <a:xfrm>
            <a:off x="5620122" y="3467745"/>
            <a:ext cx="3965390" cy="144016"/>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lang="en-GB" sz="1000" dirty="0" smtClean="0"/>
              <a:t>The Queens Park ‘Park &amp; Ride’ in December 2012</a:t>
            </a:r>
            <a:endParaRPr kumimoji="0" lang="en-GB" sz="1000" i="0" u="none" strike="noStrike" cap="none" normalizeH="0" baseline="0" dirty="0" smtClean="0">
              <a:ln>
                <a:noFill/>
              </a:ln>
              <a:solidFill>
                <a:schemeClr val="tx1"/>
              </a:solidFill>
              <a:effectLst/>
            </a:endParaRPr>
          </a:p>
        </p:txBody>
      </p:sp>
      <p:sp>
        <p:nvSpPr>
          <p:cNvPr id="21" name="Rectangle 20"/>
          <p:cNvSpPr/>
          <p:nvPr/>
        </p:nvSpPr>
        <p:spPr bwMode="auto">
          <a:xfrm>
            <a:off x="5623160" y="6204049"/>
            <a:ext cx="3467766" cy="144016"/>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kumimoji="0" lang="en-GB" sz="1000" i="1" u="none" strike="noStrike" cap="none" normalizeH="0" baseline="0" dirty="0" smtClean="0">
                <a:ln>
                  <a:noFill/>
                </a:ln>
                <a:solidFill>
                  <a:schemeClr val="tx1"/>
                </a:solidFill>
                <a:effectLst/>
              </a:rPr>
              <a:t>Source:</a:t>
            </a:r>
            <a:r>
              <a:rPr kumimoji="0" lang="en-GB" sz="1000" i="1" u="none" strike="noStrike" cap="none" normalizeH="0" dirty="0" smtClean="0">
                <a:ln>
                  <a:noFill/>
                </a:ln>
                <a:solidFill>
                  <a:schemeClr val="tx1"/>
                </a:solidFill>
                <a:effectLst/>
              </a:rPr>
              <a:t> BBC Website</a:t>
            </a:r>
            <a:endParaRPr kumimoji="0" lang="en-GB" sz="1000" i="1" u="none" strike="noStrike" cap="none" normalizeH="0" baseline="0" dirty="0" smtClean="0">
              <a:ln>
                <a:noFill/>
              </a:ln>
              <a:solidFill>
                <a:schemeClr val="tx1"/>
              </a:solidFill>
              <a:effectLst/>
            </a:endParaRPr>
          </a:p>
        </p:txBody>
      </p:sp>
      <p:sp>
        <p:nvSpPr>
          <p:cNvPr id="14" name="Rectangle 13"/>
          <p:cNvSpPr/>
          <p:nvPr/>
        </p:nvSpPr>
        <p:spPr bwMode="auto">
          <a:xfrm>
            <a:off x="5589690" y="628437"/>
            <a:ext cx="3467766" cy="144016"/>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lang="en-GB" sz="1000" dirty="0" smtClean="0"/>
              <a:t>Interdependency across the supply </a:t>
            </a:r>
            <a:r>
              <a:rPr lang="en-GB" sz="1000" dirty="0"/>
              <a:t>c</a:t>
            </a:r>
            <a:r>
              <a:rPr lang="en-GB" sz="1000" dirty="0" smtClean="0"/>
              <a:t>hain</a:t>
            </a:r>
            <a:endParaRPr kumimoji="0" lang="en-GB" sz="1000" i="0" u="none" strike="noStrike" cap="none" normalizeH="0" baseline="0" dirty="0" smtClean="0">
              <a:ln>
                <a:noFill/>
              </a:ln>
              <a:solidFill>
                <a:schemeClr val="tx1"/>
              </a:solidFill>
              <a:effectLst/>
            </a:endParaRPr>
          </a:p>
        </p:txBody>
      </p:sp>
      <p:sp>
        <p:nvSpPr>
          <p:cNvPr id="15"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1</a:t>
            </a:r>
          </a:p>
        </p:txBody>
      </p:sp>
      <p:sp>
        <p:nvSpPr>
          <p:cNvPr id="16" name="Oval 56"/>
          <p:cNvSpPr>
            <a:spLocks noChangeArrowheads="1"/>
          </p:cNvSpPr>
          <p:nvPr/>
        </p:nvSpPr>
        <p:spPr bwMode="auto">
          <a:xfrm>
            <a:off x="8841026" y="69808"/>
            <a:ext cx="288000" cy="288000"/>
          </a:xfrm>
          <a:prstGeom prst="ellipse">
            <a:avLst/>
          </a:prstGeom>
          <a:solidFill>
            <a:srgbClr val="E83F35"/>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2</a:t>
            </a:r>
          </a:p>
        </p:txBody>
      </p:sp>
      <p:sp>
        <p:nvSpPr>
          <p:cNvPr id="17"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3</a:t>
            </a:r>
          </a:p>
        </p:txBody>
      </p:sp>
      <p:sp>
        <p:nvSpPr>
          <p:cNvPr id="26"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smtClean="0">
                <a:solidFill>
                  <a:srgbClr val="FFFFFF"/>
                </a:solidFill>
                <a:ea typeface="+mn-ea"/>
              </a:rPr>
              <a:t>4</a:t>
            </a:r>
            <a:endParaRPr lang="en-GB" sz="1200" dirty="0">
              <a:solidFill>
                <a:srgbClr val="FFFFFF"/>
              </a:solidFill>
              <a:ea typeface="+mn-ea"/>
            </a:endParaRP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3135" y="916209"/>
            <a:ext cx="3478461" cy="2434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245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05917"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r>
              <a:rPr lang="en-GB" sz="1800" dirty="0" smtClean="0"/>
              <a:t>4.2 Nottingham – Total estimated impact of FCERM on GVA</a:t>
            </a:r>
            <a:endParaRPr lang="en-GB" sz="1800" kern="0" dirty="0"/>
          </a:p>
        </p:txBody>
      </p:sp>
      <p:sp>
        <p:nvSpPr>
          <p:cNvPr id="12" name="Rectangle 11"/>
          <p:cNvSpPr/>
          <p:nvPr/>
        </p:nvSpPr>
        <p:spPr bwMode="auto">
          <a:xfrm>
            <a:off x="205814" y="2989168"/>
            <a:ext cx="2028225" cy="485006"/>
          </a:xfrm>
          <a:prstGeom prst="rect">
            <a:avLst/>
          </a:prstGeom>
          <a:solidFill>
            <a:srgbClr val="156570"/>
          </a:solidFill>
          <a:ln w="9525" cap="flat" cmpd="sng" algn="ctr">
            <a:solidFill>
              <a:srgbClr val="15657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l" eaLnBrk="1" hangingPunct="1">
              <a:spcBef>
                <a:spcPct val="20000"/>
              </a:spcBef>
              <a:spcAft>
                <a:spcPct val="20000"/>
              </a:spcAft>
              <a:buClr>
                <a:srgbClr val="FFFFFF"/>
              </a:buClr>
            </a:pPr>
            <a:r>
              <a:rPr lang="en-GB" b="1" dirty="0" smtClean="0">
                <a:solidFill>
                  <a:srgbClr val="FFFFFF"/>
                </a:solidFill>
                <a:ea typeface="굴림" pitchFamily="50" charset="-127"/>
              </a:rPr>
              <a:t>First Round Impacts</a:t>
            </a:r>
          </a:p>
        </p:txBody>
      </p:sp>
      <p:sp>
        <p:nvSpPr>
          <p:cNvPr id="14" name="Rectangle 13"/>
          <p:cNvSpPr/>
          <p:nvPr/>
        </p:nvSpPr>
        <p:spPr bwMode="auto">
          <a:xfrm>
            <a:off x="205814" y="3574360"/>
            <a:ext cx="2028225" cy="485006"/>
          </a:xfrm>
          <a:prstGeom prst="rect">
            <a:avLst/>
          </a:prstGeom>
          <a:solidFill>
            <a:srgbClr val="156570"/>
          </a:solidFill>
          <a:ln w="9525" cap="flat" cmpd="sng" algn="ctr">
            <a:solidFill>
              <a:srgbClr val="15657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l" eaLnBrk="1" hangingPunct="1">
              <a:spcBef>
                <a:spcPct val="20000"/>
              </a:spcBef>
              <a:spcAft>
                <a:spcPct val="20000"/>
              </a:spcAft>
              <a:buClr>
                <a:srgbClr val="FFFFFF"/>
              </a:buClr>
            </a:pPr>
            <a:r>
              <a:rPr lang="en-GB" b="1" dirty="0" smtClean="0">
                <a:solidFill>
                  <a:srgbClr val="FFFFFF"/>
                </a:solidFill>
                <a:ea typeface="굴림" pitchFamily="50" charset="-127"/>
              </a:rPr>
              <a:t>Dynamic Impacts</a:t>
            </a:r>
            <a:endParaRPr lang="en-GB" b="1" dirty="0">
              <a:solidFill>
                <a:srgbClr val="FFFFFF"/>
              </a:solidFill>
              <a:ea typeface="굴림" pitchFamily="50" charset="-127"/>
            </a:endParaRPr>
          </a:p>
        </p:txBody>
      </p:sp>
      <p:sp>
        <p:nvSpPr>
          <p:cNvPr id="18" name="Rectangle 17"/>
          <p:cNvSpPr/>
          <p:nvPr/>
        </p:nvSpPr>
        <p:spPr bwMode="auto">
          <a:xfrm>
            <a:off x="205814" y="476672"/>
            <a:ext cx="9491421" cy="1771625"/>
          </a:xfrm>
          <a:prstGeom prst="rect">
            <a:avLst/>
          </a:prstGeom>
          <a:solidFill>
            <a:schemeClr val="bg1"/>
          </a:solidFill>
          <a:ln w="38100"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171450" indent="-171450" algn="l" eaLnBrk="1" hangingPunct="1">
              <a:spcBef>
                <a:spcPct val="20000"/>
              </a:spcBef>
              <a:spcAft>
                <a:spcPct val="20000"/>
              </a:spcAft>
              <a:buClr>
                <a:srgbClr val="156570"/>
              </a:buClr>
              <a:buFont typeface="Wingdings" pitchFamily="2" charset="2"/>
              <a:buChar char="§"/>
            </a:pPr>
            <a:endParaRPr lang="en-GB" sz="1050" dirty="0" smtClean="0">
              <a:solidFill>
                <a:srgbClr val="000000"/>
              </a:solidFill>
              <a:ea typeface="굴림" pitchFamily="50" charset="-127"/>
            </a:endParaRPr>
          </a:p>
          <a:p>
            <a:pPr marL="171450" indent="-171450" algn="l" eaLnBrk="1" hangingPunct="1">
              <a:spcBef>
                <a:spcPct val="20000"/>
              </a:spcBef>
              <a:spcAft>
                <a:spcPct val="20000"/>
              </a:spcAft>
              <a:buClr>
                <a:srgbClr val="156570"/>
              </a:buClr>
              <a:buFont typeface="Wingdings" pitchFamily="2" charset="2"/>
              <a:buChar char="§"/>
            </a:pPr>
            <a:r>
              <a:rPr lang="en-GB" sz="1050" dirty="0" smtClean="0">
                <a:solidFill>
                  <a:srgbClr val="000000"/>
                </a:solidFill>
                <a:ea typeface="굴림" pitchFamily="50" charset="-127"/>
              </a:rPr>
              <a:t>The Nottingham scheme could potentially provide </a:t>
            </a:r>
            <a:r>
              <a:rPr lang="en-GB" sz="1050" dirty="0" smtClean="0">
                <a:ea typeface="굴림" pitchFamily="50" charset="-127"/>
              </a:rPr>
              <a:t>around </a:t>
            </a:r>
            <a:r>
              <a:rPr lang="en-GB" sz="1050" b="1" dirty="0" smtClean="0">
                <a:ea typeface="굴림" pitchFamily="50" charset="-127"/>
              </a:rPr>
              <a:t>£3.1-£9.7m </a:t>
            </a:r>
            <a:r>
              <a:rPr lang="en-GB" sz="1050" dirty="0" smtClean="0">
                <a:solidFill>
                  <a:srgbClr val="000000"/>
                </a:solidFill>
                <a:ea typeface="굴림" pitchFamily="50" charset="-127"/>
              </a:rPr>
              <a:t>additional GVA per annum to the Nottingham local economy, on top of the first-round impacts. A further £60-120m is also estimated to potentially be facilitated by the intervention in the form of unlocked investment. </a:t>
            </a:r>
          </a:p>
          <a:p>
            <a:pPr marL="171450" indent="-171450" algn="l" eaLnBrk="1" hangingPunct="1">
              <a:spcBef>
                <a:spcPct val="20000"/>
              </a:spcBef>
              <a:spcAft>
                <a:spcPct val="20000"/>
              </a:spcAft>
              <a:buClr>
                <a:srgbClr val="156570"/>
              </a:buClr>
              <a:buFont typeface="Wingdings" pitchFamily="2" charset="2"/>
              <a:buChar char="§"/>
            </a:pPr>
            <a:r>
              <a:rPr lang="en-US" sz="1050" b="1" kern="0" dirty="0" smtClean="0">
                <a:solidFill>
                  <a:srgbClr val="000000"/>
                </a:solidFill>
                <a:latin typeface="Arial"/>
              </a:rPr>
              <a:t>A </a:t>
            </a:r>
            <a:r>
              <a:rPr lang="en-US" sz="1050" b="1" kern="0" dirty="0">
                <a:solidFill>
                  <a:srgbClr val="000000"/>
                </a:solidFill>
                <a:latin typeface="Arial"/>
              </a:rPr>
              <a:t>significant proportion of the economic </a:t>
            </a:r>
            <a:r>
              <a:rPr lang="en-US" sz="1050" b="1" kern="0" dirty="0" smtClean="0">
                <a:solidFill>
                  <a:srgbClr val="000000"/>
                </a:solidFill>
                <a:latin typeface="Arial"/>
              </a:rPr>
              <a:t>benefits are dynamic impacts. </a:t>
            </a:r>
            <a:r>
              <a:rPr lang="en-US" sz="1050" kern="0" dirty="0" smtClean="0">
                <a:solidFill>
                  <a:srgbClr val="000000"/>
                </a:solidFill>
                <a:latin typeface="Arial"/>
              </a:rPr>
              <a:t>This is driven primarily by the large number of businesses in Nottingham that are unlikely to adapt in response to flood risk, and that as a result, would be likely to be severely disrupted by flooding in the absence of the Nottingham scheme.</a:t>
            </a:r>
            <a:r>
              <a:rPr lang="en-US" sz="1050" kern="0" dirty="0" smtClean="0">
                <a:latin typeface="Arial"/>
              </a:rPr>
              <a:t> </a:t>
            </a:r>
          </a:p>
          <a:p>
            <a:pPr marL="171450" indent="-171450" algn="l" eaLnBrk="1" hangingPunct="1">
              <a:spcBef>
                <a:spcPct val="20000"/>
              </a:spcBef>
              <a:spcAft>
                <a:spcPct val="20000"/>
              </a:spcAft>
              <a:buClr>
                <a:srgbClr val="156570"/>
              </a:buClr>
              <a:buFont typeface="Wingdings" pitchFamily="2" charset="2"/>
              <a:buChar char="§"/>
            </a:pPr>
            <a:r>
              <a:rPr lang="en-GB" sz="1050" kern="0" dirty="0" smtClean="0">
                <a:solidFill>
                  <a:srgbClr val="000000"/>
                </a:solidFill>
                <a:latin typeface="Arial"/>
              </a:rPr>
              <a:t>The </a:t>
            </a:r>
            <a:r>
              <a:rPr lang="en-GB" sz="1050" kern="0" dirty="0">
                <a:solidFill>
                  <a:srgbClr val="000000"/>
                </a:solidFill>
                <a:latin typeface="Arial"/>
              </a:rPr>
              <a:t>s</a:t>
            </a:r>
            <a:r>
              <a:rPr lang="en-GB" sz="1050" kern="0" dirty="0" smtClean="0">
                <a:solidFill>
                  <a:srgbClr val="000000"/>
                </a:solidFill>
                <a:latin typeface="Arial"/>
              </a:rPr>
              <a:t>cheme </a:t>
            </a:r>
            <a:r>
              <a:rPr lang="en-GB" sz="1050" kern="0" dirty="0">
                <a:solidFill>
                  <a:srgbClr val="000000"/>
                </a:solidFill>
                <a:latin typeface="Arial"/>
              </a:rPr>
              <a:t>highlights the importance of FCERM investments in unlocking new business developments in flood-prone </a:t>
            </a:r>
            <a:r>
              <a:rPr lang="en-GB" sz="1050" kern="0" dirty="0" smtClean="0">
                <a:solidFill>
                  <a:srgbClr val="000000"/>
                </a:solidFill>
                <a:latin typeface="Arial"/>
              </a:rPr>
              <a:t>areas that </a:t>
            </a:r>
            <a:r>
              <a:rPr lang="en-GB" sz="1050" kern="0" dirty="0">
                <a:solidFill>
                  <a:srgbClr val="000000"/>
                </a:solidFill>
                <a:latin typeface="Arial"/>
              </a:rPr>
              <a:t>can have a significant impact on the local economy</a:t>
            </a:r>
            <a:r>
              <a:rPr lang="en-US" sz="1050" kern="0" dirty="0" smtClean="0">
                <a:solidFill>
                  <a:srgbClr val="000000"/>
                </a:solidFill>
                <a:latin typeface="Arial"/>
              </a:rPr>
              <a:t>. Through  the supply chain, business not directly affected by the flooding could also benefit.</a:t>
            </a:r>
            <a:endParaRPr lang="en-US" sz="1050" kern="0" dirty="0">
              <a:solidFill>
                <a:srgbClr val="000000"/>
              </a:solidFill>
              <a:latin typeface="Arial"/>
            </a:endParaRPr>
          </a:p>
          <a:p>
            <a:pPr marL="171450" indent="-171450" algn="l" eaLnBrk="1" hangingPunct="1">
              <a:spcBef>
                <a:spcPct val="20000"/>
              </a:spcBef>
              <a:spcAft>
                <a:spcPct val="20000"/>
              </a:spcAft>
              <a:buClr>
                <a:srgbClr val="156570"/>
              </a:buClr>
              <a:buFont typeface="Wingdings" pitchFamily="2" charset="2"/>
              <a:buChar char="§"/>
            </a:pPr>
            <a:endParaRPr lang="en-US" sz="1050" kern="0" dirty="0">
              <a:solidFill>
                <a:srgbClr val="000000"/>
              </a:solidFill>
              <a:latin typeface="Arial"/>
            </a:endParaRPr>
          </a:p>
        </p:txBody>
      </p:sp>
      <p:sp>
        <p:nvSpPr>
          <p:cNvPr id="19" name="Rectangle 18"/>
          <p:cNvSpPr/>
          <p:nvPr/>
        </p:nvSpPr>
        <p:spPr bwMode="auto">
          <a:xfrm>
            <a:off x="2329423" y="2989168"/>
            <a:ext cx="2470641" cy="485006"/>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600" dirty="0" smtClean="0">
                <a:solidFill>
                  <a:srgbClr val="000000"/>
                </a:solidFill>
                <a:ea typeface="굴림" pitchFamily="50" charset="-127"/>
              </a:rPr>
              <a:t>£583,000</a:t>
            </a:r>
          </a:p>
        </p:txBody>
      </p:sp>
      <p:sp>
        <p:nvSpPr>
          <p:cNvPr id="20" name="Rectangle 19"/>
          <p:cNvSpPr/>
          <p:nvPr/>
        </p:nvSpPr>
        <p:spPr bwMode="auto">
          <a:xfrm>
            <a:off x="2342645" y="3574360"/>
            <a:ext cx="2457420" cy="485006"/>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600" kern="0" dirty="0">
                <a:latin typeface="Arial"/>
              </a:rPr>
              <a:t>£</a:t>
            </a:r>
            <a:r>
              <a:rPr lang="en-GB" sz="1600" kern="0" dirty="0" smtClean="0">
                <a:latin typeface="Arial"/>
              </a:rPr>
              <a:t>3.1m-</a:t>
            </a:r>
            <a:r>
              <a:rPr lang="en-GB" sz="1600" kern="0" dirty="0">
                <a:latin typeface="Arial"/>
              </a:rPr>
              <a:t>£</a:t>
            </a:r>
            <a:r>
              <a:rPr lang="en-GB" sz="1600" kern="0" dirty="0" smtClean="0">
                <a:latin typeface="Arial"/>
              </a:rPr>
              <a:t>9.7m</a:t>
            </a:r>
            <a:endParaRPr lang="en-GB" sz="1600" dirty="0" smtClean="0">
              <a:ea typeface="굴림" pitchFamily="50" charset="-127"/>
            </a:endParaRPr>
          </a:p>
        </p:txBody>
      </p:sp>
      <p:sp>
        <p:nvSpPr>
          <p:cNvPr id="21" name="Rectangle 20"/>
          <p:cNvSpPr/>
          <p:nvPr/>
        </p:nvSpPr>
        <p:spPr bwMode="auto">
          <a:xfrm>
            <a:off x="4878073" y="2998296"/>
            <a:ext cx="2574286" cy="485006"/>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600" dirty="0" smtClean="0">
                <a:solidFill>
                  <a:srgbClr val="000000"/>
                </a:solidFill>
                <a:ea typeface="굴림" pitchFamily="50" charset="-127"/>
              </a:rPr>
              <a:t>£4.85 million</a:t>
            </a:r>
          </a:p>
        </p:txBody>
      </p:sp>
      <p:sp>
        <p:nvSpPr>
          <p:cNvPr id="22" name="Rectangle 21"/>
          <p:cNvSpPr/>
          <p:nvPr/>
        </p:nvSpPr>
        <p:spPr bwMode="auto">
          <a:xfrm>
            <a:off x="4878073" y="3583488"/>
            <a:ext cx="2574286" cy="485006"/>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600" dirty="0">
                <a:latin typeface="Arial"/>
              </a:rPr>
              <a:t>£26.1m-£80.4m</a:t>
            </a:r>
            <a:endParaRPr lang="en-GB" sz="1600" dirty="0" smtClean="0">
              <a:ea typeface="굴림" pitchFamily="50" charset="-127"/>
            </a:endParaRPr>
          </a:p>
        </p:txBody>
      </p:sp>
      <p:sp>
        <p:nvSpPr>
          <p:cNvPr id="23" name="Rectangle 22"/>
          <p:cNvSpPr/>
          <p:nvPr/>
        </p:nvSpPr>
        <p:spPr bwMode="auto">
          <a:xfrm>
            <a:off x="7535139" y="3002860"/>
            <a:ext cx="2160864" cy="485006"/>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600" dirty="0" smtClean="0">
                <a:solidFill>
                  <a:srgbClr val="000000"/>
                </a:solidFill>
                <a:ea typeface="굴림" pitchFamily="50" charset="-127"/>
              </a:rPr>
              <a:t>NA</a:t>
            </a:r>
          </a:p>
        </p:txBody>
      </p:sp>
      <p:sp>
        <p:nvSpPr>
          <p:cNvPr id="24" name="Rectangle 23"/>
          <p:cNvSpPr/>
          <p:nvPr/>
        </p:nvSpPr>
        <p:spPr bwMode="auto">
          <a:xfrm>
            <a:off x="7535139" y="3583488"/>
            <a:ext cx="2160864" cy="485006"/>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100" dirty="0" smtClean="0">
                <a:solidFill>
                  <a:srgbClr val="000000"/>
                </a:solidFill>
                <a:ea typeface="굴림" pitchFamily="50" charset="-127"/>
              </a:rPr>
              <a:t>£60 - 120million potential new developments facilitated by the intervention</a:t>
            </a:r>
          </a:p>
        </p:txBody>
      </p:sp>
      <p:sp>
        <p:nvSpPr>
          <p:cNvPr id="25" name="Rectangle 24"/>
          <p:cNvSpPr/>
          <p:nvPr/>
        </p:nvSpPr>
        <p:spPr bwMode="auto">
          <a:xfrm>
            <a:off x="205813" y="4509119"/>
            <a:ext cx="9490189" cy="1728193"/>
          </a:xfrm>
          <a:prstGeom prst="rect">
            <a:avLst/>
          </a:prstGeom>
          <a:solidFill>
            <a:schemeClr val="bg1"/>
          </a:solidFill>
          <a:ln w="38100"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l" eaLnBrk="1" hangingPunct="1">
              <a:spcBef>
                <a:spcPct val="20000"/>
              </a:spcBef>
              <a:spcAft>
                <a:spcPct val="20000"/>
              </a:spcAft>
              <a:buClr>
                <a:srgbClr val="FFFFFF"/>
              </a:buClr>
            </a:pPr>
            <a:r>
              <a:rPr lang="en-GB" sz="1050" b="1" i="1" dirty="0" smtClean="0">
                <a:solidFill>
                  <a:srgbClr val="E83F35"/>
                </a:solidFill>
                <a:ea typeface="굴림" pitchFamily="50" charset="-127"/>
              </a:rPr>
              <a:t>Specific limitations</a:t>
            </a:r>
          </a:p>
          <a:p>
            <a:pPr marL="171450" indent="-171450" algn="l" eaLnBrk="1" hangingPunct="1">
              <a:spcBef>
                <a:spcPts val="200"/>
              </a:spcBef>
              <a:spcAft>
                <a:spcPts val="200"/>
              </a:spcAft>
              <a:buClr>
                <a:srgbClr val="156570"/>
              </a:buClr>
              <a:buFont typeface="Wingdings" pitchFamily="2" charset="2"/>
              <a:buChar char="§"/>
            </a:pPr>
            <a:r>
              <a:rPr lang="en-GB" sz="1050" b="1" dirty="0" smtClean="0">
                <a:solidFill>
                  <a:srgbClr val="000000"/>
                </a:solidFill>
                <a:ea typeface="굴림" pitchFamily="50" charset="-127"/>
              </a:rPr>
              <a:t>The business categorisation is based on local authority and regional business data. </a:t>
            </a:r>
            <a:r>
              <a:rPr lang="en-GB" sz="1050" dirty="0" smtClean="0">
                <a:solidFill>
                  <a:srgbClr val="000000"/>
                </a:solidFill>
                <a:ea typeface="굴림" pitchFamily="50" charset="-127"/>
              </a:rPr>
              <a:t>The actual make-up of businesses in the floodplain may differ from what we have estimated here. As certain types of business are more valuable than others, this is may impact on the GVA estimates.</a:t>
            </a:r>
          </a:p>
          <a:p>
            <a:pPr marL="171450" indent="-171450" algn="l" eaLnBrk="1" hangingPunct="1">
              <a:spcBef>
                <a:spcPts val="200"/>
              </a:spcBef>
              <a:spcAft>
                <a:spcPts val="200"/>
              </a:spcAft>
              <a:buClr>
                <a:srgbClr val="156570"/>
              </a:buClr>
              <a:buFont typeface="Wingdings" pitchFamily="2" charset="2"/>
              <a:buChar char="§"/>
            </a:pPr>
            <a:r>
              <a:rPr lang="en-GB" sz="1050" b="1" dirty="0" smtClean="0">
                <a:solidFill>
                  <a:srgbClr val="000000"/>
                </a:solidFill>
                <a:ea typeface="굴림" pitchFamily="50" charset="-127"/>
              </a:rPr>
              <a:t>The scheme could have a number of spill-over effects that could materially impact on GVA, but many cannot be quantified robustly. </a:t>
            </a:r>
            <a:r>
              <a:rPr lang="en-GB" sz="1050" dirty="0" smtClean="0">
                <a:solidFill>
                  <a:srgbClr val="000000"/>
                </a:solidFill>
                <a:ea typeface="굴림" pitchFamily="50" charset="-127"/>
              </a:rPr>
              <a:t>As we have identified, the scheme is likely to have various additional impacts on GVA, in particular through ensuring businesses not directly at risk of flooding are not disrupted during floods, and by helping to improve the effectiveness of businesses own adaptation actions. However, these impacts are inherently difficult to quantify given the data available. As these impacts could be potentially large, the GVA impact we estimate may be a conservative estimate of the true impact the scheme may have.</a:t>
            </a:r>
            <a:endParaRPr lang="en-GB" sz="1050" b="1" dirty="0" smtClean="0">
              <a:solidFill>
                <a:srgbClr val="000000"/>
              </a:solidFill>
              <a:ea typeface="굴림" pitchFamily="50" charset="-127"/>
            </a:endParaRPr>
          </a:p>
        </p:txBody>
      </p:sp>
      <p:sp>
        <p:nvSpPr>
          <p:cNvPr id="26"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1</a:t>
            </a:r>
          </a:p>
        </p:txBody>
      </p:sp>
      <p:sp>
        <p:nvSpPr>
          <p:cNvPr id="27" name="Oval 56"/>
          <p:cNvSpPr>
            <a:spLocks noChangeArrowheads="1"/>
          </p:cNvSpPr>
          <p:nvPr/>
        </p:nvSpPr>
        <p:spPr bwMode="auto">
          <a:xfrm>
            <a:off x="8841026" y="69808"/>
            <a:ext cx="288000" cy="288000"/>
          </a:xfrm>
          <a:prstGeom prst="ellipse">
            <a:avLst/>
          </a:prstGeom>
          <a:solidFill>
            <a:srgbClr val="E83F35"/>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2</a:t>
            </a:r>
          </a:p>
        </p:txBody>
      </p:sp>
      <p:sp>
        <p:nvSpPr>
          <p:cNvPr id="28"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a:solidFill>
                  <a:srgbClr val="FFFFFF"/>
                </a:solidFill>
                <a:ea typeface="+mn-ea"/>
              </a:rPr>
              <a:t>3</a:t>
            </a:r>
          </a:p>
        </p:txBody>
      </p:sp>
      <p:sp>
        <p:nvSpPr>
          <p:cNvPr id="29"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pPr algn="ctr" eaLnBrk="0" hangingPunct="0">
              <a:spcBef>
                <a:spcPct val="0"/>
              </a:spcBef>
              <a:spcAft>
                <a:spcPct val="0"/>
              </a:spcAft>
              <a:buClrTx/>
            </a:pPr>
            <a:r>
              <a:rPr lang="en-GB" sz="1200" dirty="0" smtClean="0">
                <a:solidFill>
                  <a:srgbClr val="FFFFFF"/>
                </a:solidFill>
                <a:ea typeface="+mn-ea"/>
              </a:rPr>
              <a:t>4</a:t>
            </a:r>
            <a:endParaRPr lang="en-GB" sz="1200" dirty="0">
              <a:solidFill>
                <a:srgbClr val="FFFFFF"/>
              </a:solidFill>
              <a:ea typeface="+mn-ea"/>
            </a:endParaRPr>
          </a:p>
        </p:txBody>
      </p:sp>
      <p:sp>
        <p:nvSpPr>
          <p:cNvPr id="30" name="Rectangle 29"/>
          <p:cNvSpPr/>
          <p:nvPr/>
        </p:nvSpPr>
        <p:spPr bwMode="auto">
          <a:xfrm>
            <a:off x="4878073" y="2499195"/>
            <a:ext cx="2574286" cy="411956"/>
          </a:xfrm>
          <a:prstGeom prst="rect">
            <a:avLst/>
          </a:prstGeom>
          <a:solidFill>
            <a:srgbClr val="99BFC2"/>
          </a:solidFill>
          <a:ln w="9525" cap="flat" cmpd="sng" algn="ctr">
            <a:solidFill>
              <a:srgbClr val="99BFC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100" b="1" dirty="0" smtClean="0">
                <a:ea typeface="굴림" pitchFamily="50" charset="-127"/>
              </a:rPr>
              <a:t>Estimated 10-year GVA impact (£ discounted </a:t>
            </a:r>
            <a:r>
              <a:rPr lang="en-GB" sz="1100" b="1" dirty="0">
                <a:ea typeface="굴림" pitchFamily="50" charset="-127"/>
              </a:rPr>
              <a:t>to PV)</a:t>
            </a:r>
          </a:p>
        </p:txBody>
      </p:sp>
      <p:sp>
        <p:nvSpPr>
          <p:cNvPr id="31" name="Rectangle 30"/>
          <p:cNvSpPr/>
          <p:nvPr/>
        </p:nvSpPr>
        <p:spPr bwMode="auto">
          <a:xfrm>
            <a:off x="2329423" y="2499195"/>
            <a:ext cx="2470641" cy="411956"/>
          </a:xfrm>
          <a:prstGeom prst="rect">
            <a:avLst/>
          </a:prstGeom>
          <a:solidFill>
            <a:srgbClr val="99BFC2"/>
          </a:solidFill>
          <a:ln w="9525" cap="flat" cmpd="sng" algn="ctr">
            <a:solidFill>
              <a:srgbClr val="99BFC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100" b="1" dirty="0" smtClean="0">
                <a:ea typeface="굴림" pitchFamily="50" charset="-127"/>
              </a:rPr>
              <a:t>Estimated </a:t>
            </a:r>
            <a:r>
              <a:rPr lang="en-GB" sz="1100" b="1" dirty="0">
                <a:ea typeface="굴림" pitchFamily="50" charset="-127"/>
              </a:rPr>
              <a:t>u</a:t>
            </a:r>
            <a:r>
              <a:rPr lang="en-GB" sz="1100" b="1" dirty="0" smtClean="0">
                <a:ea typeface="굴림" pitchFamily="50" charset="-127"/>
              </a:rPr>
              <a:t>ndiscounted annual average (£)</a:t>
            </a:r>
          </a:p>
        </p:txBody>
      </p:sp>
      <p:sp>
        <p:nvSpPr>
          <p:cNvPr id="32" name="Rectangle 31"/>
          <p:cNvSpPr/>
          <p:nvPr/>
        </p:nvSpPr>
        <p:spPr bwMode="auto">
          <a:xfrm>
            <a:off x="7535138" y="2499195"/>
            <a:ext cx="2160865" cy="411956"/>
          </a:xfrm>
          <a:prstGeom prst="rect">
            <a:avLst/>
          </a:prstGeom>
          <a:solidFill>
            <a:srgbClr val="99BFC2"/>
          </a:solidFill>
          <a:ln w="9525" cap="flat" cmpd="sng" algn="ctr">
            <a:solidFill>
              <a:srgbClr val="99BFC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100" b="1" dirty="0">
                <a:ea typeface="굴림" pitchFamily="50" charset="-127"/>
              </a:rPr>
              <a:t>Qualitative assessment</a:t>
            </a:r>
          </a:p>
        </p:txBody>
      </p:sp>
    </p:spTree>
    <p:extLst>
      <p:ext uri="{BB962C8B-B14F-4D97-AF65-F5344CB8AC3E}">
        <p14:creationId xmlns:p14="http://schemas.microsoft.com/office/powerpoint/2010/main" val="133955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64" y="23499"/>
            <a:ext cx="9364786" cy="457200"/>
          </a:xfrm>
        </p:spPr>
        <p:txBody>
          <a:bodyPr/>
          <a:lstStyle/>
          <a:p>
            <a:r>
              <a:rPr lang="en-GB" dirty="0" smtClean="0"/>
              <a:t>Headline findings in this study</a:t>
            </a:r>
            <a:endParaRPr lang="en-GB" dirty="0"/>
          </a:p>
        </p:txBody>
      </p:sp>
      <p:sp>
        <p:nvSpPr>
          <p:cNvPr id="3" name="Content Placeholder 2"/>
          <p:cNvSpPr>
            <a:spLocks noGrp="1"/>
          </p:cNvSpPr>
          <p:nvPr>
            <p:ph idx="1"/>
          </p:nvPr>
        </p:nvSpPr>
        <p:spPr>
          <a:xfrm>
            <a:off x="128464" y="381417"/>
            <a:ext cx="9649072" cy="609932"/>
          </a:xfrm>
        </p:spPr>
        <p:txBody>
          <a:bodyPr/>
          <a:lstStyle/>
          <a:p>
            <a:pPr algn="just"/>
            <a:r>
              <a:rPr lang="en-GB" dirty="0" smtClean="0">
                <a:latin typeface="+mj-lt"/>
              </a:rPr>
              <a:t>This report explores the potential contribution to the local economy from investment in flood and coastal erosion risk management (FCERM). Four case studies have been explored to test a new methodology for assessing such impacts. Commentary is also provided of when a contribution to the national economy is more likely. </a:t>
            </a:r>
          </a:p>
          <a:p>
            <a:pPr algn="just"/>
            <a:r>
              <a:rPr lang="en-GB" dirty="0" smtClean="0">
                <a:solidFill>
                  <a:srgbClr val="E83F35"/>
                </a:solidFill>
                <a:latin typeface="+mj-lt"/>
              </a:rPr>
              <a:t> </a:t>
            </a:r>
          </a:p>
          <a:p>
            <a:pPr algn="just"/>
            <a:endParaRPr lang="en-GB" dirty="0">
              <a:latin typeface="+mj-lt"/>
            </a:endParaRPr>
          </a:p>
        </p:txBody>
      </p:sp>
      <p:graphicFrame>
        <p:nvGraphicFramePr>
          <p:cNvPr id="4" name="Table 3"/>
          <p:cNvGraphicFramePr>
            <a:graphicFrameLocks noGrp="1"/>
          </p:cNvGraphicFramePr>
          <p:nvPr>
            <p:extLst>
              <p:ext uri="{D42A27DB-BD31-4B8C-83A1-F6EECF244321}">
                <p14:modId xmlns:p14="http://schemas.microsoft.com/office/powerpoint/2010/main" val="128027032"/>
              </p:ext>
            </p:extLst>
          </p:nvPr>
        </p:nvGraphicFramePr>
        <p:xfrm>
          <a:off x="128464" y="1484784"/>
          <a:ext cx="9577064" cy="4927909"/>
        </p:xfrm>
        <a:graphic>
          <a:graphicData uri="http://schemas.openxmlformats.org/drawingml/2006/table">
            <a:tbl>
              <a:tblPr firstRow="1" bandRow="1">
                <a:tableStyleId>{5C22544A-7EE6-4342-B048-85BDC9FD1C3A}</a:tableStyleId>
              </a:tblPr>
              <a:tblGrid>
                <a:gridCol w="2808312"/>
                <a:gridCol w="2088232"/>
                <a:gridCol w="4680520"/>
              </a:tblGrid>
              <a:tr h="456669">
                <a:tc>
                  <a:txBody>
                    <a:bodyPr/>
                    <a:lstStyle/>
                    <a:p>
                      <a:r>
                        <a:rPr lang="en-GB" sz="1400" dirty="0" smtClean="0">
                          <a:latin typeface="+mj-lt"/>
                        </a:rPr>
                        <a:t>Observation</a:t>
                      </a:r>
                      <a:endParaRPr lang="en-GB" sz="1400" dirty="0">
                        <a:latin typeface="+mj-lt"/>
                      </a:endParaRPr>
                    </a:p>
                  </a:txBody>
                  <a:tcPr>
                    <a:solidFill>
                      <a:srgbClr val="156570"/>
                    </a:solidFill>
                  </a:tcPr>
                </a:tc>
                <a:tc>
                  <a:txBody>
                    <a:bodyPr/>
                    <a:lstStyle/>
                    <a:p>
                      <a:r>
                        <a:rPr lang="en-GB" sz="1400" dirty="0" smtClean="0">
                          <a:latin typeface="+mj-lt"/>
                        </a:rPr>
                        <a:t>Example</a:t>
                      </a:r>
                      <a:endParaRPr lang="en-GB" sz="1400" dirty="0">
                        <a:latin typeface="+mj-lt"/>
                      </a:endParaRPr>
                    </a:p>
                  </a:txBody>
                  <a:tcPr>
                    <a:solidFill>
                      <a:srgbClr val="99BFC2"/>
                    </a:solidFill>
                  </a:tcPr>
                </a:tc>
                <a:tc>
                  <a:txBody>
                    <a:bodyPr/>
                    <a:lstStyle/>
                    <a:p>
                      <a:r>
                        <a:rPr lang="en-GB" sz="1400" dirty="0" smtClean="0">
                          <a:latin typeface="+mj-lt"/>
                        </a:rPr>
                        <a:t>Potential</a:t>
                      </a:r>
                      <a:r>
                        <a:rPr lang="en-GB" sz="1400" baseline="0" dirty="0" smtClean="0">
                          <a:latin typeface="+mj-lt"/>
                        </a:rPr>
                        <a:t> i</a:t>
                      </a:r>
                      <a:r>
                        <a:rPr lang="en-GB" sz="1400" dirty="0" smtClean="0">
                          <a:latin typeface="+mj-lt"/>
                        </a:rPr>
                        <a:t>mplication</a:t>
                      </a:r>
                      <a:endParaRPr lang="en-GB" sz="1400" dirty="0">
                        <a:latin typeface="+mj-lt"/>
                      </a:endParaRPr>
                    </a:p>
                  </a:txBody>
                  <a:tcPr>
                    <a:solidFill>
                      <a:srgbClr val="A5ACAF"/>
                    </a:solidFill>
                  </a:tcPr>
                </a:tc>
              </a:tr>
              <a:tr h="1271523">
                <a:tc>
                  <a:txBody>
                    <a:bodyPr/>
                    <a:lstStyle/>
                    <a:p>
                      <a:r>
                        <a:rPr lang="en-GB" sz="1050" b="0" dirty="0" smtClean="0">
                          <a:solidFill>
                            <a:schemeClr val="tx1"/>
                          </a:solidFill>
                          <a:latin typeface="+mj-lt"/>
                        </a:rPr>
                        <a:t>1. Accounting for the impacts of FCERM on the local economy can add significant</a:t>
                      </a:r>
                      <a:r>
                        <a:rPr lang="en-GB" sz="1050" b="0" baseline="0" dirty="0" smtClean="0">
                          <a:solidFill>
                            <a:schemeClr val="tx1"/>
                          </a:solidFill>
                          <a:latin typeface="+mj-lt"/>
                        </a:rPr>
                        <a:t> benefits to those already assessed under standard FCERM appraisal methods</a:t>
                      </a:r>
                      <a:endParaRPr lang="en-GB" sz="1050" b="0" dirty="0">
                        <a:solidFill>
                          <a:schemeClr val="tx1"/>
                        </a:solidFill>
                        <a:latin typeface="+mj-lt"/>
                      </a:endParaRPr>
                    </a:p>
                  </a:txBody>
                  <a:tcPr/>
                </a:tc>
                <a:tc>
                  <a:txBody>
                    <a:bodyPr/>
                    <a:lstStyle/>
                    <a:p>
                      <a:r>
                        <a:rPr lang="en-GB" sz="1050" dirty="0" smtClean="0">
                          <a:latin typeface="+mj-lt"/>
                        </a:rPr>
                        <a:t>The Nottingham FCERM intervention could offer annual benefits to the local economy of £3.1 million - £9.7</a:t>
                      </a:r>
                      <a:r>
                        <a:rPr lang="en-GB" sz="1050" baseline="0" dirty="0" smtClean="0">
                          <a:latin typeface="+mj-lt"/>
                        </a:rPr>
                        <a:t> million on top of the £584,000 annual benefits already assessed under FCERM appraisal methods.</a:t>
                      </a:r>
                      <a:endParaRPr lang="en-GB" sz="1050" dirty="0">
                        <a:latin typeface="+mj-lt"/>
                      </a:endParaRPr>
                    </a:p>
                  </a:txBody>
                  <a:tcPr/>
                </a:tc>
                <a:tc>
                  <a:txBody>
                    <a:bodyPr/>
                    <a:lstStyle/>
                    <a:p>
                      <a:r>
                        <a:rPr lang="en-GB" sz="1050" dirty="0" smtClean="0">
                          <a:latin typeface="+mj-lt"/>
                        </a:rPr>
                        <a:t>In some</a:t>
                      </a:r>
                      <a:r>
                        <a:rPr lang="en-GB" sz="1050" baseline="0" dirty="0" smtClean="0">
                          <a:latin typeface="+mj-lt"/>
                        </a:rPr>
                        <a:t> cases the additional benefits to the local economy can add significantly to those already assessed.  This could have implications for the consideration of relative returns to FCERM investment across interventions.</a:t>
                      </a:r>
                      <a:endParaRPr lang="en-GB" sz="1050" dirty="0" smtClean="0">
                        <a:latin typeface="+mj-lt"/>
                      </a:endParaRPr>
                    </a:p>
                  </a:txBody>
                  <a:tcPr/>
                </a:tc>
              </a:tr>
              <a:tr h="1152128">
                <a:tc>
                  <a:txBody>
                    <a:bodyPr/>
                    <a:lstStyle/>
                    <a:p>
                      <a:r>
                        <a:rPr lang="en-GB" sz="1050" b="0" dirty="0" smtClean="0">
                          <a:solidFill>
                            <a:schemeClr val="tx1"/>
                          </a:solidFill>
                          <a:latin typeface="+mj-lt"/>
                        </a:rPr>
                        <a:t>2. Across all case studies, </a:t>
                      </a:r>
                      <a:r>
                        <a:rPr lang="en-GB" sz="1050" b="0" baseline="0" dirty="0" smtClean="0">
                          <a:solidFill>
                            <a:schemeClr val="tx1"/>
                          </a:solidFill>
                          <a:latin typeface="+mj-lt"/>
                        </a:rPr>
                        <a:t>the majority of businesses are small or micro-sized (less than 10 people). Yet these are most likely to lack adaptive capacity and be at risk of significant flood disruption costs.</a:t>
                      </a:r>
                      <a:endParaRPr lang="en-GB" sz="1050" b="0" dirty="0">
                        <a:solidFill>
                          <a:schemeClr val="tx1"/>
                        </a:solidFill>
                        <a:latin typeface="+mj-lt"/>
                      </a:endParaRPr>
                    </a:p>
                  </a:txBody>
                  <a:tcPr/>
                </a:tc>
                <a:tc>
                  <a:txBody>
                    <a:bodyPr/>
                    <a:lstStyle/>
                    <a:p>
                      <a:r>
                        <a:rPr lang="en-GB" sz="1050" dirty="0" smtClean="0">
                          <a:latin typeface="+mj-lt"/>
                        </a:rPr>
                        <a:t>Across</a:t>
                      </a:r>
                      <a:r>
                        <a:rPr lang="en-GB" sz="1050" baseline="0" dirty="0" smtClean="0">
                          <a:latin typeface="+mj-lt"/>
                        </a:rPr>
                        <a:t> all four case studies, 70-75% are likely to have low adaptive capacity. G</a:t>
                      </a:r>
                      <a:r>
                        <a:rPr lang="en-GB" sz="1050" dirty="0" smtClean="0">
                          <a:latin typeface="+mj-lt"/>
                        </a:rPr>
                        <a:t>odmanchester, Redcar and Sandwich all have significant</a:t>
                      </a:r>
                      <a:r>
                        <a:rPr lang="en-GB" sz="1050" baseline="0" dirty="0" smtClean="0">
                          <a:latin typeface="+mj-lt"/>
                        </a:rPr>
                        <a:t> proportions of micro businesses</a:t>
                      </a:r>
                      <a:endParaRPr lang="en-GB" sz="1050" dirty="0">
                        <a:latin typeface="+mj-lt"/>
                      </a:endParaRPr>
                    </a:p>
                  </a:txBody>
                  <a:tcPr/>
                </a:tc>
                <a:tc>
                  <a:txBody>
                    <a:bodyPr/>
                    <a:lstStyle/>
                    <a:p>
                      <a:r>
                        <a:rPr lang="en-GB" sz="1050" dirty="0" smtClean="0">
                          <a:latin typeface="+mj-lt"/>
                        </a:rPr>
                        <a:t>Increasing</a:t>
                      </a:r>
                      <a:r>
                        <a:rPr lang="en-GB" sz="1050" baseline="0" dirty="0" smtClean="0">
                          <a:latin typeface="+mj-lt"/>
                        </a:rPr>
                        <a:t> adaptive capacity of small and medium-sized businesses, alongside wider flood risk management options, is likely to help alleviate potentially significant disruption costs in the event of a flood and contribute to GVA. FCERM plays a particularly important role where adaptive capacity is limited.</a:t>
                      </a:r>
                    </a:p>
                    <a:p>
                      <a:endParaRPr lang="en-GB" sz="1050" dirty="0" smtClean="0">
                        <a:latin typeface="+mj-lt"/>
                      </a:endParaRPr>
                    </a:p>
                  </a:txBody>
                  <a:tcPr/>
                </a:tc>
              </a:tr>
              <a:tr h="936104">
                <a:tc>
                  <a:txBody>
                    <a:bodyPr/>
                    <a:lstStyle/>
                    <a:p>
                      <a:r>
                        <a:rPr lang="en-GB" sz="1050" dirty="0" smtClean="0">
                          <a:latin typeface="+mj-lt"/>
                        </a:rPr>
                        <a:t>3. The local GVA impacts of FCERM are likely to be relatively greater when there are</a:t>
                      </a:r>
                      <a:r>
                        <a:rPr lang="en-GB" sz="1050" baseline="0" dirty="0" smtClean="0">
                          <a:latin typeface="+mj-lt"/>
                        </a:rPr>
                        <a:t> dense populations of high GVA businesses with low adaptive capacity</a:t>
                      </a:r>
                      <a:endParaRPr lang="en-GB" sz="1050" b="0" baseline="0" dirty="0" smtClean="0">
                        <a:solidFill>
                          <a:schemeClr val="tx1"/>
                        </a:solidFill>
                        <a:latin typeface="+mj-lt"/>
                      </a:endParaRPr>
                    </a:p>
                    <a:p>
                      <a:endParaRPr lang="en-GB" sz="1050" b="0" baseline="0" dirty="0" smtClean="0">
                        <a:solidFill>
                          <a:schemeClr val="tx1"/>
                        </a:solidFill>
                        <a:latin typeface="+mj-lt"/>
                      </a:endParaRPr>
                    </a:p>
                  </a:txBody>
                  <a:tcPr/>
                </a:tc>
                <a:tc>
                  <a:txBody>
                    <a:bodyPr/>
                    <a:lstStyle/>
                    <a:p>
                      <a:r>
                        <a:rPr lang="en-GB" sz="1050" dirty="0" smtClean="0">
                          <a:latin typeface="+mj-lt"/>
                        </a:rPr>
                        <a:t>Nottingham has the highest density of business activity of</a:t>
                      </a:r>
                      <a:r>
                        <a:rPr lang="en-GB" sz="1050" baseline="0" dirty="0" smtClean="0">
                          <a:latin typeface="+mj-lt"/>
                        </a:rPr>
                        <a:t> all four case studies.</a:t>
                      </a:r>
                      <a:endParaRPr lang="en-GB" sz="1050" dirty="0">
                        <a:latin typeface="+mj-lt"/>
                      </a:endParaRPr>
                    </a:p>
                  </a:txBody>
                  <a:tcPr/>
                </a:tc>
                <a:tc>
                  <a:txBody>
                    <a:bodyPr/>
                    <a:lstStyle/>
                    <a:p>
                      <a:r>
                        <a:rPr lang="en-GB" sz="1050" dirty="0" smtClean="0">
                          <a:latin typeface="+mj-lt"/>
                        </a:rPr>
                        <a:t>Relatively greater GVA returns from Partnership Funded FCERM are more likely in areas with</a:t>
                      </a:r>
                      <a:r>
                        <a:rPr lang="en-GB" sz="1050" baseline="0" dirty="0" smtClean="0">
                          <a:latin typeface="+mj-lt"/>
                        </a:rPr>
                        <a:t> dense populations of high value-added businesses with low adaptive capacity; and when the FCERM protects infrastructure on which businesses depend for their productivity.</a:t>
                      </a:r>
                      <a:endParaRPr lang="en-GB" sz="1050" dirty="0">
                        <a:latin typeface="+mj-lt"/>
                      </a:endParaRPr>
                    </a:p>
                  </a:txBody>
                  <a:tcPr/>
                </a:tc>
              </a:tr>
              <a:tr h="1111485">
                <a:tc>
                  <a:txBody>
                    <a:bodyPr/>
                    <a:lstStyle/>
                    <a:p>
                      <a:r>
                        <a:rPr lang="en-GB" sz="1050" dirty="0" smtClean="0">
                          <a:latin typeface="+mj-lt"/>
                        </a:rPr>
                        <a:t>4. FCERM has the potential to </a:t>
                      </a:r>
                      <a:r>
                        <a:rPr lang="en-GB" sz="1050" b="0" dirty="0" smtClean="0">
                          <a:solidFill>
                            <a:schemeClr val="tx1"/>
                          </a:solidFill>
                          <a:latin typeface="+mj-lt"/>
                        </a:rPr>
                        <a:t>unlock</a:t>
                      </a:r>
                      <a:r>
                        <a:rPr lang="en-GB" sz="1050" dirty="0" smtClean="0">
                          <a:solidFill>
                            <a:schemeClr val="tx1"/>
                          </a:solidFill>
                          <a:latin typeface="+mj-lt"/>
                        </a:rPr>
                        <a:t> </a:t>
                      </a:r>
                      <a:r>
                        <a:rPr lang="en-GB" sz="1050" dirty="0" smtClean="0">
                          <a:latin typeface="+mj-lt"/>
                        </a:rPr>
                        <a:t>substantial investment, when considered as part of a wider package of measures</a:t>
                      </a:r>
                      <a:endParaRPr lang="en-GB" sz="1050" dirty="0">
                        <a:latin typeface="+mj-lt"/>
                      </a:endParaRPr>
                    </a:p>
                  </a:txBody>
                  <a:tcPr/>
                </a:tc>
                <a:tc>
                  <a:txBody>
                    <a:bodyPr/>
                    <a:lstStyle/>
                    <a:p>
                      <a:r>
                        <a:rPr lang="en-GB" sz="1050" dirty="0" smtClean="0">
                          <a:latin typeface="+mj-lt"/>
                        </a:rPr>
                        <a:t>Nottingham and Sandwich had Enterprise Zone developments</a:t>
                      </a:r>
                      <a:r>
                        <a:rPr lang="en-GB" sz="1050" baseline="0" dirty="0" smtClean="0">
                          <a:latin typeface="+mj-lt"/>
                        </a:rPr>
                        <a:t> were facilitated by FCERM; Redcar included FCERM within a broader regeneration set of measures.</a:t>
                      </a:r>
                      <a:endParaRPr lang="en-GB" sz="1050" dirty="0">
                        <a:latin typeface="+mj-lt"/>
                      </a:endParaRPr>
                    </a:p>
                  </a:txBody>
                  <a:tcPr/>
                </a:tc>
                <a:tc>
                  <a:txBody>
                    <a:bodyPr/>
                    <a:lstStyle/>
                    <a:p>
                      <a:r>
                        <a:rPr lang="en-GB" sz="1050" dirty="0" smtClean="0">
                          <a:latin typeface="+mj-lt"/>
                        </a:rPr>
                        <a:t>This could point to the benefits of integrating FCERM into area plans for regeneration and local (or national) economic</a:t>
                      </a:r>
                      <a:r>
                        <a:rPr lang="en-GB" sz="1050" baseline="0" dirty="0" smtClean="0">
                          <a:latin typeface="+mj-lt"/>
                        </a:rPr>
                        <a:t> growth policy</a:t>
                      </a:r>
                      <a:endParaRPr lang="en-GB" sz="1050" dirty="0">
                        <a:latin typeface="+mj-lt"/>
                      </a:endParaRPr>
                    </a:p>
                  </a:txBody>
                  <a:tcPr/>
                </a:tc>
              </a:tr>
            </a:tbl>
          </a:graphicData>
        </a:graphic>
      </p:graphicFrame>
      <p:sp>
        <p:nvSpPr>
          <p:cNvPr id="5" name="TextBox 4"/>
          <p:cNvSpPr txBox="1"/>
          <p:nvPr/>
        </p:nvSpPr>
        <p:spPr>
          <a:xfrm>
            <a:off x="128464" y="1081032"/>
            <a:ext cx="4248472" cy="276999"/>
          </a:xfrm>
          <a:prstGeom prst="rect">
            <a:avLst/>
          </a:prstGeom>
          <a:noFill/>
        </p:spPr>
        <p:txBody>
          <a:bodyPr wrap="square" rtlCol="0">
            <a:spAutoFit/>
          </a:bodyPr>
          <a:lstStyle/>
          <a:p>
            <a:pPr algn="l"/>
            <a:r>
              <a:rPr lang="en-GB" dirty="0">
                <a:solidFill>
                  <a:srgbClr val="E83F35"/>
                </a:solidFill>
              </a:rPr>
              <a:t>Key findings  relating to GVA impacts for the local economy</a:t>
            </a:r>
            <a:endParaRPr lang="en-GB" dirty="0"/>
          </a:p>
        </p:txBody>
      </p:sp>
    </p:spTree>
    <p:extLst>
      <p:ext uri="{BB962C8B-B14F-4D97-AF65-F5344CB8AC3E}">
        <p14:creationId xmlns:p14="http://schemas.microsoft.com/office/powerpoint/2010/main" val="1167942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1" name="Rectangle 7"/>
          <p:cNvSpPr>
            <a:spLocks noChangeArrowheads="1"/>
          </p:cNvSpPr>
          <p:nvPr/>
        </p:nvSpPr>
        <p:spPr bwMode="auto">
          <a:xfrm>
            <a:off x="0" y="0"/>
            <a:ext cx="9906000" cy="6858000"/>
          </a:xfrm>
          <a:prstGeom prst="rect">
            <a:avLst/>
          </a:prstGeom>
          <a:solidFill>
            <a:srgbClr val="FFFFFF"/>
          </a:solidFill>
          <a:ln>
            <a:noFill/>
          </a:ln>
          <a:effectLst/>
          <a:extLst>
            <a:ext uri="{91240B29-F687-4F45-9708-019B960494DF}">
              <a14:hiddenLine xmlns:a14="http://schemas.microsoft.com/office/drawing/2010/main" w="25400">
                <a:solidFill>
                  <a:srgbClr val="E83F3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a:solidFill>
                <a:srgbClr val="000000"/>
              </a:solidFill>
            </a:endParaRPr>
          </a:p>
        </p:txBody>
      </p:sp>
      <p:sp>
        <p:nvSpPr>
          <p:cNvPr id="77829" name="Rectangle 5"/>
          <p:cNvSpPr>
            <a:spLocks noChangeArrowheads="1"/>
          </p:cNvSpPr>
          <p:nvPr/>
        </p:nvSpPr>
        <p:spPr bwMode="auto">
          <a:xfrm>
            <a:off x="6753225" y="0"/>
            <a:ext cx="3152775" cy="6858000"/>
          </a:xfrm>
          <a:prstGeom prst="rect">
            <a:avLst/>
          </a:prstGeom>
          <a:solidFill>
            <a:srgbClr val="E83F35"/>
          </a:solidFill>
          <a:ln>
            <a:noFill/>
          </a:ln>
          <a:effectLst/>
          <a:extLst>
            <a:ext uri="{91240B29-F687-4F45-9708-019B960494DF}">
              <a14:hiddenLine xmlns:a14="http://schemas.microsoft.com/office/drawing/2010/main" w="25400">
                <a:solidFill>
                  <a:srgbClr val="E83F3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a:solidFill>
                <a:srgbClr val="000000"/>
              </a:solidFill>
            </a:endParaRPr>
          </a:p>
        </p:txBody>
      </p:sp>
      <p:sp>
        <p:nvSpPr>
          <p:cNvPr id="77832" name="Rectangle 8"/>
          <p:cNvSpPr>
            <a:spLocks noGrp="1" noChangeArrowheads="1"/>
          </p:cNvSpPr>
          <p:nvPr>
            <p:ph type="body" idx="1"/>
          </p:nvPr>
        </p:nvSpPr>
        <p:spPr>
          <a:xfrm>
            <a:off x="6753225" y="4032250"/>
            <a:ext cx="2944813" cy="1628775"/>
          </a:xfrm>
          <a:noFill/>
          <a:ln/>
        </p:spPr>
        <p:txBody>
          <a:bodyPr lIns="0" rIns="0"/>
          <a:lstStyle/>
          <a:p>
            <a:pPr lvl="1">
              <a:buClr>
                <a:schemeClr val="bg1"/>
              </a:buClr>
            </a:pPr>
            <a:r>
              <a:rPr lang="en-US" altLang="en-US" sz="1800" dirty="0" err="1" smtClean="0">
                <a:solidFill>
                  <a:schemeClr val="bg1"/>
                </a:solidFill>
                <a:latin typeface="Arial" charset="0"/>
              </a:rPr>
              <a:t>Godmanchester</a:t>
            </a:r>
            <a:endParaRPr lang="en-US" altLang="en-US" sz="1800" dirty="0">
              <a:solidFill>
                <a:schemeClr val="bg1"/>
              </a:solidFill>
              <a:latin typeface="Arial" charset="0"/>
            </a:endParaRPr>
          </a:p>
          <a:p>
            <a:pPr lvl="1">
              <a:buClr>
                <a:schemeClr val="bg1"/>
              </a:buClr>
            </a:pPr>
            <a:r>
              <a:rPr lang="en-US" altLang="en-US" sz="1800" dirty="0" smtClean="0">
                <a:solidFill>
                  <a:schemeClr val="bg1"/>
                </a:solidFill>
                <a:latin typeface="Arial" charset="0"/>
              </a:rPr>
              <a:t>Nottingham</a:t>
            </a:r>
            <a:endParaRPr lang="en-US" altLang="en-US" sz="1800" dirty="0">
              <a:solidFill>
                <a:schemeClr val="bg1"/>
              </a:solidFill>
              <a:latin typeface="Arial" charset="0"/>
            </a:endParaRPr>
          </a:p>
          <a:p>
            <a:pPr lvl="1">
              <a:buClr>
                <a:schemeClr val="bg1"/>
              </a:buClr>
            </a:pPr>
            <a:r>
              <a:rPr lang="en-US" altLang="en-US" sz="1800" dirty="0" err="1" smtClean="0">
                <a:solidFill>
                  <a:schemeClr val="bg1"/>
                </a:solidFill>
                <a:latin typeface="Arial" charset="0"/>
              </a:rPr>
              <a:t>Redcar</a:t>
            </a:r>
            <a:endParaRPr lang="en-US" altLang="en-US" sz="1800" dirty="0" smtClean="0">
              <a:solidFill>
                <a:schemeClr val="bg1"/>
              </a:solidFill>
              <a:latin typeface="Arial" charset="0"/>
            </a:endParaRPr>
          </a:p>
          <a:p>
            <a:pPr lvl="1">
              <a:buClr>
                <a:schemeClr val="bg1"/>
              </a:buClr>
            </a:pPr>
            <a:r>
              <a:rPr lang="en-US" altLang="en-US" sz="1800" dirty="0" smtClean="0">
                <a:solidFill>
                  <a:schemeClr val="bg1"/>
                </a:solidFill>
                <a:latin typeface="Arial" charset="0"/>
              </a:rPr>
              <a:t>Sandwich</a:t>
            </a:r>
            <a:endParaRPr lang="en-US" altLang="en-US" sz="1800" dirty="0">
              <a:solidFill>
                <a:schemeClr val="bg1"/>
              </a:solidFill>
              <a:latin typeface="Arial" charset="0"/>
            </a:endParaRPr>
          </a:p>
          <a:p>
            <a:pPr lvl="1">
              <a:buClr>
                <a:schemeClr val="bg1"/>
              </a:buClr>
            </a:pPr>
            <a:endParaRPr lang="en-US" altLang="en-US" sz="1800" dirty="0">
              <a:solidFill>
                <a:schemeClr val="bg1"/>
              </a:solidFill>
              <a:latin typeface="Arial" charset="0"/>
            </a:endParaRPr>
          </a:p>
        </p:txBody>
      </p:sp>
      <p:sp>
        <p:nvSpPr>
          <p:cNvPr id="77833" name="Rectangle 9"/>
          <p:cNvSpPr>
            <a:spLocks noChangeArrowheads="1"/>
          </p:cNvSpPr>
          <p:nvPr/>
        </p:nvSpPr>
        <p:spPr bwMode="auto">
          <a:xfrm>
            <a:off x="6916759" y="4809785"/>
            <a:ext cx="2808287" cy="360363"/>
          </a:xfrm>
          <a:prstGeom prst="rect">
            <a:avLst/>
          </a:prstGeom>
          <a:noFill/>
          <a:ln w="25400">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a:solidFill>
                <a:srgbClr val="000000"/>
              </a:solidFill>
            </a:endParaRPr>
          </a:p>
        </p:txBody>
      </p:sp>
    </p:spTree>
    <p:extLst>
      <p:ext uri="{BB962C8B-B14F-4D97-AF65-F5344CB8AC3E}">
        <p14:creationId xmlns:p14="http://schemas.microsoft.com/office/powerpoint/2010/main" val="2291022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105917"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r>
              <a:rPr lang="en-GB" sz="1800" dirty="0" smtClean="0"/>
              <a:t>4.3: Redcar - Introduction</a:t>
            </a:r>
            <a:endParaRPr lang="en-GB" sz="1800" kern="0" dirty="0"/>
          </a:p>
        </p:txBody>
      </p:sp>
      <p:sp>
        <p:nvSpPr>
          <p:cNvPr id="19" name="Rectangle 5"/>
          <p:cNvSpPr txBox="1">
            <a:spLocks noChangeArrowheads="1"/>
          </p:cNvSpPr>
          <p:nvPr/>
        </p:nvSpPr>
        <p:spPr bwMode="auto">
          <a:xfrm>
            <a:off x="116466" y="404664"/>
            <a:ext cx="4830534"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dirty="0" smtClean="0">
                <a:solidFill>
                  <a:srgbClr val="D90000"/>
                </a:solidFill>
                <a:latin typeface="Arial"/>
              </a:rPr>
              <a:t>What was the level of flood risk in the Redcar area?</a:t>
            </a:r>
          </a:p>
          <a:p>
            <a:pPr algn="just"/>
            <a:r>
              <a:rPr lang="en-GB" sz="1050" dirty="0" smtClean="0">
                <a:solidFill>
                  <a:srgbClr val="000000"/>
                </a:solidFill>
                <a:latin typeface="Arial"/>
              </a:rPr>
              <a:t>Redcar is a coastal town located in North East England to the east of Middlesbrough and south of the Tees Estuary. It is an important local tourist destination with over one million visitors annually and had flood risk of 1 in 10 years prior to FCERM intervention. Redcar has suffered a number of storm events which have caused damage to the seawall requiring significant repairs (1909, 1913, 1925, 1953, 1996, 2008). </a:t>
            </a:r>
          </a:p>
          <a:p>
            <a:pPr algn="just"/>
            <a:r>
              <a:rPr lang="en-GB" dirty="0" smtClean="0">
                <a:solidFill>
                  <a:srgbClr val="D90000"/>
                </a:solidFill>
                <a:latin typeface="Arial"/>
              </a:rPr>
              <a:t>The intervention</a:t>
            </a:r>
          </a:p>
          <a:p>
            <a:pPr algn="just"/>
            <a:r>
              <a:rPr lang="en-GB" sz="1050" kern="0" dirty="0" smtClean="0">
                <a:solidFill>
                  <a:srgbClr val="000000"/>
                </a:solidFill>
                <a:latin typeface="Arial"/>
              </a:rPr>
              <a:t>The proposed FCERM scheme is located along a </a:t>
            </a:r>
            <a:r>
              <a:rPr lang="en-GB" sz="1050" b="1" kern="0" dirty="0" smtClean="0">
                <a:solidFill>
                  <a:srgbClr val="000000"/>
                </a:solidFill>
                <a:latin typeface="Arial"/>
              </a:rPr>
              <a:t>2.7km stretch of coastline </a:t>
            </a:r>
            <a:r>
              <a:rPr lang="en-GB" sz="1050" kern="0" dirty="0" smtClean="0">
                <a:solidFill>
                  <a:srgbClr val="000000"/>
                </a:solidFill>
                <a:latin typeface="Arial"/>
              </a:rPr>
              <a:t>which fronts Redcar town centre, with the Esplanade and the Stray the main areas of focus (see figure top-right). </a:t>
            </a:r>
            <a:r>
              <a:rPr lang="en-GB" sz="1050" kern="0" dirty="0">
                <a:solidFill>
                  <a:srgbClr val="000000"/>
                </a:solidFill>
                <a:latin typeface="Arial"/>
              </a:rPr>
              <a:t>The flood plain </a:t>
            </a:r>
            <a:r>
              <a:rPr lang="en-GB" sz="1050" kern="0" dirty="0" smtClean="0">
                <a:solidFill>
                  <a:srgbClr val="000000"/>
                </a:solidFill>
                <a:latin typeface="Arial"/>
              </a:rPr>
              <a:t>(see figure lower-right) is </a:t>
            </a:r>
            <a:r>
              <a:rPr lang="en-GB" sz="1050" kern="0" dirty="0">
                <a:solidFill>
                  <a:srgbClr val="000000"/>
                </a:solidFill>
                <a:latin typeface="Arial"/>
              </a:rPr>
              <a:t>an intensively developed urban area </a:t>
            </a:r>
            <a:r>
              <a:rPr lang="en-GB" sz="1050" b="1" kern="0" dirty="0">
                <a:solidFill>
                  <a:srgbClr val="000000"/>
                </a:solidFill>
                <a:latin typeface="Arial"/>
              </a:rPr>
              <a:t>with </a:t>
            </a:r>
            <a:r>
              <a:rPr lang="en-GB" sz="1050" b="1" kern="0" dirty="0" smtClean="0">
                <a:solidFill>
                  <a:srgbClr val="000000"/>
                </a:solidFill>
                <a:latin typeface="Arial"/>
              </a:rPr>
              <a:t>209 commercial and industrial </a:t>
            </a:r>
            <a:r>
              <a:rPr lang="en-GB" sz="1050" b="1" kern="0" dirty="0">
                <a:solidFill>
                  <a:srgbClr val="000000"/>
                </a:solidFill>
                <a:latin typeface="Arial"/>
              </a:rPr>
              <a:t>commercial properties at risk of </a:t>
            </a:r>
            <a:r>
              <a:rPr lang="en-GB" sz="1050" b="1" kern="0" dirty="0" smtClean="0">
                <a:solidFill>
                  <a:srgbClr val="000000"/>
                </a:solidFill>
                <a:latin typeface="Arial"/>
              </a:rPr>
              <a:t>flooding and a further 98 at risk of coastal erosion</a:t>
            </a:r>
            <a:r>
              <a:rPr lang="en-GB" sz="1050" kern="0" dirty="0" smtClean="0">
                <a:solidFill>
                  <a:srgbClr val="000000"/>
                </a:solidFill>
                <a:latin typeface="Arial"/>
              </a:rPr>
              <a:t>. Following a feasibility study in 2003, it was recognised that the only viable option for FCERM was to defend the Redcar frontage and maintain the </a:t>
            </a:r>
            <a:r>
              <a:rPr lang="en-GB" sz="1050" kern="0" dirty="0" err="1" smtClean="0">
                <a:solidFill>
                  <a:srgbClr val="000000"/>
                </a:solidFill>
                <a:latin typeface="Arial"/>
              </a:rPr>
              <a:t>groynes</a:t>
            </a:r>
            <a:r>
              <a:rPr lang="en-GB" sz="1050" kern="0" dirty="0" smtClean="0">
                <a:solidFill>
                  <a:srgbClr val="000000"/>
                </a:solidFill>
                <a:latin typeface="Arial"/>
              </a:rPr>
              <a:t> and seawall at the Stray. Investment for the Redcar Coastal Defence has been to provide a </a:t>
            </a:r>
            <a:r>
              <a:rPr lang="en-GB" sz="1050" b="1" kern="0" dirty="0" smtClean="0">
                <a:solidFill>
                  <a:srgbClr val="000000"/>
                </a:solidFill>
                <a:latin typeface="Arial"/>
              </a:rPr>
              <a:t>1 in 300 standard of protection</a:t>
            </a:r>
            <a:r>
              <a:rPr lang="en-GB" sz="1050" kern="0" dirty="0" smtClean="0">
                <a:solidFill>
                  <a:srgbClr val="000000"/>
                </a:solidFill>
                <a:latin typeface="Arial"/>
              </a:rPr>
              <a:t>. The intervention includes  replacement of the seawall and works at the seafront. </a:t>
            </a:r>
            <a:r>
              <a:rPr lang="en-GB" sz="1050" kern="0" dirty="0">
                <a:solidFill>
                  <a:srgbClr val="000000"/>
                </a:solidFill>
                <a:latin typeface="Arial"/>
              </a:rPr>
              <a:t>This </a:t>
            </a:r>
            <a:r>
              <a:rPr lang="en-GB" sz="1050" b="1" kern="0" dirty="0">
                <a:solidFill>
                  <a:srgbClr val="000000"/>
                </a:solidFill>
                <a:latin typeface="Arial"/>
              </a:rPr>
              <a:t>level of protection will be maintained for 50 </a:t>
            </a:r>
            <a:r>
              <a:rPr lang="en-GB" sz="1050" b="1" kern="0" dirty="0" smtClean="0">
                <a:solidFill>
                  <a:srgbClr val="000000"/>
                </a:solidFill>
                <a:latin typeface="Arial"/>
              </a:rPr>
              <a:t>years. </a:t>
            </a:r>
            <a:r>
              <a:rPr lang="en-GB" sz="1050" kern="0" dirty="0" smtClean="0">
                <a:solidFill>
                  <a:srgbClr val="000000"/>
                </a:solidFill>
                <a:latin typeface="Arial"/>
              </a:rPr>
              <a:t>There are some small variations in protection for different areas along the seafront depending on building use. Buildings which are not currently in use have been awarded a lower level of protection. The FCERM investment was provided by the EA and Redcar Council Funding to the value of £22million. This supported flood defence and enhanced landscape by the seafront. This investment in FCERM is part of a wider regeneration Master Plan to support Redcar business development. </a:t>
            </a:r>
          </a:p>
          <a:p>
            <a:pPr algn="just"/>
            <a:endParaRPr lang="en-US" kern="0" dirty="0" smtClean="0">
              <a:solidFill>
                <a:srgbClr val="000000"/>
              </a:solidFill>
            </a:endParaRPr>
          </a:p>
        </p:txBody>
      </p:sp>
      <p:sp>
        <p:nvSpPr>
          <p:cNvPr id="22"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1</a:t>
            </a:r>
          </a:p>
        </p:txBody>
      </p:sp>
      <p:sp>
        <p:nvSpPr>
          <p:cNvPr id="23" name="Oval 56"/>
          <p:cNvSpPr>
            <a:spLocks noChangeArrowheads="1"/>
          </p:cNvSpPr>
          <p:nvPr/>
        </p:nvSpPr>
        <p:spPr bwMode="auto">
          <a:xfrm>
            <a:off x="8841026" y="69808"/>
            <a:ext cx="288000" cy="288000"/>
          </a:xfrm>
          <a:prstGeom prst="ellipse">
            <a:avLst/>
          </a:prstGeom>
          <a:solidFill>
            <a:schemeClr val="bg1">
              <a:lumMod val="65000"/>
            </a:schemeClr>
          </a:solidFill>
          <a:ln w="9525">
            <a:solidFill>
              <a:schemeClr val="bg1"/>
            </a:solidFill>
            <a:round/>
            <a:headEnd/>
            <a:tailEnd/>
          </a:ln>
          <a:effectLst/>
          <a:extLst/>
        </p:spPr>
        <p:txBody>
          <a:bodyPr wrap="none" anchor="ctr"/>
          <a:lstStyle/>
          <a:p>
            <a:r>
              <a:rPr lang="en-GB" dirty="0">
                <a:solidFill>
                  <a:srgbClr val="FFFFFF"/>
                </a:solidFill>
              </a:rPr>
              <a:t>2</a:t>
            </a:r>
          </a:p>
        </p:txBody>
      </p:sp>
      <p:sp>
        <p:nvSpPr>
          <p:cNvPr id="24" name="Oval 56"/>
          <p:cNvSpPr>
            <a:spLocks noChangeArrowheads="1"/>
          </p:cNvSpPr>
          <p:nvPr/>
        </p:nvSpPr>
        <p:spPr bwMode="auto">
          <a:xfrm>
            <a:off x="9167596" y="69808"/>
            <a:ext cx="288000" cy="288000"/>
          </a:xfrm>
          <a:prstGeom prst="ellipse">
            <a:avLst/>
          </a:prstGeom>
          <a:solidFill>
            <a:srgbClr val="E83F35"/>
          </a:solidFill>
          <a:ln w="9525">
            <a:solidFill>
              <a:schemeClr val="bg1"/>
            </a:solidFill>
            <a:round/>
            <a:headEnd/>
            <a:tailEnd/>
          </a:ln>
          <a:effectLst/>
          <a:extLst/>
        </p:spPr>
        <p:txBody>
          <a:bodyPr wrap="none" anchor="ctr"/>
          <a:lstStyle/>
          <a:p>
            <a:r>
              <a:rPr lang="en-GB" dirty="0">
                <a:solidFill>
                  <a:srgbClr val="FFFFFF"/>
                </a:solidFill>
              </a:rPr>
              <a:t>3</a:t>
            </a:r>
          </a:p>
        </p:txBody>
      </p:sp>
      <p:sp>
        <p:nvSpPr>
          <p:cNvPr id="25"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smtClean="0">
                <a:solidFill>
                  <a:srgbClr val="FFFFFF"/>
                </a:solidFill>
              </a:rPr>
              <a:t>4</a:t>
            </a:r>
            <a:endParaRPr lang="en-GB" dirty="0">
              <a:solidFill>
                <a:srgbClr val="FFFFFF"/>
              </a:solidFill>
            </a:endParaRPr>
          </a:p>
        </p:txBody>
      </p:sp>
      <p:sp>
        <p:nvSpPr>
          <p:cNvPr id="2" name="Rectangle 1"/>
          <p:cNvSpPr/>
          <p:nvPr/>
        </p:nvSpPr>
        <p:spPr bwMode="auto">
          <a:xfrm>
            <a:off x="4999238" y="455973"/>
            <a:ext cx="4349720" cy="296788"/>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lang="en-GB" sz="1000" dirty="0" smtClean="0">
                <a:solidFill>
                  <a:srgbClr val="000000"/>
                </a:solidFill>
              </a:rPr>
              <a:t>Redcar </a:t>
            </a:r>
            <a:r>
              <a:rPr lang="en-GB" sz="1000" dirty="0">
                <a:solidFill>
                  <a:srgbClr val="000000"/>
                </a:solidFill>
              </a:rPr>
              <a:t>Coastal Flood </a:t>
            </a:r>
            <a:r>
              <a:rPr lang="en-GB" sz="1000" dirty="0" smtClean="0">
                <a:solidFill>
                  <a:srgbClr val="000000"/>
                </a:solidFill>
              </a:rPr>
              <a:t>Alleviation Scheme</a:t>
            </a:r>
          </a:p>
        </p:txBody>
      </p:sp>
      <p:pic>
        <p:nvPicPr>
          <p:cNvPr id="12"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726" t="10949" r="16301" b="9114"/>
          <a:stretch/>
        </p:blipFill>
        <p:spPr bwMode="auto">
          <a:xfrm>
            <a:off x="5125790" y="693837"/>
            <a:ext cx="4329806" cy="2448272"/>
          </a:xfrm>
          <a:prstGeom prst="rect">
            <a:avLst/>
          </a:prstGeom>
          <a:noFill/>
          <a:ln w="15875">
            <a:solidFill>
              <a:srgbClr val="156570"/>
            </a:solidFill>
            <a:miter lim="800000"/>
            <a:headEnd/>
            <a:tailEnd/>
          </a:ln>
          <a:extLst>
            <a:ext uri="{909E8E84-426E-40DD-AFC4-6F175D3DCCD1}">
              <a14:hiddenFill xmlns:a14="http://schemas.microsoft.com/office/drawing/2010/main">
                <a:solidFill>
                  <a:schemeClr val="accent1"/>
                </a:solidFill>
              </a14:hiddenFill>
            </a:ext>
          </a:extLst>
        </p:spPr>
      </p:pic>
      <p:pic>
        <p:nvPicPr>
          <p:cNvPr id="3074" name="Picture 2" descr="Untitl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4424" y="3607738"/>
            <a:ext cx="4358493" cy="2580792"/>
          </a:xfrm>
          <a:prstGeom prst="rect">
            <a:avLst/>
          </a:prstGeom>
          <a:noFill/>
          <a:ln w="15875">
            <a:solidFill>
              <a:srgbClr val="156570"/>
            </a:solidFill>
            <a:miter lim="800000"/>
            <a:headEnd/>
            <a:tailEnd/>
          </a:ln>
          <a:extLst>
            <a:ext uri="{909E8E84-426E-40DD-AFC4-6F175D3DCCD1}">
              <a14:hiddenFill xmlns:a14="http://schemas.microsoft.com/office/drawing/2010/main">
                <a:solidFill>
                  <a:srgbClr val="FFFFFF"/>
                </a:solidFill>
              </a14:hiddenFill>
            </a:ext>
          </a:extLst>
        </p:spPr>
      </p:pic>
      <p:sp>
        <p:nvSpPr>
          <p:cNvPr id="13" name="Rectangle 12"/>
          <p:cNvSpPr/>
          <p:nvPr/>
        </p:nvSpPr>
        <p:spPr bwMode="auto">
          <a:xfrm>
            <a:off x="4994685" y="3310950"/>
            <a:ext cx="4349720" cy="296788"/>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lang="en-GB" sz="1000" dirty="0" smtClean="0">
                <a:solidFill>
                  <a:srgbClr val="000000"/>
                </a:solidFill>
              </a:rPr>
              <a:t>Redcar Coastal Flood Risk Area</a:t>
            </a:r>
          </a:p>
        </p:txBody>
      </p:sp>
      <p:sp>
        <p:nvSpPr>
          <p:cNvPr id="11" name="Rectangle 5"/>
          <p:cNvSpPr txBox="1">
            <a:spLocks noChangeArrowheads="1"/>
          </p:cNvSpPr>
          <p:nvPr/>
        </p:nvSpPr>
        <p:spPr bwMode="auto">
          <a:xfrm>
            <a:off x="200472" y="4995081"/>
            <a:ext cx="4746528" cy="1386247"/>
          </a:xfrm>
          <a:prstGeom prst="rect">
            <a:avLst/>
          </a:prstGeom>
          <a:solidFill>
            <a:srgbClr val="B4A76C"/>
          </a:solidFill>
          <a:ln w="15875">
            <a:solidFill>
              <a:srgbClr val="156570"/>
            </a:solidFill>
          </a:ln>
          <a:effectLs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spcBef>
                <a:spcPts val="252"/>
              </a:spcBef>
            </a:pPr>
            <a:r>
              <a:rPr lang="en-GB" sz="1050" b="1" dirty="0" smtClean="0">
                <a:solidFill>
                  <a:srgbClr val="000000"/>
                </a:solidFill>
                <a:latin typeface="Arial"/>
              </a:rPr>
              <a:t>Key points on investment in the intervention:</a:t>
            </a:r>
          </a:p>
          <a:p>
            <a:pPr marL="171450" indent="-171450" algn="just">
              <a:spcBef>
                <a:spcPts val="252"/>
              </a:spcBef>
              <a:buFont typeface="Arial" panose="020B0604020202020204" pitchFamily="34" charset="0"/>
              <a:buChar char="•"/>
            </a:pPr>
            <a:r>
              <a:rPr lang="en-GB" sz="1050" dirty="0" smtClean="0">
                <a:solidFill>
                  <a:srgbClr val="000000"/>
                </a:solidFill>
                <a:latin typeface="Arial"/>
              </a:rPr>
              <a:t>The “preferred” option implemented reduced the risk of flooding from 1 in 10 to 1 in 300. </a:t>
            </a:r>
          </a:p>
          <a:p>
            <a:pPr marL="171450" indent="-171450" algn="just">
              <a:spcBef>
                <a:spcPts val="252"/>
              </a:spcBef>
              <a:buFont typeface="Arial" panose="020B0604020202020204" pitchFamily="34" charset="0"/>
              <a:buChar char="•"/>
            </a:pPr>
            <a:r>
              <a:rPr lang="en-GB" sz="1050" dirty="0" smtClean="0">
                <a:solidFill>
                  <a:srgbClr val="000000"/>
                </a:solidFill>
                <a:latin typeface="Arial"/>
              </a:rPr>
              <a:t>Investment provided by the Environment Agency and Redcar Council was £22million. </a:t>
            </a:r>
          </a:p>
          <a:p>
            <a:pPr marL="171450" indent="-171450" algn="just">
              <a:spcBef>
                <a:spcPts val="252"/>
              </a:spcBef>
              <a:buFont typeface="Arial" panose="020B0604020202020204" pitchFamily="34" charset="0"/>
              <a:buChar char="•"/>
            </a:pPr>
            <a:r>
              <a:rPr lang="en-GB" sz="1050" dirty="0" smtClean="0">
                <a:solidFill>
                  <a:srgbClr val="000000"/>
                </a:solidFill>
                <a:latin typeface="Arial"/>
              </a:rPr>
              <a:t>The flood defence scheme plays a wider role in supporting the Redcar regeneration Master Plan. </a:t>
            </a:r>
          </a:p>
        </p:txBody>
      </p:sp>
      <p:sp>
        <p:nvSpPr>
          <p:cNvPr id="3" name="TextBox 2"/>
          <p:cNvSpPr txBox="1"/>
          <p:nvPr/>
        </p:nvSpPr>
        <p:spPr>
          <a:xfrm>
            <a:off x="4994685" y="3142109"/>
            <a:ext cx="4460911" cy="246221"/>
          </a:xfrm>
          <a:prstGeom prst="rect">
            <a:avLst/>
          </a:prstGeom>
          <a:noFill/>
        </p:spPr>
        <p:txBody>
          <a:bodyPr wrap="square" rtlCol="0">
            <a:spAutoFit/>
          </a:bodyPr>
          <a:lstStyle/>
          <a:p>
            <a:pPr algn="l"/>
            <a:r>
              <a:rPr lang="en-GB" sz="1000" i="1" dirty="0" smtClean="0"/>
              <a:t>Source: </a:t>
            </a:r>
            <a:r>
              <a:rPr lang="en-GB" sz="1000" i="1" dirty="0">
                <a:solidFill>
                  <a:srgbClr val="000000"/>
                </a:solidFill>
              </a:rPr>
              <a:t>Economic Appraisal Report, June 2009)</a:t>
            </a:r>
            <a:endParaRPr lang="en-GB" sz="1000" i="1" dirty="0"/>
          </a:p>
        </p:txBody>
      </p:sp>
      <p:sp>
        <p:nvSpPr>
          <p:cNvPr id="14" name="TextBox 13"/>
          <p:cNvSpPr txBox="1"/>
          <p:nvPr/>
        </p:nvSpPr>
        <p:spPr>
          <a:xfrm>
            <a:off x="4995589" y="6154157"/>
            <a:ext cx="4460911" cy="246221"/>
          </a:xfrm>
          <a:prstGeom prst="rect">
            <a:avLst/>
          </a:prstGeom>
          <a:noFill/>
        </p:spPr>
        <p:txBody>
          <a:bodyPr wrap="square" rtlCol="0">
            <a:spAutoFit/>
          </a:bodyPr>
          <a:lstStyle/>
          <a:p>
            <a:pPr algn="l"/>
            <a:r>
              <a:rPr lang="en-GB" sz="1000" i="1" dirty="0" smtClean="0"/>
              <a:t>Source: </a:t>
            </a:r>
            <a:r>
              <a:rPr lang="en-GB" sz="1000" i="1" dirty="0">
                <a:solidFill>
                  <a:srgbClr val="000000"/>
                </a:solidFill>
              </a:rPr>
              <a:t>Economic Appraisal Report, June 2009)</a:t>
            </a:r>
            <a:endParaRPr lang="en-GB" sz="1000" i="1" dirty="0"/>
          </a:p>
        </p:txBody>
      </p:sp>
    </p:spTree>
    <p:extLst>
      <p:ext uri="{BB962C8B-B14F-4D97-AF65-F5344CB8AC3E}">
        <p14:creationId xmlns:p14="http://schemas.microsoft.com/office/powerpoint/2010/main" val="68625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105917"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r>
              <a:rPr lang="en-GB" sz="1800" dirty="0" smtClean="0"/>
              <a:t>4.3 Redcar – Business Categorisation</a:t>
            </a:r>
            <a:endParaRPr lang="en-GB" sz="1800" kern="0" dirty="0"/>
          </a:p>
        </p:txBody>
      </p:sp>
      <p:sp>
        <p:nvSpPr>
          <p:cNvPr id="19" name="Rectangle 5"/>
          <p:cNvSpPr txBox="1">
            <a:spLocks noChangeArrowheads="1"/>
          </p:cNvSpPr>
          <p:nvPr/>
        </p:nvSpPr>
        <p:spPr bwMode="auto">
          <a:xfrm>
            <a:off x="116466" y="464146"/>
            <a:ext cx="4980550" cy="5845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dirty="0" smtClean="0">
                <a:solidFill>
                  <a:srgbClr val="D90000"/>
                </a:solidFill>
                <a:latin typeface="Arial"/>
              </a:rPr>
              <a:t>Economic Activity in the Local Area</a:t>
            </a:r>
            <a:endParaRPr lang="en-US" kern="0" dirty="0" smtClean="0">
              <a:solidFill>
                <a:srgbClr val="000000"/>
              </a:solidFill>
              <a:latin typeface="Arial"/>
            </a:endParaRPr>
          </a:p>
          <a:p>
            <a:pPr algn="just"/>
            <a:r>
              <a:rPr lang="en-GB" sz="1050" kern="0" dirty="0" smtClean="0">
                <a:solidFill>
                  <a:srgbClr val="000000"/>
                </a:solidFill>
                <a:latin typeface="Arial"/>
              </a:rPr>
              <a:t>Redcar is a typical English seaside town which has seen recent dips, as in 2012,  in footfall to the retail part of the town, but has since risen (see figure top-right). There are a variety of types of businesses in the local area, though they are generally small, locally owned, and serve the tourist trade - restaurants, cafés, leisure facilities and amusements are prevalent on the seafront. A number of these businesses have started to fall into disrepair or abandonment given the risk of flooding. The seafront area is also used by fishermen for storing boats and for selling fish. There is also small a number of large local industries in the area: Tata steel, Wilton Power Station and PD Ports provide significant local employment. </a:t>
            </a:r>
          </a:p>
          <a:p>
            <a:pPr algn="just"/>
            <a:r>
              <a:rPr lang="en-GB" sz="1050" kern="0" dirty="0" smtClean="0">
                <a:solidFill>
                  <a:srgbClr val="000000"/>
                </a:solidFill>
                <a:latin typeface="Arial"/>
              </a:rPr>
              <a:t>Redcar is heavily reliant on tourism and although the town on average has about 28,000 visitors a week, and approximately 1 million visitors a year, this sector has seen significant decline in business over recent years. Redcar has over an estimated </a:t>
            </a:r>
            <a:r>
              <a:rPr lang="en-GB" sz="1050" kern="0" dirty="0">
                <a:solidFill>
                  <a:srgbClr val="000000"/>
                </a:solidFill>
                <a:latin typeface="Arial"/>
              </a:rPr>
              <a:t>one </a:t>
            </a:r>
            <a:r>
              <a:rPr lang="en-GB" sz="1050" kern="0" dirty="0" smtClean="0">
                <a:solidFill>
                  <a:srgbClr val="000000"/>
                </a:solidFill>
                <a:latin typeface="Arial"/>
              </a:rPr>
              <a:t>million visitors per year. Redcar beach, the Esplanade and the race-course are central tourist attractions in the area and their threat from risk of flooding is significant given their proximity to the seafront. The racecourse alone attracts 65,000 visitors to Redcar each year. </a:t>
            </a:r>
          </a:p>
          <a:p>
            <a:pPr algn="just"/>
            <a:r>
              <a:rPr lang="en-GB" dirty="0" smtClean="0">
                <a:solidFill>
                  <a:srgbClr val="D90000"/>
                </a:solidFill>
                <a:latin typeface="Arial"/>
              </a:rPr>
              <a:t>Business categorisation</a:t>
            </a:r>
          </a:p>
          <a:p>
            <a:pPr algn="just"/>
            <a:r>
              <a:rPr lang="en-GB" sz="1050" kern="0" dirty="0" smtClean="0">
                <a:solidFill>
                  <a:srgbClr val="000000"/>
                </a:solidFill>
                <a:latin typeface="Arial"/>
              </a:rPr>
              <a:t>The existing appraisal identified a </a:t>
            </a:r>
            <a:r>
              <a:rPr lang="en-GB" sz="1050" b="1" kern="0" dirty="0">
                <a:solidFill>
                  <a:srgbClr val="000000"/>
                </a:solidFill>
                <a:latin typeface="Arial"/>
              </a:rPr>
              <a:t>total </a:t>
            </a:r>
            <a:r>
              <a:rPr lang="en-GB" sz="1050" b="1" kern="0" dirty="0" smtClean="0">
                <a:solidFill>
                  <a:srgbClr val="000000"/>
                </a:solidFill>
                <a:latin typeface="Arial"/>
              </a:rPr>
              <a:t>of 307 </a:t>
            </a:r>
            <a:r>
              <a:rPr lang="en-GB" sz="1050" b="1" kern="0" dirty="0">
                <a:solidFill>
                  <a:srgbClr val="000000"/>
                </a:solidFill>
                <a:latin typeface="Arial"/>
              </a:rPr>
              <a:t>commercial properties </a:t>
            </a:r>
            <a:r>
              <a:rPr lang="en-GB" sz="1050" b="1" kern="0" dirty="0" smtClean="0">
                <a:solidFill>
                  <a:srgbClr val="000000"/>
                </a:solidFill>
                <a:latin typeface="Arial"/>
              </a:rPr>
              <a:t>at </a:t>
            </a:r>
            <a:r>
              <a:rPr lang="en-GB" sz="1050" b="1" kern="0" dirty="0">
                <a:solidFill>
                  <a:srgbClr val="000000"/>
                </a:solidFill>
                <a:latin typeface="Arial"/>
              </a:rPr>
              <a:t>risk</a:t>
            </a:r>
            <a:r>
              <a:rPr lang="en-GB" sz="1050" kern="0" dirty="0">
                <a:solidFill>
                  <a:srgbClr val="000000"/>
                </a:solidFill>
                <a:latin typeface="Arial"/>
              </a:rPr>
              <a:t>. </a:t>
            </a:r>
            <a:r>
              <a:rPr lang="en-GB" sz="1050" b="1" kern="0" dirty="0" smtClean="0">
                <a:solidFill>
                  <a:srgbClr val="000000"/>
                </a:solidFill>
                <a:latin typeface="Arial"/>
              </a:rPr>
              <a:t>209 commercial and industrial properties at risk of flooding under the “Do Nothing” option and</a:t>
            </a:r>
            <a:r>
              <a:rPr lang="en-GB" sz="1050" kern="0" dirty="0" smtClean="0">
                <a:solidFill>
                  <a:srgbClr val="000000"/>
                </a:solidFill>
                <a:latin typeface="Arial"/>
              </a:rPr>
              <a:t> </a:t>
            </a:r>
            <a:r>
              <a:rPr lang="en-GB" sz="1050" b="1" kern="0" dirty="0" smtClean="0">
                <a:solidFill>
                  <a:srgbClr val="000000"/>
                </a:solidFill>
                <a:latin typeface="Arial"/>
              </a:rPr>
              <a:t>98 businesses at risk from asset erosion</a:t>
            </a:r>
            <a:r>
              <a:rPr lang="en-GB" sz="1050" b="1" kern="0" dirty="0">
                <a:solidFill>
                  <a:srgbClr val="000000"/>
                </a:solidFill>
                <a:latin typeface="Arial"/>
              </a:rPr>
              <a:t> </a:t>
            </a:r>
            <a:r>
              <a:rPr lang="en-GB" sz="1050" b="1" kern="0" dirty="0" smtClean="0">
                <a:solidFill>
                  <a:srgbClr val="000000"/>
                </a:solidFill>
                <a:latin typeface="Arial"/>
              </a:rPr>
              <a:t>due to coastal erosion</a:t>
            </a:r>
            <a:r>
              <a:rPr lang="en-GB" sz="1050" kern="0" dirty="0" smtClean="0">
                <a:solidFill>
                  <a:srgbClr val="000000"/>
                </a:solidFill>
                <a:latin typeface="Arial"/>
              </a:rPr>
              <a:t>. The data (see figure lower-right) indicate that: </a:t>
            </a:r>
          </a:p>
          <a:p>
            <a:pPr marL="171450" indent="-171450" algn="just">
              <a:buClr>
                <a:srgbClr val="E83F35"/>
              </a:buClr>
              <a:buFont typeface="Arial" panose="020B0604020202020204" pitchFamily="34" charset="0"/>
              <a:buChar char="•"/>
            </a:pPr>
            <a:r>
              <a:rPr lang="en-GB" sz="1050" b="1" kern="0" dirty="0" smtClean="0">
                <a:solidFill>
                  <a:srgbClr val="000000"/>
                </a:solidFill>
                <a:latin typeface="Arial"/>
              </a:rPr>
              <a:t>Retail and wholesale businesses are most prevalent in the Redcar economy</a:t>
            </a:r>
            <a:r>
              <a:rPr lang="en-GB" sz="1050" kern="0" dirty="0" smtClean="0">
                <a:solidFill>
                  <a:srgbClr val="000000"/>
                </a:solidFill>
                <a:latin typeface="Arial"/>
              </a:rPr>
              <a:t>, but are generally of lower GVA businesses than the professional and technical service businesses in the area. This data picks up the prevalence of shops along the Redcar seafront. </a:t>
            </a:r>
          </a:p>
          <a:p>
            <a:pPr marL="171450" indent="-171450" algn="just">
              <a:buClr>
                <a:srgbClr val="E83F35"/>
              </a:buClr>
              <a:buFont typeface="Arial" panose="020B0604020202020204" pitchFamily="34" charset="0"/>
              <a:buChar char="•"/>
            </a:pPr>
            <a:r>
              <a:rPr lang="en-GB" sz="1050" b="1" kern="0" dirty="0" smtClean="0">
                <a:solidFill>
                  <a:srgbClr val="000000"/>
                </a:solidFill>
                <a:latin typeface="Arial"/>
              </a:rPr>
              <a:t>Of the 307 businesses at risk of flooding and coastal erosion, 247 of the businesses are micro, 59 are small and only 2 are a large business</a:t>
            </a:r>
            <a:r>
              <a:rPr lang="en-GB" sz="1050" kern="0" dirty="0" smtClean="0">
                <a:solidFill>
                  <a:srgbClr val="000000"/>
                </a:solidFill>
                <a:latin typeface="Arial"/>
              </a:rPr>
              <a:t>. This again demonstrates the importance of small, locally owned businesses along the Redcar seafront. The large businesses likely </a:t>
            </a:r>
            <a:r>
              <a:rPr lang="en-GB" sz="1050" kern="0" dirty="0">
                <a:solidFill>
                  <a:srgbClr val="000000"/>
                </a:solidFill>
                <a:latin typeface="Arial"/>
              </a:rPr>
              <a:t>c</a:t>
            </a:r>
            <a:r>
              <a:rPr lang="en-GB" sz="1050" kern="0" dirty="0" smtClean="0">
                <a:solidFill>
                  <a:srgbClr val="000000"/>
                </a:solidFill>
                <a:latin typeface="Arial"/>
              </a:rPr>
              <a:t>apture the presence of seafront industries.. </a:t>
            </a:r>
            <a:endParaRPr lang="en-GB" kern="0" dirty="0" smtClean="0">
              <a:solidFill>
                <a:srgbClr val="000000"/>
              </a:solidFill>
              <a:latin typeface="Arial"/>
            </a:endParaRPr>
          </a:p>
          <a:p>
            <a:pPr algn="just"/>
            <a:endParaRPr lang="en-US" kern="0" dirty="0" smtClean="0">
              <a:solidFill>
                <a:srgbClr val="000000"/>
              </a:solidFill>
              <a:latin typeface="Arial"/>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4058" y="3354400"/>
            <a:ext cx="4684456" cy="2639144"/>
          </a:xfrm>
          <a:prstGeom prst="rect">
            <a:avLst/>
          </a:prstGeom>
          <a:solidFill>
            <a:schemeClr val="bg1"/>
          </a:solidFill>
          <a:ln w="19050">
            <a:solidFill>
              <a:srgbClr val="156570"/>
            </a:solidFill>
          </a:ln>
          <a:effec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4058" y="501824"/>
            <a:ext cx="4673477" cy="2639144"/>
          </a:xfrm>
          <a:prstGeom prst="rect">
            <a:avLst/>
          </a:prstGeom>
          <a:solidFill>
            <a:schemeClr val="bg1"/>
          </a:solidFill>
          <a:ln w="19050">
            <a:solidFill>
              <a:srgbClr val="156570"/>
            </a:solidFill>
          </a:ln>
          <a:effec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5229" y="3354400"/>
            <a:ext cx="3692367" cy="25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1</a:t>
            </a:r>
          </a:p>
        </p:txBody>
      </p:sp>
      <p:sp>
        <p:nvSpPr>
          <p:cNvPr id="15" name="Oval 56"/>
          <p:cNvSpPr>
            <a:spLocks noChangeArrowheads="1"/>
          </p:cNvSpPr>
          <p:nvPr/>
        </p:nvSpPr>
        <p:spPr bwMode="auto">
          <a:xfrm>
            <a:off x="8841026" y="69808"/>
            <a:ext cx="288000" cy="288000"/>
          </a:xfrm>
          <a:prstGeom prst="ellipse">
            <a:avLst/>
          </a:prstGeom>
          <a:solidFill>
            <a:schemeClr val="bg1">
              <a:lumMod val="65000"/>
            </a:schemeClr>
          </a:solidFill>
          <a:ln w="9525">
            <a:solidFill>
              <a:schemeClr val="bg1"/>
            </a:solidFill>
            <a:round/>
            <a:headEnd/>
            <a:tailEnd/>
          </a:ln>
          <a:effectLst/>
          <a:extLst/>
        </p:spPr>
        <p:txBody>
          <a:bodyPr wrap="none" anchor="ctr"/>
          <a:lstStyle/>
          <a:p>
            <a:r>
              <a:rPr lang="en-GB" dirty="0">
                <a:solidFill>
                  <a:srgbClr val="FFFFFF"/>
                </a:solidFill>
              </a:rPr>
              <a:t>2</a:t>
            </a:r>
          </a:p>
        </p:txBody>
      </p:sp>
      <p:sp>
        <p:nvSpPr>
          <p:cNvPr id="16" name="Oval 56"/>
          <p:cNvSpPr>
            <a:spLocks noChangeArrowheads="1"/>
          </p:cNvSpPr>
          <p:nvPr/>
        </p:nvSpPr>
        <p:spPr bwMode="auto">
          <a:xfrm>
            <a:off x="9167596" y="69808"/>
            <a:ext cx="288000" cy="288000"/>
          </a:xfrm>
          <a:prstGeom prst="ellipse">
            <a:avLst/>
          </a:prstGeom>
          <a:solidFill>
            <a:srgbClr val="E83F35"/>
          </a:solidFill>
          <a:ln w="9525">
            <a:solidFill>
              <a:schemeClr val="bg1"/>
            </a:solidFill>
            <a:round/>
            <a:headEnd/>
            <a:tailEnd/>
          </a:ln>
          <a:effectLst/>
          <a:extLst/>
        </p:spPr>
        <p:txBody>
          <a:bodyPr wrap="none" anchor="ctr"/>
          <a:lstStyle/>
          <a:p>
            <a:r>
              <a:rPr lang="en-GB" dirty="0">
                <a:solidFill>
                  <a:srgbClr val="FFFFFF"/>
                </a:solidFill>
              </a:rPr>
              <a:t>3</a:t>
            </a:r>
          </a:p>
        </p:txBody>
      </p:sp>
      <p:sp>
        <p:nvSpPr>
          <p:cNvPr id="17"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smtClean="0">
                <a:solidFill>
                  <a:srgbClr val="FFFFFF"/>
                </a:solidFill>
              </a:rPr>
              <a:t>4</a:t>
            </a:r>
            <a:endParaRPr lang="en-GB" dirty="0">
              <a:solidFill>
                <a:srgbClr val="FFFFFF"/>
              </a:solidFill>
            </a:endParaRPr>
          </a:p>
        </p:txBody>
      </p:sp>
      <p:sp>
        <p:nvSpPr>
          <p:cNvPr id="2" name="TextBox 1"/>
          <p:cNvSpPr txBox="1"/>
          <p:nvPr/>
        </p:nvSpPr>
        <p:spPr>
          <a:xfrm>
            <a:off x="5063124" y="3099147"/>
            <a:ext cx="4248472" cy="246221"/>
          </a:xfrm>
          <a:prstGeom prst="rect">
            <a:avLst/>
          </a:prstGeom>
          <a:noFill/>
        </p:spPr>
        <p:txBody>
          <a:bodyPr wrap="square" rtlCol="0">
            <a:spAutoFit/>
          </a:bodyPr>
          <a:lstStyle/>
          <a:p>
            <a:pPr algn="l"/>
            <a:r>
              <a:rPr lang="en-GB" sz="1000" i="1" dirty="0" smtClean="0">
                <a:solidFill>
                  <a:srgbClr val="000000"/>
                </a:solidFill>
              </a:rPr>
              <a:t>Source: Redcar and Cleveland Borough Council data</a:t>
            </a:r>
            <a:endParaRPr lang="en-GB" sz="1000" i="1" dirty="0">
              <a:solidFill>
                <a:srgbClr val="000000"/>
              </a:solidFill>
            </a:endParaRPr>
          </a:p>
        </p:txBody>
      </p:sp>
      <p:sp>
        <p:nvSpPr>
          <p:cNvPr id="12" name="TextBox 11"/>
          <p:cNvSpPr txBox="1"/>
          <p:nvPr/>
        </p:nvSpPr>
        <p:spPr>
          <a:xfrm>
            <a:off x="5050804" y="5983837"/>
            <a:ext cx="4248472" cy="246221"/>
          </a:xfrm>
          <a:prstGeom prst="rect">
            <a:avLst/>
          </a:prstGeom>
          <a:noFill/>
        </p:spPr>
        <p:txBody>
          <a:bodyPr wrap="square" rtlCol="0">
            <a:spAutoFit/>
          </a:bodyPr>
          <a:lstStyle/>
          <a:p>
            <a:pPr algn="l"/>
            <a:r>
              <a:rPr lang="en-GB" sz="1000" i="1" dirty="0" smtClean="0">
                <a:solidFill>
                  <a:srgbClr val="000000"/>
                </a:solidFill>
              </a:rPr>
              <a:t>Source: Frontier analysis based on ONS and BIS data</a:t>
            </a:r>
            <a:endParaRPr lang="en-GB" sz="1000" i="1" dirty="0">
              <a:solidFill>
                <a:srgbClr val="000000"/>
              </a:solidFill>
            </a:endParaRPr>
          </a:p>
        </p:txBody>
      </p:sp>
    </p:spTree>
    <p:extLst>
      <p:ext uri="{BB962C8B-B14F-4D97-AF65-F5344CB8AC3E}">
        <p14:creationId xmlns:p14="http://schemas.microsoft.com/office/powerpoint/2010/main" val="363664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105917"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r>
              <a:rPr lang="en-GB" sz="1800" dirty="0" smtClean="0"/>
              <a:t>4.3 Redcar – First Round Impacts</a:t>
            </a:r>
            <a:endParaRPr lang="en-GB" sz="1800" kern="0" dirty="0"/>
          </a:p>
        </p:txBody>
      </p:sp>
      <p:sp>
        <p:nvSpPr>
          <p:cNvPr id="19" name="Rectangle 5"/>
          <p:cNvSpPr txBox="1">
            <a:spLocks noChangeArrowheads="1"/>
          </p:cNvSpPr>
          <p:nvPr/>
        </p:nvSpPr>
        <p:spPr bwMode="auto">
          <a:xfrm>
            <a:off x="116466" y="464146"/>
            <a:ext cx="498055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dirty="0" smtClean="0">
                <a:solidFill>
                  <a:srgbClr val="D90000"/>
                </a:solidFill>
                <a:latin typeface="Arial"/>
              </a:rPr>
              <a:t>What first round impacts does the Redcar scheme generate?</a:t>
            </a:r>
            <a:endParaRPr lang="en-US" kern="0" dirty="0" smtClean="0">
              <a:solidFill>
                <a:srgbClr val="000000"/>
              </a:solidFill>
              <a:latin typeface="Arial"/>
            </a:endParaRPr>
          </a:p>
          <a:p>
            <a:pPr algn="just"/>
            <a:r>
              <a:rPr lang="en-GB" sz="1050" dirty="0" smtClean="0">
                <a:solidFill>
                  <a:srgbClr val="000000"/>
                </a:solidFill>
                <a:latin typeface="Arial"/>
              </a:rPr>
              <a:t>Under the EA’s project appraisal of the Redcar scheme, the cost of damages were assessed based on the length of time properties would be expected to be flooded (more or less than 12 hours) and the depth of the floods. </a:t>
            </a:r>
          </a:p>
          <a:p>
            <a:pPr algn="just"/>
            <a:r>
              <a:rPr lang="en-GB" sz="1050" dirty="0" smtClean="0">
                <a:solidFill>
                  <a:srgbClr val="000000"/>
                </a:solidFill>
                <a:latin typeface="Arial"/>
              </a:rPr>
              <a:t>In total, 307 commercial and industrial properties are at </a:t>
            </a:r>
            <a:r>
              <a:rPr lang="en-GB" sz="1050" dirty="0">
                <a:solidFill>
                  <a:srgbClr val="000000"/>
                </a:solidFill>
                <a:latin typeface="Arial"/>
              </a:rPr>
              <a:t>r</a:t>
            </a:r>
            <a:r>
              <a:rPr lang="en-GB" sz="1050" dirty="0" smtClean="0">
                <a:solidFill>
                  <a:srgbClr val="000000"/>
                </a:solidFill>
                <a:latin typeface="Arial"/>
              </a:rPr>
              <a:t>isk (209 from flood risk, 98 from coastal erosion). The impact of defences to mitigate coastal erosion are included alongside flood defences given the significant role they play in the Redcar area, and are treated in the same manner as flood defences. Local commercial fishing facilities were also at risk of flooding, along with </a:t>
            </a:r>
            <a:r>
              <a:rPr lang="en-GB" sz="1050" dirty="0">
                <a:solidFill>
                  <a:srgbClr val="000000"/>
                </a:solidFill>
                <a:latin typeface="Arial"/>
              </a:rPr>
              <a:t>s</a:t>
            </a:r>
            <a:r>
              <a:rPr lang="en-GB" sz="1050" dirty="0" smtClean="0">
                <a:solidFill>
                  <a:srgbClr val="000000"/>
                </a:solidFill>
                <a:latin typeface="Arial"/>
              </a:rPr>
              <a:t>ignificant local transport and utilities infrastructure. Based on the information in the EA’s project appraisal, comparing the estimated damage costs in the “do nothing” scenario with the “do something” FCERM intervention, the PV damage to commercial properties shows: </a:t>
            </a:r>
          </a:p>
          <a:p>
            <a:pPr marL="171450" indent="-171450" algn="just">
              <a:buClr>
                <a:srgbClr val="E83F35"/>
              </a:buClr>
              <a:buFont typeface="Arial" panose="020B0604020202020204" pitchFamily="34" charset="0"/>
              <a:buChar char="•"/>
            </a:pPr>
            <a:r>
              <a:rPr lang="en-GB" sz="1050" dirty="0" smtClean="0">
                <a:solidFill>
                  <a:srgbClr val="000000"/>
                </a:solidFill>
                <a:latin typeface="Arial"/>
              </a:rPr>
              <a:t>From the EA’s project appraisal, the PV estimates of the damage costs under the “Do Nothing” scenario (without the FCERM intervention)</a:t>
            </a:r>
            <a:r>
              <a:rPr lang="en-GB" sz="1050" dirty="0" smtClean="0">
                <a:solidFill>
                  <a:srgbClr val="FF0000"/>
                </a:solidFill>
                <a:latin typeface="Arial"/>
              </a:rPr>
              <a:t> </a:t>
            </a:r>
            <a:r>
              <a:rPr lang="en-GB" sz="1050" dirty="0" smtClean="0">
                <a:solidFill>
                  <a:srgbClr val="000000"/>
                </a:solidFill>
                <a:latin typeface="Arial"/>
              </a:rPr>
              <a:t>were £206.3million over the 100 year lifetime of the asset. Of this, 28.1%, or £58 million, is accounted for by expected damage to commercial and industrial properties from risk of flooding and a further £18mllion for damage from coastal erosion. </a:t>
            </a:r>
            <a:r>
              <a:rPr lang="en-GB" sz="1050" b="1" dirty="0" smtClean="0">
                <a:solidFill>
                  <a:srgbClr val="000000"/>
                </a:solidFill>
                <a:latin typeface="Arial"/>
              </a:rPr>
              <a:t>In total therefore, £76million (36.9%) is accounted for by expected damage to commercial and industrial properties</a:t>
            </a:r>
            <a:r>
              <a:rPr lang="en-GB" sz="1050" dirty="0" smtClean="0">
                <a:solidFill>
                  <a:srgbClr val="000000"/>
                </a:solidFill>
                <a:latin typeface="Arial"/>
              </a:rPr>
              <a:t>. </a:t>
            </a:r>
            <a:endParaRPr lang="en-GB" sz="1050" b="1" dirty="0" smtClean="0">
              <a:solidFill>
                <a:srgbClr val="000000"/>
              </a:solidFill>
              <a:latin typeface="Arial"/>
            </a:endParaRPr>
          </a:p>
          <a:p>
            <a:pPr marL="171450" indent="-171450" algn="just">
              <a:buClr>
                <a:srgbClr val="E83F35"/>
              </a:buClr>
              <a:buFont typeface="Arial" panose="020B0604020202020204" pitchFamily="34" charset="0"/>
              <a:buChar char="•"/>
            </a:pPr>
            <a:r>
              <a:rPr lang="en-GB" sz="1050" dirty="0" smtClean="0">
                <a:solidFill>
                  <a:srgbClr val="000000"/>
                </a:solidFill>
                <a:latin typeface="Arial"/>
              </a:rPr>
              <a:t>Comparing the estimates of expected damage to properties in the “do nothing” scenario, with damage expected under the scenario with the FCERM intervention – the “do something” -  </a:t>
            </a:r>
            <a:r>
              <a:rPr lang="en-GB" sz="1050" b="1" dirty="0" smtClean="0">
                <a:solidFill>
                  <a:srgbClr val="000000"/>
                </a:solidFill>
                <a:latin typeface="Arial"/>
              </a:rPr>
              <a:t>the avoided damages to commercial property from the risk of flooding (209 properties) is £2million </a:t>
            </a:r>
            <a:r>
              <a:rPr lang="en-IE" sz="1050" dirty="0">
                <a:solidFill>
                  <a:srgbClr val="000000"/>
                </a:solidFill>
                <a:latin typeface="Arial"/>
              </a:rPr>
              <a:t>on an undiscounted annual basis</a:t>
            </a:r>
            <a:r>
              <a:rPr lang="en-GB" sz="1050" dirty="0" smtClean="0">
                <a:solidFill>
                  <a:srgbClr val="000000"/>
                </a:solidFill>
                <a:latin typeface="Arial"/>
              </a:rPr>
              <a:t>. This annual average is a GVA effect.</a:t>
            </a:r>
            <a:r>
              <a:rPr lang="en-GB" sz="1050" b="1" dirty="0" smtClean="0">
                <a:solidFill>
                  <a:srgbClr val="000000"/>
                </a:solidFill>
                <a:latin typeface="Arial"/>
              </a:rPr>
              <a:t> When converted to our ten-year GVA present value, this is £16.7million. </a:t>
            </a:r>
            <a:endParaRPr lang="en-GB" sz="1050" dirty="0" smtClean="0">
              <a:solidFill>
                <a:srgbClr val="000000"/>
              </a:solidFill>
              <a:latin typeface="Arial"/>
            </a:endParaRPr>
          </a:p>
          <a:p>
            <a:pPr marL="171450" indent="-171450" algn="just">
              <a:buClr>
                <a:srgbClr val="E83F35"/>
              </a:buClr>
              <a:buFont typeface="Arial" panose="020B0604020202020204" pitchFamily="34" charset="0"/>
              <a:buChar char="•"/>
            </a:pPr>
            <a:r>
              <a:rPr lang="en-GB" sz="1050" b="1" dirty="0" smtClean="0">
                <a:solidFill>
                  <a:srgbClr val="000000"/>
                </a:solidFill>
                <a:latin typeface="Arial"/>
              </a:rPr>
              <a:t>Including the 98 properties at risk of coastal erosion</a:t>
            </a:r>
            <a:r>
              <a:rPr lang="en-GB" sz="1050" dirty="0" smtClean="0">
                <a:solidFill>
                  <a:srgbClr val="000000"/>
                </a:solidFill>
                <a:latin typeface="Arial"/>
              </a:rPr>
              <a:t> (a one off loss) as well, the </a:t>
            </a:r>
            <a:r>
              <a:rPr lang="en-GB" sz="1050" b="1" dirty="0" smtClean="0">
                <a:solidFill>
                  <a:srgbClr val="000000"/>
                </a:solidFill>
                <a:latin typeface="Arial"/>
              </a:rPr>
              <a:t>total</a:t>
            </a:r>
            <a:r>
              <a:rPr lang="en-GB" sz="1050" dirty="0" smtClean="0">
                <a:solidFill>
                  <a:srgbClr val="000000"/>
                </a:solidFill>
                <a:latin typeface="Arial"/>
              </a:rPr>
              <a:t> </a:t>
            </a:r>
            <a:r>
              <a:rPr lang="en-GB" sz="1050" b="1" dirty="0" smtClean="0">
                <a:solidFill>
                  <a:srgbClr val="000000"/>
                </a:solidFill>
                <a:latin typeface="Arial"/>
              </a:rPr>
              <a:t>avoided damages to commercial property, from the FCERM investment are estimated to be</a:t>
            </a:r>
            <a:r>
              <a:rPr lang="en-GB" sz="1050" dirty="0" smtClean="0">
                <a:solidFill>
                  <a:srgbClr val="000000"/>
                </a:solidFill>
                <a:latin typeface="Arial"/>
              </a:rPr>
              <a:t> </a:t>
            </a:r>
            <a:r>
              <a:rPr lang="en-GB" sz="1050" b="1" dirty="0" smtClean="0">
                <a:solidFill>
                  <a:srgbClr val="000000"/>
                </a:solidFill>
                <a:latin typeface="Arial"/>
              </a:rPr>
              <a:t>£2.6m </a:t>
            </a:r>
            <a:r>
              <a:rPr lang="en-GB" sz="1050" dirty="0" smtClean="0">
                <a:solidFill>
                  <a:srgbClr val="000000"/>
                </a:solidFill>
                <a:latin typeface="Arial"/>
              </a:rPr>
              <a:t>on an annual basis. </a:t>
            </a:r>
            <a:r>
              <a:rPr lang="en-GB" sz="1050" b="1" dirty="0" smtClean="0">
                <a:solidFill>
                  <a:srgbClr val="000000"/>
                </a:solidFill>
                <a:latin typeface="Arial"/>
              </a:rPr>
              <a:t>This is a GVA effect and when converted to our ten-year GVA present value, this is £21.9million. These are considered in more detail later.</a:t>
            </a:r>
            <a:endParaRPr lang="en-GB" sz="1050" dirty="0" smtClean="0">
              <a:solidFill>
                <a:srgbClr val="000000"/>
              </a:solidFill>
              <a:latin typeface="Arial"/>
            </a:endParaRPr>
          </a:p>
        </p:txBody>
      </p:sp>
      <p:sp>
        <p:nvSpPr>
          <p:cNvPr id="18" name="Rectangle 17"/>
          <p:cNvSpPr/>
          <p:nvPr/>
        </p:nvSpPr>
        <p:spPr bwMode="auto">
          <a:xfrm>
            <a:off x="5198420" y="3637588"/>
            <a:ext cx="1817230" cy="1224136"/>
          </a:xfrm>
          <a:prstGeom prst="rect">
            <a:avLst/>
          </a:prstGeom>
          <a:solidFill>
            <a:srgbClr val="156570"/>
          </a:solidFill>
          <a:ln w="9525" cap="flat" cmpd="sng" algn="ctr">
            <a:solidFill>
              <a:srgbClr val="15657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en-GB" sz="2000" b="1" dirty="0" smtClean="0">
                <a:solidFill>
                  <a:srgbClr val="FFFFFF"/>
                </a:solidFill>
              </a:rPr>
              <a:t>Annual GVA</a:t>
            </a:r>
          </a:p>
        </p:txBody>
      </p:sp>
      <p:sp>
        <p:nvSpPr>
          <p:cNvPr id="21" name="Rectangle 20"/>
          <p:cNvSpPr/>
          <p:nvPr/>
        </p:nvSpPr>
        <p:spPr bwMode="auto">
          <a:xfrm>
            <a:off x="5209186" y="5090105"/>
            <a:ext cx="1806464" cy="1224136"/>
          </a:xfrm>
          <a:prstGeom prst="rect">
            <a:avLst/>
          </a:prstGeom>
          <a:solidFill>
            <a:srgbClr val="156570"/>
          </a:solidFill>
          <a:ln w="9525" cap="flat" cmpd="sng" algn="ctr">
            <a:solidFill>
              <a:srgbClr val="15657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en-GB" sz="2000" b="1" dirty="0" smtClean="0">
                <a:solidFill>
                  <a:srgbClr val="FFFFFF"/>
                </a:solidFill>
              </a:rPr>
              <a:t>10 year PV GVA</a:t>
            </a:r>
            <a:endParaRPr lang="en-GB" sz="2000" b="1" dirty="0">
              <a:solidFill>
                <a:srgbClr val="FFFFFF"/>
              </a:solidFill>
            </a:endParaRPr>
          </a:p>
        </p:txBody>
      </p:sp>
      <p:sp>
        <p:nvSpPr>
          <p:cNvPr id="22" name="AutoShape 29"/>
          <p:cNvSpPr>
            <a:spLocks noChangeArrowheads="1"/>
          </p:cNvSpPr>
          <p:nvPr/>
        </p:nvSpPr>
        <p:spPr bwMode="auto">
          <a:xfrm>
            <a:off x="7201180" y="3645204"/>
            <a:ext cx="360039" cy="1224136"/>
          </a:xfrm>
          <a:prstGeom prst="homePlate">
            <a:avLst>
              <a:gd name="adj" fmla="val 89944"/>
            </a:avLst>
          </a:prstGeom>
          <a:solidFill>
            <a:srgbClr val="99BFC2"/>
          </a:solidFill>
          <a:ln w="9525" algn="ctr">
            <a:solidFill>
              <a:srgbClr val="99BFC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GB">
              <a:solidFill>
                <a:srgbClr val="000000"/>
              </a:solidFill>
            </a:endParaRPr>
          </a:p>
        </p:txBody>
      </p:sp>
      <p:sp>
        <p:nvSpPr>
          <p:cNvPr id="23" name="AutoShape 29"/>
          <p:cNvSpPr>
            <a:spLocks noChangeArrowheads="1"/>
          </p:cNvSpPr>
          <p:nvPr/>
        </p:nvSpPr>
        <p:spPr bwMode="auto">
          <a:xfrm>
            <a:off x="7185599" y="5081416"/>
            <a:ext cx="360039" cy="1224136"/>
          </a:xfrm>
          <a:prstGeom prst="homePlate">
            <a:avLst>
              <a:gd name="adj" fmla="val 89944"/>
            </a:avLst>
          </a:prstGeom>
          <a:solidFill>
            <a:srgbClr val="99BFC2"/>
          </a:solidFill>
          <a:ln w="9525" algn="ctr">
            <a:solidFill>
              <a:srgbClr val="99BFC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GB">
              <a:solidFill>
                <a:srgbClr val="000000"/>
              </a:solidFill>
            </a:endParaRPr>
          </a:p>
        </p:txBody>
      </p:sp>
      <p:sp>
        <p:nvSpPr>
          <p:cNvPr id="24" name="Rectangle 23"/>
          <p:cNvSpPr/>
          <p:nvPr/>
        </p:nvSpPr>
        <p:spPr bwMode="auto">
          <a:xfrm>
            <a:off x="7761312" y="3649945"/>
            <a:ext cx="1771507" cy="1224136"/>
          </a:xfrm>
          <a:prstGeom prst="rect">
            <a:avLst/>
          </a:prstGeom>
          <a:solidFill>
            <a:srgbClr val="B4A76C"/>
          </a:solidFill>
          <a:ln w="9525" cap="flat" cmpd="sng" algn="ctr">
            <a:solidFill>
              <a:srgbClr val="B4A76C"/>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en-GB" sz="2200" b="1" dirty="0" smtClean="0">
                <a:solidFill>
                  <a:srgbClr val="000000"/>
                </a:solidFill>
              </a:rPr>
              <a:t>£2.0m</a:t>
            </a:r>
          </a:p>
        </p:txBody>
      </p:sp>
      <p:sp>
        <p:nvSpPr>
          <p:cNvPr id="25" name="Rectangle 24"/>
          <p:cNvSpPr/>
          <p:nvPr/>
        </p:nvSpPr>
        <p:spPr bwMode="auto">
          <a:xfrm>
            <a:off x="7761312" y="5090105"/>
            <a:ext cx="1771507" cy="1224136"/>
          </a:xfrm>
          <a:prstGeom prst="rect">
            <a:avLst/>
          </a:prstGeom>
          <a:solidFill>
            <a:srgbClr val="B4A76C"/>
          </a:solidFill>
          <a:ln w="9525" cap="flat" cmpd="sng" algn="ctr">
            <a:solidFill>
              <a:srgbClr val="B4A76C"/>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en-GB" sz="2200" b="1" dirty="0" smtClean="0">
                <a:solidFill>
                  <a:srgbClr val="000000"/>
                </a:solidFill>
              </a:rPr>
              <a:t>£16.7m</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421" y="512257"/>
            <a:ext cx="4334398" cy="2844736"/>
          </a:xfrm>
          <a:prstGeom prst="rect">
            <a:avLst/>
          </a:prstGeom>
          <a:solidFill>
            <a:schemeClr val="bg1"/>
          </a:solidFill>
          <a:ln w="19050">
            <a:solidFill>
              <a:srgbClr val="156570"/>
            </a:solidFill>
          </a:ln>
          <a:effectLst/>
        </p:spPr>
      </p:pic>
      <p:sp>
        <p:nvSpPr>
          <p:cNvPr id="7" name="Rectangle 6"/>
          <p:cNvSpPr/>
          <p:nvPr/>
        </p:nvSpPr>
        <p:spPr>
          <a:xfrm>
            <a:off x="531116" y="6423719"/>
            <a:ext cx="4925940" cy="461665"/>
          </a:xfrm>
          <a:prstGeom prst="rect">
            <a:avLst/>
          </a:prstGeom>
        </p:spPr>
        <p:txBody>
          <a:bodyPr wrap="square">
            <a:spAutoFit/>
          </a:bodyPr>
          <a:lstStyle/>
          <a:p>
            <a:pPr algn="l"/>
            <a:r>
              <a:rPr lang="en-GB" sz="800" i="1" dirty="0">
                <a:solidFill>
                  <a:srgbClr val="000000"/>
                </a:solidFill>
                <a:latin typeface="Arial"/>
              </a:rPr>
              <a:t>Calculation of </a:t>
            </a:r>
            <a:r>
              <a:rPr lang="en-GB" sz="800" i="1" dirty="0" smtClean="0">
                <a:solidFill>
                  <a:srgbClr val="000000"/>
                </a:solidFill>
                <a:latin typeface="Arial"/>
              </a:rPr>
              <a:t>annual averages account </a:t>
            </a:r>
            <a:r>
              <a:rPr lang="en-GB" sz="800" i="1" dirty="0">
                <a:solidFill>
                  <a:srgbClr val="000000"/>
                </a:solidFill>
                <a:latin typeface="Arial"/>
              </a:rPr>
              <a:t>for the variations in discount rates outlined by the Green Book, across the original 100 year appraisal period. </a:t>
            </a:r>
            <a:r>
              <a:rPr lang="en-GB" sz="800" i="1" dirty="0" smtClean="0">
                <a:solidFill>
                  <a:srgbClr val="000000"/>
                </a:solidFill>
                <a:latin typeface="Arial"/>
              </a:rPr>
              <a:t>Calculation of ten-year GVA present value uses standard discount rates in Excel of 3.5%. </a:t>
            </a:r>
            <a:endParaRPr lang="en-IE" sz="800" i="1" dirty="0">
              <a:solidFill>
                <a:srgbClr val="000000"/>
              </a:solidFill>
            </a:endParaRPr>
          </a:p>
        </p:txBody>
      </p:sp>
      <p:sp>
        <p:nvSpPr>
          <p:cNvPr id="16"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1</a:t>
            </a:r>
          </a:p>
        </p:txBody>
      </p:sp>
      <p:sp>
        <p:nvSpPr>
          <p:cNvPr id="17" name="Oval 56"/>
          <p:cNvSpPr>
            <a:spLocks noChangeArrowheads="1"/>
          </p:cNvSpPr>
          <p:nvPr/>
        </p:nvSpPr>
        <p:spPr bwMode="auto">
          <a:xfrm>
            <a:off x="8841026" y="69808"/>
            <a:ext cx="288000" cy="288000"/>
          </a:xfrm>
          <a:prstGeom prst="ellipse">
            <a:avLst/>
          </a:prstGeom>
          <a:solidFill>
            <a:schemeClr val="bg1">
              <a:lumMod val="65000"/>
            </a:schemeClr>
          </a:solidFill>
          <a:ln w="9525">
            <a:solidFill>
              <a:schemeClr val="bg1"/>
            </a:solidFill>
            <a:round/>
            <a:headEnd/>
            <a:tailEnd/>
          </a:ln>
          <a:effectLst/>
          <a:extLst/>
        </p:spPr>
        <p:txBody>
          <a:bodyPr wrap="none" anchor="ctr"/>
          <a:lstStyle/>
          <a:p>
            <a:r>
              <a:rPr lang="en-GB" dirty="0">
                <a:solidFill>
                  <a:srgbClr val="FFFFFF"/>
                </a:solidFill>
              </a:rPr>
              <a:t>2</a:t>
            </a:r>
          </a:p>
        </p:txBody>
      </p:sp>
      <p:sp>
        <p:nvSpPr>
          <p:cNvPr id="26" name="Oval 56"/>
          <p:cNvSpPr>
            <a:spLocks noChangeArrowheads="1"/>
          </p:cNvSpPr>
          <p:nvPr/>
        </p:nvSpPr>
        <p:spPr bwMode="auto">
          <a:xfrm>
            <a:off x="9167596" y="69808"/>
            <a:ext cx="288000" cy="288000"/>
          </a:xfrm>
          <a:prstGeom prst="ellipse">
            <a:avLst/>
          </a:prstGeom>
          <a:solidFill>
            <a:srgbClr val="E83F35"/>
          </a:solidFill>
          <a:ln w="9525">
            <a:solidFill>
              <a:schemeClr val="bg1"/>
            </a:solidFill>
            <a:round/>
            <a:headEnd/>
            <a:tailEnd/>
          </a:ln>
          <a:effectLst/>
          <a:extLst/>
        </p:spPr>
        <p:txBody>
          <a:bodyPr wrap="none" anchor="ctr"/>
          <a:lstStyle/>
          <a:p>
            <a:r>
              <a:rPr lang="en-GB" dirty="0">
                <a:solidFill>
                  <a:srgbClr val="FFFFFF"/>
                </a:solidFill>
              </a:rPr>
              <a:t>3</a:t>
            </a:r>
          </a:p>
        </p:txBody>
      </p:sp>
      <p:sp>
        <p:nvSpPr>
          <p:cNvPr id="27"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smtClean="0">
                <a:solidFill>
                  <a:srgbClr val="FFFFFF"/>
                </a:solidFill>
              </a:rPr>
              <a:t>4</a:t>
            </a:r>
            <a:endParaRPr lang="en-GB" dirty="0">
              <a:solidFill>
                <a:srgbClr val="FFFFFF"/>
              </a:solidFill>
            </a:endParaRPr>
          </a:p>
        </p:txBody>
      </p:sp>
      <p:sp>
        <p:nvSpPr>
          <p:cNvPr id="28" name="TextBox 27"/>
          <p:cNvSpPr txBox="1"/>
          <p:nvPr/>
        </p:nvSpPr>
        <p:spPr>
          <a:xfrm>
            <a:off x="5209186" y="3385394"/>
            <a:ext cx="4248472" cy="246221"/>
          </a:xfrm>
          <a:prstGeom prst="rect">
            <a:avLst/>
          </a:prstGeom>
          <a:noFill/>
        </p:spPr>
        <p:txBody>
          <a:bodyPr wrap="square" rtlCol="0">
            <a:spAutoFit/>
          </a:bodyPr>
          <a:lstStyle/>
          <a:p>
            <a:pPr algn="l"/>
            <a:r>
              <a:rPr lang="en-GB" sz="1000" i="1" dirty="0" smtClean="0">
                <a:solidFill>
                  <a:srgbClr val="000000"/>
                </a:solidFill>
              </a:rPr>
              <a:t>Source: Based on data in the Project Appraisal Report</a:t>
            </a:r>
            <a:endParaRPr lang="en-GB" sz="1000" i="1" dirty="0">
              <a:solidFill>
                <a:srgbClr val="000000"/>
              </a:solidFill>
            </a:endParaRPr>
          </a:p>
        </p:txBody>
      </p:sp>
    </p:spTree>
    <p:extLst>
      <p:ext uri="{BB962C8B-B14F-4D97-AF65-F5344CB8AC3E}">
        <p14:creationId xmlns:p14="http://schemas.microsoft.com/office/powerpoint/2010/main" val="186425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6" grpId="0" animBg="1"/>
      <p:bldP spid="2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05917"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r>
              <a:rPr lang="en-GB" sz="1800" dirty="0" smtClean="0"/>
              <a:t>4.3 Redcar – Adaptive </a:t>
            </a:r>
            <a:r>
              <a:rPr lang="en-GB" sz="1800" dirty="0"/>
              <a:t>Capacity &amp; Location </a:t>
            </a:r>
            <a:r>
              <a:rPr lang="en-GB" sz="1800" dirty="0" smtClean="0"/>
              <a:t>Dependence</a:t>
            </a:r>
            <a:endParaRPr lang="en-GB" sz="1800" kern="0" dirty="0"/>
          </a:p>
        </p:txBody>
      </p:sp>
      <p:sp>
        <p:nvSpPr>
          <p:cNvPr id="7" name="Rectangle 6"/>
          <p:cNvSpPr/>
          <p:nvPr/>
        </p:nvSpPr>
        <p:spPr>
          <a:xfrm>
            <a:off x="105916" y="477940"/>
            <a:ext cx="4888769" cy="3993401"/>
          </a:xfrm>
          <a:prstGeom prst="rect">
            <a:avLst/>
          </a:prstGeom>
        </p:spPr>
        <p:txBody>
          <a:bodyPr wrap="square">
            <a:spAutoFit/>
          </a:bodyPr>
          <a:lstStyle/>
          <a:p>
            <a:pPr algn="just">
              <a:spcBef>
                <a:spcPts val="576"/>
              </a:spcBef>
              <a:spcAft>
                <a:spcPts val="288"/>
              </a:spcAft>
            </a:pPr>
            <a:r>
              <a:rPr lang="en-GB" dirty="0">
                <a:solidFill>
                  <a:srgbClr val="D90000"/>
                </a:solidFill>
                <a:latin typeface="Arial"/>
              </a:rPr>
              <a:t>What is the likely Adaptive Capacity and Location Dependence of local businesses?</a:t>
            </a:r>
            <a:endParaRPr lang="en-GB" kern="0" dirty="0" smtClean="0">
              <a:solidFill>
                <a:srgbClr val="000000"/>
              </a:solidFill>
            </a:endParaRPr>
          </a:p>
          <a:p>
            <a:pPr algn="just">
              <a:spcBef>
                <a:spcPts val="504"/>
              </a:spcBef>
              <a:spcAft>
                <a:spcPts val="202"/>
              </a:spcAft>
            </a:pPr>
            <a:r>
              <a:rPr lang="en-GB" sz="1050" kern="0" dirty="0" smtClean="0">
                <a:solidFill>
                  <a:srgbClr val="000000"/>
                </a:solidFill>
              </a:rPr>
              <a:t>Published </a:t>
            </a:r>
            <a:r>
              <a:rPr lang="en-GB" sz="1050" kern="0" dirty="0">
                <a:solidFill>
                  <a:srgbClr val="000000"/>
                </a:solidFill>
              </a:rPr>
              <a:t>evidence indicates that small and micro sized businesses are less likely to have medium or high adaptive capacity owing to their information and resource constraints. This is supported by stakeholder </a:t>
            </a:r>
            <a:r>
              <a:rPr lang="en-GB" sz="1050" kern="0" dirty="0" smtClean="0">
                <a:solidFill>
                  <a:srgbClr val="000000"/>
                </a:solidFill>
              </a:rPr>
              <a:t>evidence. Similarly, the evidence indicates that a large number of businesses in the Redcar area are locally owned. Given their small size, and strong local connections, they are likely to have high location dependence. This combination of low adaptive capacity and high location dependence, indicates that these businesses are likely to stay and do nothing in the face of flood risk. Furthermore, evidence </a:t>
            </a:r>
            <a:r>
              <a:rPr lang="en-GB" sz="1050" kern="0" dirty="0">
                <a:solidFill>
                  <a:srgbClr val="000000"/>
                </a:solidFill>
              </a:rPr>
              <a:t>from the existing appraisal </a:t>
            </a:r>
            <a:r>
              <a:rPr lang="en-GB" sz="1050" kern="0" dirty="0" smtClean="0">
                <a:solidFill>
                  <a:srgbClr val="000000"/>
                </a:solidFill>
              </a:rPr>
              <a:t>suggests that some local </a:t>
            </a:r>
            <a:r>
              <a:rPr lang="en-GB" sz="1050" kern="0" dirty="0">
                <a:solidFill>
                  <a:srgbClr val="000000"/>
                </a:solidFill>
              </a:rPr>
              <a:t>businesses </a:t>
            </a:r>
            <a:r>
              <a:rPr lang="en-GB" sz="1050" kern="0" dirty="0" smtClean="0">
                <a:solidFill>
                  <a:srgbClr val="000000"/>
                </a:solidFill>
              </a:rPr>
              <a:t>could risk having to shut </a:t>
            </a:r>
            <a:r>
              <a:rPr lang="en-GB" sz="1050" kern="0" dirty="0">
                <a:solidFill>
                  <a:srgbClr val="000000"/>
                </a:solidFill>
              </a:rPr>
              <a:t>down given the </a:t>
            </a:r>
            <a:r>
              <a:rPr lang="en-GB" sz="1050" kern="0" dirty="0" smtClean="0">
                <a:solidFill>
                  <a:srgbClr val="000000"/>
                </a:solidFill>
              </a:rPr>
              <a:t>likely impacts in the event of a flood. Properties directly on the seafront which have suffered repeated flood damage have reportedly been abandoned rather than invested in. </a:t>
            </a:r>
          </a:p>
          <a:p>
            <a:pPr algn="just">
              <a:spcBef>
                <a:spcPts val="504"/>
              </a:spcBef>
              <a:spcAft>
                <a:spcPts val="202"/>
              </a:spcAft>
            </a:pPr>
            <a:r>
              <a:rPr lang="en-GB" sz="1050" kern="0" dirty="0" smtClean="0">
                <a:solidFill>
                  <a:srgbClr val="000000"/>
                </a:solidFill>
              </a:rPr>
              <a:t>Their small size, sector composition and low threshold to withstand flooding (as indicated in the original Project Appraisal Report), means that businesses in the Redcar floodplain are likely to have low adaptive capacity. We estimate:</a:t>
            </a:r>
          </a:p>
          <a:p>
            <a:pPr marL="171450" indent="-171450" algn="just">
              <a:spcBef>
                <a:spcPts val="504"/>
              </a:spcBef>
              <a:spcAft>
                <a:spcPts val="202"/>
              </a:spcAft>
              <a:buClr>
                <a:srgbClr val="E83F35"/>
              </a:buClr>
              <a:buFont typeface="Arial" panose="020B0604020202020204" pitchFamily="34" charset="0"/>
              <a:buChar char="•"/>
            </a:pPr>
            <a:r>
              <a:rPr lang="en-GB" sz="1050" b="1" kern="0" dirty="0" smtClean="0">
                <a:solidFill>
                  <a:srgbClr val="000000"/>
                </a:solidFill>
              </a:rPr>
              <a:t>73% of businesses in the Redcar flood plain are likely to have low adaptive capacity</a:t>
            </a:r>
            <a:r>
              <a:rPr lang="en-GB" sz="1050" kern="0" dirty="0" smtClean="0">
                <a:solidFill>
                  <a:srgbClr val="000000"/>
                </a:solidFill>
              </a:rPr>
              <a:t> and only 1% are likely to have high adaptive capacity. </a:t>
            </a:r>
          </a:p>
          <a:p>
            <a:pPr marL="171450" indent="-171450" algn="just">
              <a:spcBef>
                <a:spcPts val="504"/>
              </a:spcBef>
              <a:spcAft>
                <a:spcPts val="202"/>
              </a:spcAft>
              <a:buClr>
                <a:srgbClr val="E83F35"/>
              </a:buClr>
              <a:buFont typeface="Arial" panose="020B0604020202020204" pitchFamily="34" charset="0"/>
              <a:buChar char="•"/>
            </a:pPr>
            <a:r>
              <a:rPr lang="en-GB" sz="1050" b="1" kern="0" dirty="0" smtClean="0">
                <a:solidFill>
                  <a:srgbClr val="000000"/>
                </a:solidFill>
              </a:rPr>
              <a:t>69% of businesses in the Redcar flood plain are likely to have high location dependence</a:t>
            </a:r>
            <a:r>
              <a:rPr lang="en-GB" sz="1050" kern="0" dirty="0" smtClean="0">
                <a:solidFill>
                  <a:srgbClr val="000000"/>
                </a:solidFill>
              </a:rPr>
              <a:t> and 31% are likely to have low location dependence. </a:t>
            </a:r>
          </a:p>
        </p:txBody>
      </p:sp>
      <p:sp>
        <p:nvSpPr>
          <p:cNvPr id="9" name="Rectangle 8"/>
          <p:cNvSpPr/>
          <p:nvPr/>
        </p:nvSpPr>
        <p:spPr bwMode="auto">
          <a:xfrm>
            <a:off x="344488" y="4471341"/>
            <a:ext cx="1983968" cy="753642"/>
          </a:xfrm>
          <a:prstGeom prst="rect">
            <a:avLst/>
          </a:prstGeom>
          <a:solidFill>
            <a:srgbClr val="B4A76C"/>
          </a:solidFill>
          <a:ln w="9525" cap="flat" cmpd="sng" algn="ctr">
            <a:solidFill>
              <a:srgbClr val="B4A76C"/>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en-GB" b="1" dirty="0">
                <a:solidFill>
                  <a:srgbClr val="FFFFFF"/>
                </a:solidFill>
              </a:rPr>
              <a:t>73% of businesses are likely to have low adaptive capacity</a:t>
            </a:r>
          </a:p>
        </p:txBody>
      </p:sp>
      <p:sp>
        <p:nvSpPr>
          <p:cNvPr id="10" name="Rectangle 9"/>
          <p:cNvSpPr/>
          <p:nvPr/>
        </p:nvSpPr>
        <p:spPr bwMode="auto">
          <a:xfrm>
            <a:off x="2864768" y="4471341"/>
            <a:ext cx="1983968" cy="753642"/>
          </a:xfrm>
          <a:prstGeom prst="rect">
            <a:avLst/>
          </a:prstGeom>
          <a:solidFill>
            <a:srgbClr val="B4A76C"/>
          </a:solidFill>
          <a:ln w="9525" cap="flat" cmpd="sng" algn="ctr">
            <a:solidFill>
              <a:srgbClr val="B4A76C"/>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en-GB" b="1" dirty="0" smtClean="0">
                <a:solidFill>
                  <a:srgbClr val="FFFFFF"/>
                </a:solidFill>
              </a:rPr>
              <a:t>69% of businesses are likely to have high location dependence</a:t>
            </a:r>
            <a:endParaRPr lang="en-GB" b="1" dirty="0">
              <a:solidFill>
                <a:srgbClr val="FFFFFF"/>
              </a:solidFill>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9875" y="536695"/>
            <a:ext cx="4223661" cy="2676281"/>
          </a:xfrm>
          <a:prstGeom prst="rect">
            <a:avLst/>
          </a:prstGeom>
          <a:solidFill>
            <a:schemeClr val="bg1"/>
          </a:solidFill>
          <a:ln w="19050">
            <a:solidFill>
              <a:srgbClr val="156570"/>
            </a:solidFill>
          </a:ln>
          <a:effec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9874" y="3448037"/>
            <a:ext cx="4223661" cy="2743200"/>
          </a:xfrm>
          <a:prstGeom prst="rect">
            <a:avLst/>
          </a:prstGeom>
          <a:solidFill>
            <a:schemeClr val="bg1"/>
          </a:solidFill>
          <a:ln w="19050">
            <a:solidFill>
              <a:srgbClr val="156570"/>
            </a:solidFill>
          </a:ln>
          <a:effectLst/>
        </p:spPr>
      </p:pic>
      <p:sp>
        <p:nvSpPr>
          <p:cNvPr id="12"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1</a:t>
            </a:r>
          </a:p>
        </p:txBody>
      </p:sp>
      <p:sp>
        <p:nvSpPr>
          <p:cNvPr id="13" name="Oval 56"/>
          <p:cNvSpPr>
            <a:spLocks noChangeArrowheads="1"/>
          </p:cNvSpPr>
          <p:nvPr/>
        </p:nvSpPr>
        <p:spPr bwMode="auto">
          <a:xfrm>
            <a:off x="8841026" y="69808"/>
            <a:ext cx="288000" cy="288000"/>
          </a:xfrm>
          <a:prstGeom prst="ellipse">
            <a:avLst/>
          </a:prstGeom>
          <a:solidFill>
            <a:schemeClr val="bg1">
              <a:lumMod val="65000"/>
            </a:schemeClr>
          </a:solidFill>
          <a:ln w="9525">
            <a:solidFill>
              <a:schemeClr val="bg1"/>
            </a:solidFill>
            <a:round/>
            <a:headEnd/>
            <a:tailEnd/>
          </a:ln>
          <a:effectLst/>
          <a:extLst/>
        </p:spPr>
        <p:txBody>
          <a:bodyPr wrap="none" anchor="ctr"/>
          <a:lstStyle/>
          <a:p>
            <a:r>
              <a:rPr lang="en-GB" dirty="0">
                <a:solidFill>
                  <a:srgbClr val="FFFFFF"/>
                </a:solidFill>
              </a:rPr>
              <a:t>2</a:t>
            </a:r>
          </a:p>
        </p:txBody>
      </p:sp>
      <p:sp>
        <p:nvSpPr>
          <p:cNvPr id="14" name="Oval 56"/>
          <p:cNvSpPr>
            <a:spLocks noChangeArrowheads="1"/>
          </p:cNvSpPr>
          <p:nvPr/>
        </p:nvSpPr>
        <p:spPr bwMode="auto">
          <a:xfrm>
            <a:off x="9167596" y="69808"/>
            <a:ext cx="288000" cy="288000"/>
          </a:xfrm>
          <a:prstGeom prst="ellipse">
            <a:avLst/>
          </a:prstGeom>
          <a:solidFill>
            <a:srgbClr val="E83F35"/>
          </a:solidFill>
          <a:ln w="9525">
            <a:solidFill>
              <a:schemeClr val="bg1"/>
            </a:solidFill>
            <a:round/>
            <a:headEnd/>
            <a:tailEnd/>
          </a:ln>
          <a:effectLst/>
          <a:extLst/>
        </p:spPr>
        <p:txBody>
          <a:bodyPr wrap="none" anchor="ctr"/>
          <a:lstStyle/>
          <a:p>
            <a:r>
              <a:rPr lang="en-GB" dirty="0">
                <a:solidFill>
                  <a:srgbClr val="FFFFFF"/>
                </a:solidFill>
              </a:rPr>
              <a:t>3</a:t>
            </a:r>
          </a:p>
        </p:txBody>
      </p:sp>
      <p:sp>
        <p:nvSpPr>
          <p:cNvPr id="15"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smtClean="0">
                <a:solidFill>
                  <a:srgbClr val="FFFFFF"/>
                </a:solidFill>
              </a:rPr>
              <a:t>4</a:t>
            </a:r>
            <a:endParaRPr lang="en-GB" dirty="0">
              <a:solidFill>
                <a:srgbClr val="FFFFFF"/>
              </a:solidFill>
            </a:endParaRPr>
          </a:p>
        </p:txBody>
      </p:sp>
      <p:sp>
        <p:nvSpPr>
          <p:cNvPr id="16" name="TextBox 15"/>
          <p:cNvSpPr txBox="1"/>
          <p:nvPr/>
        </p:nvSpPr>
        <p:spPr>
          <a:xfrm>
            <a:off x="5385064" y="3212976"/>
            <a:ext cx="4248472" cy="246221"/>
          </a:xfrm>
          <a:prstGeom prst="rect">
            <a:avLst/>
          </a:prstGeom>
          <a:noFill/>
        </p:spPr>
        <p:txBody>
          <a:bodyPr wrap="square" rtlCol="0">
            <a:spAutoFit/>
          </a:bodyPr>
          <a:lstStyle/>
          <a:p>
            <a:pPr algn="l"/>
            <a:r>
              <a:rPr lang="en-GB" sz="1000" i="1" dirty="0" smtClean="0">
                <a:solidFill>
                  <a:srgbClr val="000000"/>
                </a:solidFill>
              </a:rPr>
              <a:t>Source: Frontier analysis</a:t>
            </a:r>
            <a:endParaRPr lang="en-GB" sz="1000" i="1" dirty="0">
              <a:solidFill>
                <a:srgbClr val="000000"/>
              </a:solidFill>
            </a:endParaRPr>
          </a:p>
        </p:txBody>
      </p:sp>
      <p:sp>
        <p:nvSpPr>
          <p:cNvPr id="17" name="TextBox 16"/>
          <p:cNvSpPr txBox="1"/>
          <p:nvPr/>
        </p:nvSpPr>
        <p:spPr>
          <a:xfrm>
            <a:off x="5384444" y="6191237"/>
            <a:ext cx="4248472" cy="246221"/>
          </a:xfrm>
          <a:prstGeom prst="rect">
            <a:avLst/>
          </a:prstGeom>
          <a:noFill/>
        </p:spPr>
        <p:txBody>
          <a:bodyPr wrap="square" rtlCol="0">
            <a:spAutoFit/>
          </a:bodyPr>
          <a:lstStyle/>
          <a:p>
            <a:pPr algn="l"/>
            <a:r>
              <a:rPr lang="en-GB" sz="1000" i="1" dirty="0" smtClean="0">
                <a:solidFill>
                  <a:srgbClr val="000000"/>
                </a:solidFill>
              </a:rPr>
              <a:t>Source: Frontier analysis</a:t>
            </a:r>
            <a:endParaRPr lang="en-GB" sz="1000" i="1" dirty="0">
              <a:solidFill>
                <a:srgbClr val="000000"/>
              </a:solidFill>
            </a:endParaRPr>
          </a:p>
        </p:txBody>
      </p:sp>
    </p:spTree>
    <p:extLst>
      <p:ext uri="{BB962C8B-B14F-4D97-AF65-F5344CB8AC3E}">
        <p14:creationId xmlns:p14="http://schemas.microsoft.com/office/powerpoint/2010/main" val="428106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105917"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r>
              <a:rPr lang="en-GB" sz="1800" dirty="0" smtClean="0"/>
              <a:t>4.3 Redcar – Business Responses</a:t>
            </a:r>
            <a:endParaRPr lang="en-GB" sz="1800" kern="0" dirty="0"/>
          </a:p>
        </p:txBody>
      </p:sp>
      <p:sp>
        <p:nvSpPr>
          <p:cNvPr id="19" name="Rectangle 5"/>
          <p:cNvSpPr txBox="1">
            <a:spLocks noChangeArrowheads="1"/>
          </p:cNvSpPr>
          <p:nvPr/>
        </p:nvSpPr>
        <p:spPr bwMode="auto">
          <a:xfrm>
            <a:off x="116465" y="464146"/>
            <a:ext cx="4878219" cy="5845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dirty="0" smtClean="0">
                <a:solidFill>
                  <a:srgbClr val="D90000"/>
                </a:solidFill>
                <a:latin typeface="Arial"/>
              </a:rPr>
              <a:t>Evidence from local business representatives</a:t>
            </a:r>
            <a:endParaRPr lang="en-US" kern="0" dirty="0" smtClean="0">
              <a:solidFill>
                <a:srgbClr val="000000"/>
              </a:solidFill>
              <a:latin typeface="Arial"/>
            </a:endParaRPr>
          </a:p>
          <a:p>
            <a:pPr algn="just">
              <a:buClr>
                <a:srgbClr val="E83F35"/>
              </a:buClr>
            </a:pPr>
            <a:r>
              <a:rPr lang="en-GB" sz="1050" b="1" kern="0" dirty="0" smtClean="0">
                <a:solidFill>
                  <a:srgbClr val="000000"/>
                </a:solidFill>
                <a:latin typeface="Arial"/>
              </a:rPr>
              <a:t>Qualitative </a:t>
            </a:r>
            <a:r>
              <a:rPr lang="en-GB" sz="1050" b="1" kern="0" dirty="0">
                <a:solidFill>
                  <a:srgbClr val="000000"/>
                </a:solidFill>
                <a:latin typeface="Arial"/>
              </a:rPr>
              <a:t>research supports the data that businesses in the </a:t>
            </a:r>
            <a:r>
              <a:rPr lang="en-GB" sz="1050" b="1" kern="0" dirty="0" smtClean="0">
                <a:solidFill>
                  <a:srgbClr val="000000"/>
                </a:solidFill>
                <a:latin typeface="Arial"/>
              </a:rPr>
              <a:t>Redcar area </a:t>
            </a:r>
            <a:r>
              <a:rPr lang="en-GB" sz="1050" b="1" kern="0" dirty="0">
                <a:solidFill>
                  <a:srgbClr val="000000"/>
                </a:solidFill>
                <a:latin typeface="Arial"/>
              </a:rPr>
              <a:t>are unlikely to move </a:t>
            </a:r>
            <a:r>
              <a:rPr lang="en-GB" sz="1050" b="1" kern="0" dirty="0" smtClean="0">
                <a:solidFill>
                  <a:srgbClr val="000000"/>
                </a:solidFill>
                <a:latin typeface="Arial"/>
              </a:rPr>
              <a:t>or adapt in </a:t>
            </a:r>
            <a:r>
              <a:rPr lang="en-GB" sz="1050" b="1" kern="0" dirty="0">
                <a:solidFill>
                  <a:srgbClr val="000000"/>
                </a:solidFill>
                <a:latin typeface="Arial"/>
              </a:rPr>
              <a:t>response to the risk of </a:t>
            </a:r>
            <a:r>
              <a:rPr lang="en-GB" sz="1050" b="1" kern="0" dirty="0" smtClean="0">
                <a:solidFill>
                  <a:srgbClr val="000000"/>
                </a:solidFill>
                <a:latin typeface="Arial"/>
              </a:rPr>
              <a:t>flooding. </a:t>
            </a:r>
          </a:p>
          <a:p>
            <a:pPr marL="171450" indent="-171450" algn="just">
              <a:buClr>
                <a:srgbClr val="E83F35"/>
              </a:buClr>
              <a:buFont typeface="Arial" panose="020B0604020202020204" pitchFamily="34" charset="0"/>
              <a:buChar char="•"/>
            </a:pPr>
            <a:r>
              <a:rPr lang="en-GB" sz="1050" kern="0" dirty="0" smtClean="0">
                <a:solidFill>
                  <a:srgbClr val="000000"/>
                </a:solidFill>
                <a:latin typeface="Arial"/>
              </a:rPr>
              <a:t>Evidence from local business representatives supports the data which suggests that small local businesses </a:t>
            </a:r>
            <a:r>
              <a:rPr lang="en-GB" sz="1050" kern="0" dirty="0">
                <a:solidFill>
                  <a:srgbClr val="000000"/>
                </a:solidFill>
                <a:latin typeface="Arial"/>
              </a:rPr>
              <a:t>i</a:t>
            </a:r>
            <a:r>
              <a:rPr lang="en-GB" sz="1050" kern="0" dirty="0" smtClean="0">
                <a:solidFill>
                  <a:srgbClr val="000000"/>
                </a:solidFill>
                <a:latin typeface="Arial"/>
              </a:rPr>
              <a:t>n Redcar are not able to adapt in response to flood risk and are instead likely to stay and do nothing, or in the face of repeated flooding, shut down.</a:t>
            </a:r>
          </a:p>
          <a:p>
            <a:pPr marL="171450" indent="-171450" algn="just">
              <a:buClr>
                <a:srgbClr val="E83F35"/>
              </a:buClr>
              <a:buFont typeface="Arial" panose="020B0604020202020204" pitchFamily="34" charset="0"/>
              <a:buChar char="•"/>
            </a:pPr>
            <a:r>
              <a:rPr lang="en-GB" sz="1050" kern="0" dirty="0" smtClean="0">
                <a:solidFill>
                  <a:srgbClr val="000000"/>
                </a:solidFill>
                <a:latin typeface="Arial"/>
              </a:rPr>
              <a:t>Some local businesses report a generally low level of awareness around risk of flooding – they report that there are no flood warnings and that businesses are responsible for making themselves aware through watching local weather forecasts. Local businesses also report difficulties in affording the cost of insurance available. </a:t>
            </a:r>
          </a:p>
        </p:txBody>
      </p:sp>
      <p:sp>
        <p:nvSpPr>
          <p:cNvPr id="2" name="Rectangle 1"/>
          <p:cNvSpPr/>
          <p:nvPr/>
        </p:nvSpPr>
        <p:spPr>
          <a:xfrm>
            <a:off x="116466" y="2782133"/>
            <a:ext cx="4865853" cy="3636893"/>
          </a:xfrm>
          <a:prstGeom prst="rect">
            <a:avLst/>
          </a:prstGeom>
        </p:spPr>
        <p:txBody>
          <a:bodyPr wrap="square">
            <a:spAutoFit/>
          </a:bodyPr>
          <a:lstStyle/>
          <a:p>
            <a:pPr algn="just">
              <a:spcBef>
                <a:spcPts val="504"/>
              </a:spcBef>
              <a:spcAft>
                <a:spcPts val="202"/>
              </a:spcAft>
            </a:pPr>
            <a:r>
              <a:rPr lang="en-GB" dirty="0">
                <a:solidFill>
                  <a:srgbClr val="D90000"/>
                </a:solidFill>
                <a:latin typeface="Arial"/>
              </a:rPr>
              <a:t>Likely Business Responses</a:t>
            </a:r>
            <a:endParaRPr lang="en-GB" kern="0" dirty="0">
              <a:solidFill>
                <a:srgbClr val="000000"/>
              </a:solidFill>
            </a:endParaRPr>
          </a:p>
          <a:p>
            <a:pPr algn="just">
              <a:spcBef>
                <a:spcPts val="0"/>
              </a:spcBef>
              <a:spcAft>
                <a:spcPts val="202"/>
              </a:spcAft>
            </a:pPr>
            <a:r>
              <a:rPr lang="en-GB" sz="1050" kern="0" dirty="0">
                <a:solidFill>
                  <a:srgbClr val="000000"/>
                </a:solidFill>
                <a:latin typeface="Arial"/>
              </a:rPr>
              <a:t>To determine the likely responses of each business in the floodplain, we again used the </a:t>
            </a:r>
            <a:r>
              <a:rPr lang="en-GB" sz="1050" kern="0" dirty="0" smtClean="0">
                <a:solidFill>
                  <a:srgbClr val="000000"/>
                </a:solidFill>
                <a:latin typeface="Arial"/>
              </a:rPr>
              <a:t>preliminary ‘business </a:t>
            </a:r>
            <a:r>
              <a:rPr lang="en-GB" sz="1050" kern="0" dirty="0">
                <a:solidFill>
                  <a:srgbClr val="000000"/>
                </a:solidFill>
                <a:latin typeface="Arial"/>
              </a:rPr>
              <a:t>look-up table</a:t>
            </a:r>
            <a:r>
              <a:rPr lang="en-GB" sz="1050" kern="0" dirty="0" smtClean="0">
                <a:solidFill>
                  <a:srgbClr val="000000"/>
                </a:solidFill>
                <a:latin typeface="Arial"/>
              </a:rPr>
              <a:t>’. </a:t>
            </a:r>
            <a:r>
              <a:rPr lang="en-GB" sz="1050" kern="0" dirty="0">
                <a:solidFill>
                  <a:srgbClr val="000000"/>
                </a:solidFill>
                <a:latin typeface="Arial"/>
              </a:rPr>
              <a:t>We </a:t>
            </a:r>
            <a:r>
              <a:rPr lang="en-GB" sz="1050" kern="0" dirty="0" smtClean="0">
                <a:solidFill>
                  <a:srgbClr val="000000"/>
                </a:solidFill>
                <a:latin typeface="Arial"/>
              </a:rPr>
              <a:t>apply </a:t>
            </a:r>
            <a:r>
              <a:rPr lang="en-GB" sz="1050" kern="0" dirty="0">
                <a:solidFill>
                  <a:srgbClr val="000000"/>
                </a:solidFill>
                <a:latin typeface="Arial"/>
              </a:rPr>
              <a:t>this to the business characterisation of the area. The look-up table defines the likely responses (either staying and adapting or staying and doing nothing) of each type of business, given their level of adaptive capacity, location dependence and the responses of stakeholders in the case study areas</a:t>
            </a:r>
            <a:r>
              <a:rPr lang="en-GB" sz="1050" kern="0" dirty="0" smtClean="0">
                <a:solidFill>
                  <a:srgbClr val="000000"/>
                </a:solidFill>
                <a:latin typeface="Arial"/>
              </a:rPr>
              <a:t>. </a:t>
            </a:r>
          </a:p>
          <a:p>
            <a:pPr algn="just">
              <a:spcBef>
                <a:spcPts val="0"/>
              </a:spcBef>
              <a:spcAft>
                <a:spcPts val="202"/>
              </a:spcAft>
            </a:pPr>
            <a:r>
              <a:rPr lang="en-GB" sz="1050" dirty="0" smtClean="0">
                <a:solidFill>
                  <a:srgbClr val="000000"/>
                </a:solidFill>
                <a:latin typeface="Arial"/>
              </a:rPr>
              <a:t>To </a:t>
            </a:r>
            <a:r>
              <a:rPr lang="en-GB" sz="1050" dirty="0">
                <a:solidFill>
                  <a:srgbClr val="000000"/>
                </a:solidFill>
                <a:latin typeface="Arial"/>
              </a:rPr>
              <a:t>capture the uncertainty around exactly how businesses may respond to risks, we derived a range of possible business responses. This is done by varying the percentage of businesses with medium adaptive capacity that </a:t>
            </a:r>
            <a:r>
              <a:rPr lang="en-GB" sz="1050" dirty="0" smtClean="0">
                <a:solidFill>
                  <a:srgbClr val="000000"/>
                </a:solidFill>
                <a:latin typeface="Arial"/>
              </a:rPr>
              <a:t>are likely to adapt, in line with the assumptions proposed in Annex 2. </a:t>
            </a:r>
          </a:p>
          <a:p>
            <a:pPr algn="just">
              <a:spcBef>
                <a:spcPts val="0"/>
              </a:spcBef>
              <a:spcAft>
                <a:spcPts val="202"/>
              </a:spcAft>
            </a:pPr>
            <a:r>
              <a:rPr lang="en-GB" sz="1050" kern="0" dirty="0" smtClean="0">
                <a:solidFill>
                  <a:srgbClr val="000000"/>
                </a:solidFill>
              </a:rPr>
              <a:t>This </a:t>
            </a:r>
            <a:r>
              <a:rPr lang="en-GB" sz="1050" kern="0" dirty="0">
                <a:solidFill>
                  <a:srgbClr val="000000"/>
                </a:solidFill>
              </a:rPr>
              <a:t>combination of low adaptive capacity and high location dependence, results in most businesses being unable to adapt </a:t>
            </a:r>
            <a:r>
              <a:rPr lang="en-GB" sz="1050" kern="0" dirty="0" smtClean="0">
                <a:solidFill>
                  <a:srgbClr val="000000"/>
                </a:solidFill>
              </a:rPr>
              <a:t>or move, in the face of flood risk. On the basis of our assessment, of commercial and industrial businesses in Redcar at risk of flooding or coastal erosion, </a:t>
            </a:r>
          </a:p>
          <a:p>
            <a:pPr marL="171450" indent="-171450" algn="just">
              <a:spcBef>
                <a:spcPts val="0"/>
              </a:spcBef>
              <a:spcAft>
                <a:spcPts val="202"/>
              </a:spcAft>
              <a:buClr>
                <a:srgbClr val="E83F35"/>
              </a:buClr>
              <a:buFont typeface="Arial" panose="020B0604020202020204" pitchFamily="34" charset="0"/>
              <a:buChar char="•"/>
            </a:pPr>
            <a:r>
              <a:rPr lang="en-GB" sz="1050" b="1" kern="0" dirty="0" smtClean="0">
                <a:solidFill>
                  <a:srgbClr val="000000"/>
                </a:solidFill>
              </a:rPr>
              <a:t>7-20% of businesses are likely to stay and adapt</a:t>
            </a:r>
            <a:r>
              <a:rPr lang="en-GB" sz="1050" kern="0" dirty="0" smtClean="0">
                <a:solidFill>
                  <a:srgbClr val="000000"/>
                </a:solidFill>
              </a:rPr>
              <a:t>. </a:t>
            </a:r>
            <a:r>
              <a:rPr lang="en-GB" sz="1050" dirty="0">
                <a:solidFill>
                  <a:srgbClr val="000000"/>
                </a:solidFill>
                <a:latin typeface="Arial"/>
              </a:rPr>
              <a:t>This range </a:t>
            </a:r>
            <a:r>
              <a:rPr lang="en-GB" sz="1050" dirty="0" smtClean="0">
                <a:solidFill>
                  <a:srgbClr val="000000"/>
                </a:solidFill>
                <a:latin typeface="Arial"/>
              </a:rPr>
              <a:t>reflects the sum of all businesses that are likely to have high adaptive capacity plus 25% - 75% of those with medium.</a:t>
            </a:r>
            <a:endParaRPr lang="en-GB" sz="1050" b="1" kern="0" dirty="0" smtClean="0">
              <a:solidFill>
                <a:srgbClr val="000000"/>
              </a:solidFill>
            </a:endParaRPr>
          </a:p>
          <a:p>
            <a:pPr marL="171450" indent="-171450" algn="just">
              <a:spcBef>
                <a:spcPts val="0"/>
              </a:spcBef>
              <a:spcAft>
                <a:spcPts val="202"/>
              </a:spcAft>
              <a:buClr>
                <a:srgbClr val="E83F35"/>
              </a:buClr>
              <a:buFont typeface="Arial" panose="020B0604020202020204" pitchFamily="34" charset="0"/>
              <a:buChar char="•"/>
            </a:pPr>
            <a:r>
              <a:rPr lang="en-GB" sz="1050" b="1" kern="0" dirty="0" smtClean="0">
                <a:solidFill>
                  <a:srgbClr val="000000"/>
                </a:solidFill>
              </a:rPr>
              <a:t>80-93% of businesses are likely to stay and do nothing. </a:t>
            </a:r>
            <a:r>
              <a:rPr lang="en-GB" sz="1050" dirty="0">
                <a:solidFill>
                  <a:srgbClr val="000000"/>
                </a:solidFill>
                <a:latin typeface="Arial"/>
              </a:rPr>
              <a:t>This range is informed by testing sensitivities on the range of businesses that have low adaptive capacity and high location dependence. </a:t>
            </a:r>
          </a:p>
        </p:txBody>
      </p:sp>
      <p:sp>
        <p:nvSpPr>
          <p:cNvPr id="17" name="Rectangle 5"/>
          <p:cNvSpPr txBox="1">
            <a:spLocks noChangeArrowheads="1"/>
          </p:cNvSpPr>
          <p:nvPr/>
        </p:nvSpPr>
        <p:spPr bwMode="auto">
          <a:xfrm>
            <a:off x="5169024" y="4005064"/>
            <a:ext cx="4464491" cy="2088232"/>
          </a:xfrm>
          <a:prstGeom prst="rect">
            <a:avLst/>
          </a:prstGeom>
          <a:solidFill>
            <a:srgbClr val="156570"/>
          </a:solidFill>
          <a:ln w="15875">
            <a:solidFill>
              <a:srgbClr val="156570"/>
            </a:solidFill>
          </a:ln>
          <a:effectLs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spcBef>
                <a:spcPts val="252"/>
              </a:spcBef>
            </a:pPr>
            <a:r>
              <a:rPr lang="en-GB" sz="1050" b="1" dirty="0" smtClean="0">
                <a:solidFill>
                  <a:srgbClr val="FFFFFF"/>
                </a:solidFill>
                <a:latin typeface="Arial"/>
              </a:rPr>
              <a:t>Key points on business responses:</a:t>
            </a:r>
          </a:p>
          <a:p>
            <a:pPr marL="171450" indent="-171450" algn="just">
              <a:spcBef>
                <a:spcPts val="252"/>
              </a:spcBef>
              <a:buFont typeface="Arial" panose="020B0604020202020204" pitchFamily="34" charset="0"/>
              <a:buChar char="•"/>
            </a:pPr>
            <a:r>
              <a:rPr lang="en-GB" sz="1050" dirty="0" smtClean="0">
                <a:solidFill>
                  <a:srgbClr val="FFFFFF"/>
                </a:solidFill>
                <a:latin typeface="Arial"/>
              </a:rPr>
              <a:t>Redcar businesses which are most at risk of flooding and coastal erosion, are generally small, wholesale and retail, construction, professional businesses with low flood thresholds. These business generally do not have the capabilities to adapt. </a:t>
            </a:r>
          </a:p>
          <a:p>
            <a:pPr marL="171450" indent="-171450" algn="just">
              <a:spcBef>
                <a:spcPts val="252"/>
              </a:spcBef>
              <a:buFont typeface="Arial" panose="020B0604020202020204" pitchFamily="34" charset="0"/>
              <a:buChar char="•"/>
            </a:pPr>
            <a:r>
              <a:rPr lang="en-GB" sz="1050" b="1" dirty="0" smtClean="0">
                <a:solidFill>
                  <a:srgbClr val="FFFFFF"/>
                </a:solidFill>
                <a:latin typeface="Arial"/>
              </a:rPr>
              <a:t>7-20% </a:t>
            </a:r>
            <a:r>
              <a:rPr lang="en-GB" sz="1050" b="1" dirty="0">
                <a:solidFill>
                  <a:srgbClr val="FFFFFF"/>
                </a:solidFill>
                <a:latin typeface="Arial"/>
              </a:rPr>
              <a:t>of businesses </a:t>
            </a:r>
            <a:r>
              <a:rPr lang="en-GB" sz="1050" b="1" dirty="0" smtClean="0">
                <a:solidFill>
                  <a:srgbClr val="FFFFFF"/>
                </a:solidFill>
                <a:latin typeface="Arial"/>
              </a:rPr>
              <a:t>are likely to stay </a:t>
            </a:r>
            <a:r>
              <a:rPr lang="en-GB" sz="1050" b="1" dirty="0">
                <a:solidFill>
                  <a:srgbClr val="FFFFFF"/>
                </a:solidFill>
                <a:latin typeface="Arial"/>
              </a:rPr>
              <a:t>and adapt. </a:t>
            </a:r>
            <a:r>
              <a:rPr lang="en-GB" sz="1050" dirty="0">
                <a:solidFill>
                  <a:srgbClr val="FFFFFF"/>
                </a:solidFill>
                <a:latin typeface="Arial"/>
              </a:rPr>
              <a:t>This means that </a:t>
            </a:r>
            <a:r>
              <a:rPr lang="en-GB" sz="1050" dirty="0" smtClean="0">
                <a:solidFill>
                  <a:srgbClr val="FFFFFF"/>
                </a:solidFill>
                <a:latin typeface="Arial"/>
              </a:rPr>
              <a:t>we would estimate between 21 </a:t>
            </a:r>
            <a:r>
              <a:rPr lang="en-GB" sz="1050" dirty="0">
                <a:solidFill>
                  <a:srgbClr val="FFFFFF"/>
                </a:solidFill>
                <a:latin typeface="Arial"/>
              </a:rPr>
              <a:t>and </a:t>
            </a:r>
            <a:r>
              <a:rPr lang="en-GB" sz="1050" dirty="0" smtClean="0">
                <a:solidFill>
                  <a:srgbClr val="FFFFFF"/>
                </a:solidFill>
                <a:latin typeface="Arial"/>
              </a:rPr>
              <a:t>61 </a:t>
            </a:r>
            <a:r>
              <a:rPr lang="en-GB" sz="1050" dirty="0">
                <a:solidFill>
                  <a:srgbClr val="FFFFFF"/>
                </a:solidFill>
                <a:latin typeface="Arial"/>
              </a:rPr>
              <a:t>businesses </a:t>
            </a:r>
            <a:r>
              <a:rPr lang="en-GB" sz="1050" dirty="0" smtClean="0">
                <a:solidFill>
                  <a:srgbClr val="FFFFFF"/>
                </a:solidFill>
                <a:latin typeface="Arial"/>
              </a:rPr>
              <a:t>are likely to protect </a:t>
            </a:r>
            <a:r>
              <a:rPr lang="en-GB" sz="1050" dirty="0">
                <a:solidFill>
                  <a:srgbClr val="FFFFFF"/>
                </a:solidFill>
                <a:latin typeface="Arial"/>
              </a:rPr>
              <a:t>themselves from flood and coastal erosion risk. </a:t>
            </a:r>
            <a:endParaRPr lang="en-GB" sz="1050" b="1" dirty="0">
              <a:solidFill>
                <a:srgbClr val="FFFFFF"/>
              </a:solidFill>
              <a:latin typeface="Arial"/>
            </a:endParaRPr>
          </a:p>
          <a:p>
            <a:pPr marL="171450" indent="-171450" algn="just">
              <a:spcBef>
                <a:spcPts val="252"/>
              </a:spcBef>
              <a:buFont typeface="Arial" panose="020B0604020202020204" pitchFamily="34" charset="0"/>
              <a:buChar char="•"/>
            </a:pPr>
            <a:r>
              <a:rPr lang="en-GB" sz="1050" b="1" dirty="0" smtClean="0">
                <a:solidFill>
                  <a:srgbClr val="FFFFFF"/>
                </a:solidFill>
                <a:latin typeface="Arial"/>
              </a:rPr>
              <a:t>80-93% of businesses are likely to stay and do nothing. </a:t>
            </a:r>
            <a:r>
              <a:rPr lang="en-GB" sz="1050" dirty="0" smtClean="0">
                <a:solidFill>
                  <a:srgbClr val="FFFFFF"/>
                </a:solidFill>
                <a:latin typeface="Arial"/>
              </a:rPr>
              <a:t>This means that between 245 and 286 businesses would not be likely to adapt to flood or coastal erosion risk. </a:t>
            </a:r>
          </a:p>
        </p:txBody>
      </p:sp>
      <p:sp>
        <p:nvSpPr>
          <p:cNvPr id="5" name="Rectangle 4"/>
          <p:cNvSpPr/>
          <p:nvPr/>
        </p:nvSpPr>
        <p:spPr>
          <a:xfrm>
            <a:off x="4994685" y="733197"/>
            <a:ext cx="4638851" cy="3108543"/>
          </a:xfrm>
          <a:prstGeom prst="rect">
            <a:avLst/>
          </a:prstGeom>
        </p:spPr>
        <p:txBody>
          <a:bodyPr wrap="square">
            <a:spAutoFit/>
          </a:bodyPr>
          <a:lstStyle/>
          <a:p>
            <a:pPr algn="just">
              <a:spcBef>
                <a:spcPts val="504"/>
              </a:spcBef>
              <a:spcAft>
                <a:spcPts val="202"/>
              </a:spcAft>
              <a:buClr>
                <a:srgbClr val="E83F35"/>
              </a:buClr>
            </a:pPr>
            <a:r>
              <a:rPr lang="en-GB" sz="1050" dirty="0">
                <a:solidFill>
                  <a:srgbClr val="000000"/>
                </a:solidFill>
                <a:latin typeface="Arial"/>
              </a:rPr>
              <a:t>As part of our analysis, we assume that those taking adaptation action in the absence of the FCERM intervention, would also choose to adapt if the scheme was implemented, with the only difference being the level of adaptation made. </a:t>
            </a:r>
            <a:r>
              <a:rPr lang="en-GB" sz="1050" dirty="0" smtClean="0">
                <a:solidFill>
                  <a:srgbClr val="000000"/>
                </a:solidFill>
                <a:latin typeface="Arial"/>
              </a:rPr>
              <a:t>With FCERM, businesses </a:t>
            </a:r>
            <a:r>
              <a:rPr lang="en-GB" sz="1050" dirty="0">
                <a:solidFill>
                  <a:srgbClr val="000000"/>
                </a:solidFill>
                <a:latin typeface="Arial"/>
              </a:rPr>
              <a:t>may adapt to a lesser degree to reflect the new lower risk of </a:t>
            </a:r>
            <a:r>
              <a:rPr lang="en-GB" sz="1050" dirty="0" smtClean="0">
                <a:solidFill>
                  <a:srgbClr val="000000"/>
                </a:solidFill>
                <a:latin typeface="Arial"/>
              </a:rPr>
              <a:t>flooding and coastal erosion. </a:t>
            </a:r>
            <a:endParaRPr lang="en-GB" sz="1050" b="1" kern="0" dirty="0">
              <a:solidFill>
                <a:srgbClr val="000000"/>
              </a:solidFill>
            </a:endParaRPr>
          </a:p>
          <a:p>
            <a:pPr algn="just">
              <a:spcBef>
                <a:spcPts val="504"/>
              </a:spcBef>
              <a:spcAft>
                <a:spcPts val="202"/>
              </a:spcAft>
              <a:buClr>
                <a:srgbClr val="E83F35"/>
              </a:buClr>
            </a:pPr>
            <a:r>
              <a:rPr lang="en-GB" sz="1050" kern="0" dirty="0" smtClean="0">
                <a:solidFill>
                  <a:srgbClr val="000000"/>
                </a:solidFill>
              </a:rPr>
              <a:t>Given </a:t>
            </a:r>
            <a:r>
              <a:rPr lang="en-GB" sz="1050" kern="0" dirty="0">
                <a:solidFill>
                  <a:srgbClr val="000000"/>
                </a:solidFill>
              </a:rPr>
              <a:t>the </a:t>
            </a:r>
            <a:r>
              <a:rPr lang="en-GB" sz="1050" kern="0" dirty="0" smtClean="0">
                <a:solidFill>
                  <a:srgbClr val="000000"/>
                </a:solidFill>
              </a:rPr>
              <a:t>composition </a:t>
            </a:r>
            <a:r>
              <a:rPr lang="en-GB" sz="1050" kern="0" dirty="0">
                <a:solidFill>
                  <a:srgbClr val="000000"/>
                </a:solidFill>
              </a:rPr>
              <a:t>of </a:t>
            </a:r>
            <a:r>
              <a:rPr lang="en-GB" sz="1050" kern="0" dirty="0" smtClean="0">
                <a:solidFill>
                  <a:srgbClr val="000000"/>
                </a:solidFill>
              </a:rPr>
              <a:t>businesses </a:t>
            </a:r>
            <a:r>
              <a:rPr lang="en-GB" sz="1050" kern="0" dirty="0">
                <a:solidFill>
                  <a:srgbClr val="000000"/>
                </a:solidFill>
              </a:rPr>
              <a:t>in </a:t>
            </a:r>
            <a:r>
              <a:rPr lang="en-GB" sz="1050" kern="0" dirty="0" smtClean="0">
                <a:solidFill>
                  <a:srgbClr val="000000"/>
                </a:solidFill>
              </a:rPr>
              <a:t>Redcar being small, micro and generally locally owned, businesses </a:t>
            </a:r>
            <a:r>
              <a:rPr lang="en-GB" sz="1050" kern="0" dirty="0">
                <a:solidFill>
                  <a:srgbClr val="000000"/>
                </a:solidFill>
              </a:rPr>
              <a:t>are most likely to stay and adapt, or stay and do </a:t>
            </a:r>
            <a:r>
              <a:rPr lang="en-GB" sz="1050" kern="0" dirty="0" smtClean="0">
                <a:solidFill>
                  <a:srgbClr val="000000"/>
                </a:solidFill>
              </a:rPr>
              <a:t>nothing. However, it </a:t>
            </a:r>
            <a:r>
              <a:rPr lang="en-GB" sz="1050" kern="0" dirty="0">
                <a:solidFill>
                  <a:srgbClr val="000000"/>
                </a:solidFill>
              </a:rPr>
              <a:t>is also possible that businesses opt to move or to shut </a:t>
            </a:r>
            <a:r>
              <a:rPr lang="en-GB" sz="1050" kern="0" dirty="0" smtClean="0">
                <a:solidFill>
                  <a:srgbClr val="000000"/>
                </a:solidFill>
              </a:rPr>
              <a:t>down. There is an absence of evidence on the potential scale of this effect so we use illustrative sensitivity tests. </a:t>
            </a:r>
            <a:endParaRPr lang="en-GB" sz="1050" kern="0" dirty="0">
              <a:solidFill>
                <a:srgbClr val="000000"/>
              </a:solidFill>
            </a:endParaRPr>
          </a:p>
          <a:p>
            <a:pPr marL="171450" indent="-171450" algn="just">
              <a:spcBef>
                <a:spcPts val="504"/>
              </a:spcBef>
              <a:spcAft>
                <a:spcPts val="202"/>
              </a:spcAft>
              <a:buClr>
                <a:srgbClr val="E83F35"/>
              </a:buClr>
              <a:buFont typeface="Arial" panose="020B0604020202020204" pitchFamily="34" charset="0"/>
              <a:buChar char="•"/>
            </a:pPr>
            <a:r>
              <a:rPr lang="en-GB" sz="1050" kern="0" dirty="0" smtClean="0">
                <a:solidFill>
                  <a:srgbClr val="000000"/>
                </a:solidFill>
              </a:rPr>
              <a:t>If we assume that 1-5% of businesses that have medium to high adaptive capacity and low location dependence move in the absence of FCERM, this would be equivalent to 1 business leaving the Redcar local economy. FCERM could avert this impact.</a:t>
            </a:r>
            <a:endParaRPr lang="en-GB" sz="1050" kern="0" dirty="0">
              <a:solidFill>
                <a:srgbClr val="000000"/>
              </a:solidFill>
            </a:endParaRPr>
          </a:p>
          <a:p>
            <a:pPr marL="171450" indent="-171450" algn="just">
              <a:spcBef>
                <a:spcPts val="504"/>
              </a:spcBef>
              <a:spcAft>
                <a:spcPts val="202"/>
              </a:spcAft>
              <a:buClr>
                <a:srgbClr val="E83F35"/>
              </a:buClr>
              <a:buFont typeface="Arial" panose="020B0604020202020204" pitchFamily="34" charset="0"/>
              <a:buChar char="•"/>
            </a:pPr>
            <a:r>
              <a:rPr lang="en-GB" sz="1050" kern="0" dirty="0">
                <a:solidFill>
                  <a:srgbClr val="000000"/>
                </a:solidFill>
              </a:rPr>
              <a:t>If we assume that </a:t>
            </a:r>
            <a:r>
              <a:rPr lang="en-GB" sz="1050" kern="0" dirty="0" smtClean="0">
                <a:solidFill>
                  <a:srgbClr val="000000"/>
                </a:solidFill>
              </a:rPr>
              <a:t>1-5% businesses </a:t>
            </a:r>
            <a:r>
              <a:rPr lang="en-GB" sz="1050" kern="0" dirty="0">
                <a:solidFill>
                  <a:srgbClr val="000000"/>
                </a:solidFill>
              </a:rPr>
              <a:t>that have low adaptive capacity and high location dependence shut down completely </a:t>
            </a:r>
            <a:r>
              <a:rPr lang="en-GB" sz="1050" kern="0" dirty="0" smtClean="0">
                <a:solidFill>
                  <a:srgbClr val="000000"/>
                </a:solidFill>
              </a:rPr>
              <a:t>without FCERM, this would be equivalent to 2 of </a:t>
            </a:r>
            <a:r>
              <a:rPr lang="en-GB" sz="1050" kern="0" dirty="0">
                <a:solidFill>
                  <a:srgbClr val="000000"/>
                </a:solidFill>
              </a:rPr>
              <a:t>Redcar’s business </a:t>
            </a:r>
            <a:r>
              <a:rPr lang="en-GB" sz="1050" kern="0" dirty="0" smtClean="0">
                <a:solidFill>
                  <a:srgbClr val="000000"/>
                </a:solidFill>
              </a:rPr>
              <a:t>shutting down. </a:t>
            </a:r>
            <a:endParaRPr lang="en-GB" sz="1050" kern="0" dirty="0">
              <a:solidFill>
                <a:srgbClr val="000000"/>
              </a:solidFill>
            </a:endParaRPr>
          </a:p>
        </p:txBody>
      </p:sp>
      <p:sp>
        <p:nvSpPr>
          <p:cNvPr id="11"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1</a:t>
            </a:r>
          </a:p>
        </p:txBody>
      </p:sp>
      <p:sp>
        <p:nvSpPr>
          <p:cNvPr id="12" name="Oval 56"/>
          <p:cNvSpPr>
            <a:spLocks noChangeArrowheads="1"/>
          </p:cNvSpPr>
          <p:nvPr/>
        </p:nvSpPr>
        <p:spPr bwMode="auto">
          <a:xfrm>
            <a:off x="8841026" y="69808"/>
            <a:ext cx="288000" cy="288000"/>
          </a:xfrm>
          <a:prstGeom prst="ellipse">
            <a:avLst/>
          </a:prstGeom>
          <a:solidFill>
            <a:schemeClr val="bg1">
              <a:lumMod val="65000"/>
            </a:schemeClr>
          </a:solidFill>
          <a:ln w="9525">
            <a:solidFill>
              <a:schemeClr val="bg1"/>
            </a:solidFill>
            <a:round/>
            <a:headEnd/>
            <a:tailEnd/>
          </a:ln>
          <a:effectLst/>
          <a:extLst/>
        </p:spPr>
        <p:txBody>
          <a:bodyPr wrap="none" anchor="ctr"/>
          <a:lstStyle/>
          <a:p>
            <a:r>
              <a:rPr lang="en-GB" dirty="0">
                <a:solidFill>
                  <a:srgbClr val="FFFFFF"/>
                </a:solidFill>
              </a:rPr>
              <a:t>2</a:t>
            </a:r>
          </a:p>
        </p:txBody>
      </p:sp>
      <p:sp>
        <p:nvSpPr>
          <p:cNvPr id="13" name="Oval 56"/>
          <p:cNvSpPr>
            <a:spLocks noChangeArrowheads="1"/>
          </p:cNvSpPr>
          <p:nvPr/>
        </p:nvSpPr>
        <p:spPr bwMode="auto">
          <a:xfrm>
            <a:off x="9167596" y="69808"/>
            <a:ext cx="288000" cy="288000"/>
          </a:xfrm>
          <a:prstGeom prst="ellipse">
            <a:avLst/>
          </a:prstGeom>
          <a:solidFill>
            <a:srgbClr val="E83F35"/>
          </a:solidFill>
          <a:ln w="9525">
            <a:solidFill>
              <a:schemeClr val="bg1"/>
            </a:solidFill>
            <a:round/>
            <a:headEnd/>
            <a:tailEnd/>
          </a:ln>
          <a:effectLst/>
          <a:extLst/>
        </p:spPr>
        <p:txBody>
          <a:bodyPr wrap="none" anchor="ctr"/>
          <a:lstStyle/>
          <a:p>
            <a:r>
              <a:rPr lang="en-GB" dirty="0">
                <a:solidFill>
                  <a:srgbClr val="FFFFFF"/>
                </a:solidFill>
              </a:rPr>
              <a:t>3</a:t>
            </a:r>
          </a:p>
        </p:txBody>
      </p:sp>
      <p:sp>
        <p:nvSpPr>
          <p:cNvPr id="14"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smtClean="0">
                <a:solidFill>
                  <a:srgbClr val="FFFFFF"/>
                </a:solidFill>
              </a:rPr>
              <a:t>4</a:t>
            </a:r>
            <a:endParaRPr lang="en-GB" dirty="0">
              <a:solidFill>
                <a:srgbClr val="FFFFFF"/>
              </a:solidFill>
            </a:endParaRPr>
          </a:p>
        </p:txBody>
      </p:sp>
    </p:spTree>
    <p:extLst>
      <p:ext uri="{BB962C8B-B14F-4D97-AF65-F5344CB8AC3E}">
        <p14:creationId xmlns:p14="http://schemas.microsoft.com/office/powerpoint/2010/main" val="340922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p:cNvSpPr txBox="1">
            <a:spLocks noChangeArrowheads="1"/>
          </p:cNvSpPr>
          <p:nvPr/>
        </p:nvSpPr>
        <p:spPr bwMode="auto">
          <a:xfrm>
            <a:off x="105917" y="332656"/>
            <a:ext cx="4888768"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dirty="0" smtClean="0">
                <a:solidFill>
                  <a:srgbClr val="D90000"/>
                </a:solidFill>
                <a:latin typeface="Arial"/>
              </a:rPr>
              <a:t>What are the likely dynamic impacts?</a:t>
            </a:r>
            <a:endParaRPr lang="en-US" kern="0" dirty="0" smtClean="0">
              <a:solidFill>
                <a:srgbClr val="000000"/>
              </a:solidFill>
              <a:latin typeface="Arial"/>
            </a:endParaRPr>
          </a:p>
          <a:p>
            <a:pPr algn="just">
              <a:spcBef>
                <a:spcPts val="288"/>
              </a:spcBef>
            </a:pPr>
            <a:r>
              <a:rPr lang="en-GB" sz="1050" kern="0" dirty="0">
                <a:solidFill>
                  <a:srgbClr val="000000"/>
                </a:solidFill>
                <a:latin typeface="Arial"/>
              </a:rPr>
              <a:t>Using the estimated range of business responses, we can explore the likely </a:t>
            </a:r>
            <a:r>
              <a:rPr lang="en-GB" sz="1050" kern="0" dirty="0" smtClean="0">
                <a:solidFill>
                  <a:srgbClr val="000000"/>
                </a:solidFill>
                <a:latin typeface="Arial"/>
              </a:rPr>
              <a:t>dynamic impacts </a:t>
            </a:r>
            <a:r>
              <a:rPr lang="en-GB" sz="1050" kern="0" dirty="0">
                <a:solidFill>
                  <a:srgbClr val="000000"/>
                </a:solidFill>
                <a:latin typeface="Arial"/>
              </a:rPr>
              <a:t>of flooding and FCERM. </a:t>
            </a:r>
            <a:r>
              <a:rPr lang="en-GB" sz="1050" dirty="0">
                <a:solidFill>
                  <a:srgbClr val="000000"/>
                </a:solidFill>
                <a:latin typeface="Arial"/>
              </a:rPr>
              <a:t>In the absence of FCERM intervention, </a:t>
            </a:r>
            <a:r>
              <a:rPr lang="en-GB" sz="1050" dirty="0" smtClean="0">
                <a:solidFill>
                  <a:srgbClr val="000000"/>
                </a:solidFill>
                <a:latin typeface="Arial"/>
              </a:rPr>
              <a:t>based on a review of available evidence we </a:t>
            </a:r>
            <a:r>
              <a:rPr lang="en-GB" sz="1050" dirty="0">
                <a:solidFill>
                  <a:srgbClr val="000000"/>
                </a:solidFill>
                <a:latin typeface="Arial"/>
              </a:rPr>
              <a:t>assume that </a:t>
            </a:r>
            <a:r>
              <a:rPr lang="en-GB" sz="1050" dirty="0" smtClean="0">
                <a:solidFill>
                  <a:srgbClr val="000000"/>
                </a:solidFill>
                <a:latin typeface="Arial"/>
              </a:rPr>
              <a:t>a </a:t>
            </a:r>
            <a:r>
              <a:rPr lang="en-GB" sz="1050" dirty="0">
                <a:solidFill>
                  <a:srgbClr val="000000"/>
                </a:solidFill>
                <a:latin typeface="Arial"/>
              </a:rPr>
              <a:t>business could be disrupted for around 16-24 weeks </a:t>
            </a:r>
            <a:r>
              <a:rPr lang="en-GB" sz="1050" dirty="0" smtClean="0">
                <a:solidFill>
                  <a:srgbClr val="000000"/>
                </a:solidFill>
                <a:latin typeface="Arial"/>
              </a:rPr>
              <a:t>because </a:t>
            </a:r>
            <a:r>
              <a:rPr lang="en-GB" sz="1050" dirty="0">
                <a:solidFill>
                  <a:srgbClr val="000000"/>
                </a:solidFill>
                <a:latin typeface="Arial"/>
              </a:rPr>
              <a:t>of flooding </a:t>
            </a:r>
            <a:r>
              <a:rPr lang="en-GB" sz="1050" dirty="0" smtClean="0">
                <a:solidFill>
                  <a:srgbClr val="000000"/>
                </a:solidFill>
                <a:latin typeface="Arial"/>
              </a:rPr>
              <a:t>and </a:t>
            </a:r>
            <a:r>
              <a:rPr lang="en-GB" sz="1050" dirty="0">
                <a:solidFill>
                  <a:srgbClr val="000000"/>
                </a:solidFill>
                <a:latin typeface="Arial"/>
              </a:rPr>
              <a:t>2-4 weeks </a:t>
            </a:r>
            <a:r>
              <a:rPr lang="en-GB" sz="1050" dirty="0" smtClean="0">
                <a:solidFill>
                  <a:srgbClr val="000000"/>
                </a:solidFill>
                <a:latin typeface="Arial"/>
              </a:rPr>
              <a:t>with </a:t>
            </a:r>
            <a:r>
              <a:rPr lang="en-GB" sz="1050" dirty="0">
                <a:solidFill>
                  <a:srgbClr val="000000"/>
                </a:solidFill>
                <a:latin typeface="Arial"/>
              </a:rPr>
              <a:t>the FCERM </a:t>
            </a:r>
            <a:r>
              <a:rPr lang="en-GB" sz="1050" dirty="0" smtClean="0">
                <a:solidFill>
                  <a:srgbClr val="000000"/>
                </a:solidFill>
                <a:latin typeface="Arial"/>
              </a:rPr>
              <a:t>intervention.</a:t>
            </a:r>
          </a:p>
          <a:p>
            <a:pPr algn="just">
              <a:spcBef>
                <a:spcPts val="288"/>
              </a:spcBef>
            </a:pPr>
            <a:r>
              <a:rPr lang="en-GB" sz="1050" dirty="0" smtClean="0">
                <a:solidFill>
                  <a:srgbClr val="000000"/>
                </a:solidFill>
                <a:latin typeface="Arial"/>
              </a:rPr>
              <a:t>As a result of the majority of businesses being small with low adaptive capacity and high location dependence, the intervention in Redcar could bring about significant increases in GVA for the local economy. </a:t>
            </a:r>
            <a:endParaRPr lang="en-GB" sz="1050" dirty="0">
              <a:solidFill>
                <a:srgbClr val="000000"/>
              </a:solidFill>
              <a:latin typeface="Arial"/>
            </a:endParaRPr>
          </a:p>
          <a:p>
            <a:pPr marL="171450" indent="-171450" algn="just">
              <a:spcBef>
                <a:spcPts val="288"/>
              </a:spcBef>
              <a:buClr>
                <a:srgbClr val="E83F35"/>
              </a:buClr>
              <a:buFont typeface="Arial" panose="020B0604020202020204" pitchFamily="34" charset="0"/>
              <a:buChar char="•"/>
            </a:pPr>
            <a:r>
              <a:rPr lang="en-GB" sz="1050" b="1" dirty="0" smtClean="0">
                <a:solidFill>
                  <a:srgbClr val="000000"/>
                </a:solidFill>
                <a:latin typeface="Arial"/>
              </a:rPr>
              <a:t>For businesses that stay and do nothing</a:t>
            </a:r>
            <a:r>
              <a:rPr lang="en-GB" sz="1050" dirty="0" smtClean="0">
                <a:solidFill>
                  <a:srgbClr val="000000"/>
                </a:solidFill>
                <a:latin typeface="Arial"/>
              </a:rPr>
              <a:t>, the dynamic impact estimated is based on avoided expected annual disruption costs faced as a result of business operations being interrupted due to flood risk. Assuming that the business disruption from flooding is 16-24 weeks in the absence of the </a:t>
            </a:r>
            <a:r>
              <a:rPr lang="en-GB" sz="1050" dirty="0" smtClean="0">
                <a:latin typeface="Arial"/>
              </a:rPr>
              <a:t>FCERM intervention, we estimate a total loss in productive working hours of </a:t>
            </a:r>
            <a:r>
              <a:rPr lang="en-GB" sz="1050" b="1" dirty="0" smtClean="0">
                <a:latin typeface="Arial"/>
              </a:rPr>
              <a:t>£1.6m - £5.5m per annum. </a:t>
            </a:r>
            <a:r>
              <a:rPr lang="en-GB" sz="1050" dirty="0">
                <a:latin typeface="Arial"/>
              </a:rPr>
              <a:t>Reducing the level of flood risk and the likely length of business disruption to 2-4 weeks ,the equivalent expected annual cost of the intervention could fall to </a:t>
            </a:r>
            <a:r>
              <a:rPr lang="en-GB" sz="1050" dirty="0" smtClean="0">
                <a:latin typeface="Arial"/>
              </a:rPr>
              <a:t>£15,400-£15,300. </a:t>
            </a:r>
            <a:r>
              <a:rPr lang="en-GB" sz="1050" dirty="0">
                <a:latin typeface="Arial"/>
              </a:rPr>
              <a:t>The reduction brought about by the FCERM investment could therefore be estimated to be around </a:t>
            </a:r>
            <a:r>
              <a:rPr lang="en-GB" sz="1050" b="1" dirty="0" smtClean="0">
                <a:latin typeface="Arial"/>
              </a:rPr>
              <a:t>£1.8m-£5.5m </a:t>
            </a:r>
            <a:r>
              <a:rPr lang="en-GB" sz="1050" b="1" dirty="0">
                <a:latin typeface="Arial"/>
              </a:rPr>
              <a:t>on an annual basis </a:t>
            </a:r>
            <a:r>
              <a:rPr lang="en-GB" sz="1050" dirty="0" smtClean="0">
                <a:latin typeface="Arial"/>
              </a:rPr>
              <a:t>This</a:t>
            </a:r>
            <a:r>
              <a:rPr lang="en-GB" sz="1050" b="1" dirty="0" smtClean="0">
                <a:latin typeface="Arial"/>
              </a:rPr>
              <a:t> </a:t>
            </a:r>
            <a:r>
              <a:rPr lang="en-GB" sz="1050" dirty="0">
                <a:latin typeface="Arial"/>
              </a:rPr>
              <a:t>equates to an estimated </a:t>
            </a:r>
            <a:r>
              <a:rPr lang="en-GB" sz="1050" b="1" dirty="0">
                <a:latin typeface="Arial"/>
              </a:rPr>
              <a:t>increase in GVA of approximately </a:t>
            </a:r>
            <a:r>
              <a:rPr lang="en-GB" sz="1050" b="1" dirty="0" smtClean="0">
                <a:latin typeface="Arial"/>
              </a:rPr>
              <a:t>£15.2m-£45.7m </a:t>
            </a:r>
            <a:r>
              <a:rPr lang="en-GB" sz="1050" b="1" dirty="0">
                <a:solidFill>
                  <a:srgbClr val="000000"/>
                </a:solidFill>
                <a:latin typeface="Arial"/>
              </a:rPr>
              <a:t>over the ten-year appraisal </a:t>
            </a:r>
            <a:r>
              <a:rPr lang="en-GB" sz="1050" b="1" dirty="0" smtClean="0">
                <a:solidFill>
                  <a:srgbClr val="000000"/>
                </a:solidFill>
                <a:latin typeface="Arial"/>
              </a:rPr>
              <a:t>period </a:t>
            </a:r>
            <a:r>
              <a:rPr lang="en-GB" sz="1050" dirty="0" smtClean="0">
                <a:solidFill>
                  <a:srgbClr val="000000"/>
                </a:solidFill>
                <a:latin typeface="Arial"/>
              </a:rPr>
              <a:t>relative to the case without FCERM. </a:t>
            </a:r>
          </a:p>
          <a:p>
            <a:pPr marL="171450" indent="-171450" algn="just">
              <a:spcBef>
                <a:spcPts val="288"/>
              </a:spcBef>
              <a:buClr>
                <a:srgbClr val="E83F35"/>
              </a:buClr>
              <a:buFont typeface="Arial" panose="020B0604020202020204" pitchFamily="34" charset="0"/>
              <a:buChar char="•"/>
            </a:pPr>
            <a:r>
              <a:rPr lang="en-GB" sz="1050" dirty="0">
                <a:solidFill>
                  <a:srgbClr val="000000"/>
                </a:solidFill>
                <a:latin typeface="Arial"/>
              </a:rPr>
              <a:t>When businesses </a:t>
            </a:r>
            <a:r>
              <a:rPr lang="en-GB" sz="1050" b="1" dirty="0">
                <a:solidFill>
                  <a:srgbClr val="000000"/>
                </a:solidFill>
                <a:latin typeface="Arial"/>
              </a:rPr>
              <a:t>stay and adapt</a:t>
            </a:r>
            <a:r>
              <a:rPr lang="en-GB" sz="1050" dirty="0">
                <a:solidFill>
                  <a:srgbClr val="000000"/>
                </a:solidFill>
                <a:latin typeface="Arial"/>
              </a:rPr>
              <a:t>, we assume that they adapt ‘optimally’ given the risk of flooding they face i.e. the reduction in expected annual damage and disruption costs is equal to their investment in adaptation. The implementation of FCERM reduces the business’s need to invest in adaptation. Since the funds freed up for investment in other activities would provide broadly comparable returns to those that they would have provided when invested in adaptation, the value of the damage avoided by adaptation provides a reasonable approximation of the GVA impact of the investment of the funds freed up and is an estimate that more readily available (from the FCERM-AG) for use in the analysis</a:t>
            </a:r>
            <a:r>
              <a:rPr lang="en-GB" sz="1050" dirty="0" smtClean="0">
                <a:solidFill>
                  <a:srgbClr val="000000"/>
                </a:solidFill>
                <a:latin typeface="Arial"/>
              </a:rPr>
              <a:t>.</a:t>
            </a:r>
          </a:p>
          <a:p>
            <a:pPr marL="171450" indent="-171450" algn="just">
              <a:spcBef>
                <a:spcPts val="288"/>
              </a:spcBef>
              <a:buClr>
                <a:srgbClr val="E83F35"/>
              </a:buClr>
              <a:buFont typeface="Arial" panose="020B0604020202020204" pitchFamily="34" charset="0"/>
              <a:buChar char="•"/>
            </a:pPr>
            <a:r>
              <a:rPr lang="en-GB" sz="1050" b="1" dirty="0" smtClean="0">
                <a:solidFill>
                  <a:srgbClr val="000000"/>
                </a:solidFill>
                <a:latin typeface="Arial"/>
              </a:rPr>
              <a:t>Most </a:t>
            </a:r>
            <a:r>
              <a:rPr lang="en-GB" sz="1050" b="1" dirty="0">
                <a:solidFill>
                  <a:srgbClr val="000000"/>
                </a:solidFill>
                <a:latin typeface="Arial"/>
              </a:rPr>
              <a:t>of the GVA impact is likely to be driven by micro and small businesses staying and doing nothing – </a:t>
            </a:r>
            <a:r>
              <a:rPr lang="en-GB" sz="1050" dirty="0">
                <a:solidFill>
                  <a:srgbClr val="000000"/>
                </a:solidFill>
                <a:latin typeface="Arial"/>
              </a:rPr>
              <a:t>accounting for 57% and 43% of the incremental annual impact respectively. </a:t>
            </a:r>
          </a:p>
          <a:p>
            <a:pPr marL="171450" indent="-171450" algn="just">
              <a:spcBef>
                <a:spcPts val="288"/>
              </a:spcBef>
              <a:buClr>
                <a:srgbClr val="E83F35"/>
              </a:buClr>
              <a:buFont typeface="Arial" panose="020B0604020202020204" pitchFamily="34" charset="0"/>
              <a:buChar char="•"/>
            </a:pPr>
            <a:endParaRPr lang="en-GB" sz="1050" dirty="0">
              <a:solidFill>
                <a:srgbClr val="000000"/>
              </a:solidFill>
              <a:latin typeface="Arial"/>
            </a:endParaRPr>
          </a:p>
        </p:txBody>
      </p:sp>
      <p:sp>
        <p:nvSpPr>
          <p:cNvPr id="20" name="Rectangle 2"/>
          <p:cNvSpPr txBox="1">
            <a:spLocks noChangeArrowheads="1"/>
          </p:cNvSpPr>
          <p:nvPr/>
        </p:nvSpPr>
        <p:spPr bwMode="auto">
          <a:xfrm>
            <a:off x="105917"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r>
              <a:rPr lang="en-GB" sz="1800" dirty="0" smtClean="0"/>
              <a:t>4.3 Redcar – Dynamic Impacts</a:t>
            </a:r>
            <a:endParaRPr lang="en-GB" sz="1800" kern="0" dirty="0"/>
          </a:p>
        </p:txBody>
      </p:sp>
      <p:sp>
        <p:nvSpPr>
          <p:cNvPr id="2" name="Rectangle 1"/>
          <p:cNvSpPr/>
          <p:nvPr/>
        </p:nvSpPr>
        <p:spPr>
          <a:xfrm>
            <a:off x="4994685" y="360572"/>
            <a:ext cx="4888768" cy="6147837"/>
          </a:xfrm>
          <a:prstGeom prst="rect">
            <a:avLst/>
          </a:prstGeom>
        </p:spPr>
        <p:txBody>
          <a:bodyPr wrap="square">
            <a:spAutoFit/>
          </a:bodyPr>
          <a:lstStyle/>
          <a:p>
            <a:pPr algn="just">
              <a:spcBef>
                <a:spcPts val="504"/>
              </a:spcBef>
              <a:spcAft>
                <a:spcPts val="202"/>
              </a:spcAft>
              <a:buClr>
                <a:srgbClr val="E83F35"/>
              </a:buClr>
            </a:pPr>
            <a:r>
              <a:rPr lang="en-GB" sz="1050" dirty="0" smtClean="0">
                <a:solidFill>
                  <a:srgbClr val="000000"/>
                </a:solidFill>
                <a:latin typeface="Arial"/>
              </a:rPr>
              <a:t>The </a:t>
            </a:r>
            <a:r>
              <a:rPr lang="en-GB" sz="1050" dirty="0">
                <a:solidFill>
                  <a:srgbClr val="000000"/>
                </a:solidFill>
                <a:latin typeface="Arial"/>
              </a:rPr>
              <a:t>prevalence of small and micro sized businesses in the local area means that </a:t>
            </a:r>
            <a:r>
              <a:rPr lang="en-GB" sz="1050" dirty="0" smtClean="0">
                <a:solidFill>
                  <a:srgbClr val="000000"/>
                </a:solidFill>
                <a:latin typeface="Arial"/>
              </a:rPr>
              <a:t>a driver of the impact </a:t>
            </a:r>
            <a:r>
              <a:rPr lang="en-GB" sz="1050" dirty="0">
                <a:solidFill>
                  <a:srgbClr val="000000"/>
                </a:solidFill>
                <a:latin typeface="Arial"/>
              </a:rPr>
              <a:t>on GVA </a:t>
            </a:r>
            <a:r>
              <a:rPr lang="en-GB" sz="1050" dirty="0" smtClean="0">
                <a:solidFill>
                  <a:srgbClr val="000000"/>
                </a:solidFill>
                <a:latin typeface="Arial"/>
              </a:rPr>
              <a:t>derives is businesses </a:t>
            </a:r>
            <a:r>
              <a:rPr lang="en-GB" sz="1050" dirty="0">
                <a:solidFill>
                  <a:srgbClr val="000000"/>
                </a:solidFill>
                <a:latin typeface="Arial"/>
              </a:rPr>
              <a:t>being unable to respond to flood risk on their </a:t>
            </a:r>
            <a:r>
              <a:rPr lang="en-GB" sz="1050" dirty="0" smtClean="0">
                <a:solidFill>
                  <a:srgbClr val="000000"/>
                </a:solidFill>
                <a:latin typeface="Arial"/>
              </a:rPr>
              <a:t>own. In addition, there </a:t>
            </a:r>
            <a:r>
              <a:rPr lang="en-GB" sz="1050" dirty="0">
                <a:solidFill>
                  <a:srgbClr val="000000"/>
                </a:solidFill>
                <a:latin typeface="Arial"/>
              </a:rPr>
              <a:t>is insufficient evidence to be able to estimate how many businesses may move or shut </a:t>
            </a:r>
            <a:r>
              <a:rPr lang="en-GB" sz="1050" dirty="0" smtClean="0">
                <a:solidFill>
                  <a:srgbClr val="000000"/>
                </a:solidFill>
                <a:latin typeface="Arial"/>
              </a:rPr>
              <a:t>down because of flood risk. </a:t>
            </a:r>
          </a:p>
          <a:p>
            <a:pPr algn="just">
              <a:spcBef>
                <a:spcPts val="504"/>
              </a:spcBef>
              <a:spcAft>
                <a:spcPts val="202"/>
              </a:spcAft>
              <a:buClr>
                <a:srgbClr val="E83F35"/>
              </a:buClr>
            </a:pPr>
            <a:r>
              <a:rPr lang="en-GB" sz="1050" dirty="0" smtClean="0">
                <a:solidFill>
                  <a:srgbClr val="000000"/>
                </a:solidFill>
                <a:latin typeface="Arial"/>
              </a:rPr>
              <a:t>However</a:t>
            </a:r>
            <a:r>
              <a:rPr lang="en-GB" sz="1050" dirty="0">
                <a:solidFill>
                  <a:srgbClr val="000000"/>
                </a:solidFill>
                <a:latin typeface="Arial"/>
              </a:rPr>
              <a:t>, to </a:t>
            </a:r>
            <a:r>
              <a:rPr lang="en-GB" sz="1050" i="1" dirty="0">
                <a:solidFill>
                  <a:srgbClr val="000000"/>
                </a:solidFill>
                <a:latin typeface="Arial"/>
              </a:rPr>
              <a:t>illustrate</a:t>
            </a:r>
            <a:r>
              <a:rPr lang="en-GB" sz="1050" dirty="0">
                <a:solidFill>
                  <a:srgbClr val="000000"/>
                </a:solidFill>
                <a:latin typeface="Arial"/>
              </a:rPr>
              <a:t> the potential scale of impact on GVA, we can adopt the sensitivities previously outlined. </a:t>
            </a:r>
            <a:endParaRPr lang="en-GB" sz="1050" dirty="0" smtClean="0">
              <a:solidFill>
                <a:srgbClr val="000000"/>
              </a:solidFill>
              <a:latin typeface="Arial"/>
            </a:endParaRPr>
          </a:p>
          <a:p>
            <a:pPr marL="171450" indent="-171450" algn="just">
              <a:spcBef>
                <a:spcPts val="504"/>
              </a:spcBef>
              <a:spcAft>
                <a:spcPts val="202"/>
              </a:spcAft>
              <a:buClr>
                <a:srgbClr val="E83F35"/>
              </a:buClr>
              <a:buFont typeface="Arial" panose="020B0604020202020204" pitchFamily="34" charset="0"/>
              <a:buChar char="•"/>
            </a:pPr>
            <a:r>
              <a:rPr lang="en-GB" sz="1050" b="1" dirty="0" smtClean="0">
                <a:solidFill>
                  <a:srgbClr val="000000"/>
                </a:solidFill>
                <a:latin typeface="Arial"/>
              </a:rPr>
              <a:t>If 1-5% of businesses move</a:t>
            </a:r>
            <a:r>
              <a:rPr lang="en-GB" sz="1050" dirty="0" smtClean="0">
                <a:solidFill>
                  <a:srgbClr val="000000"/>
                </a:solidFill>
                <a:latin typeface="Arial"/>
              </a:rPr>
              <a:t> out of the Redcar local economy in response to flood risk without FCERM, where FCERM is able to prevent this, this would be equivalent </a:t>
            </a:r>
            <a:r>
              <a:rPr lang="en-GB" sz="1050" b="1" dirty="0" smtClean="0">
                <a:solidFill>
                  <a:srgbClr val="000000"/>
                </a:solidFill>
                <a:latin typeface="Arial"/>
              </a:rPr>
              <a:t>to £</a:t>
            </a:r>
            <a:r>
              <a:rPr lang="en-GB" sz="1050" b="1" dirty="0" smtClean="0">
                <a:latin typeface="Arial"/>
              </a:rPr>
              <a:t>0.2m - £1m per annum </a:t>
            </a:r>
            <a:r>
              <a:rPr lang="en-GB" sz="1050" dirty="0" smtClean="0">
                <a:latin typeface="Arial"/>
              </a:rPr>
              <a:t>retained in the local economy. </a:t>
            </a:r>
          </a:p>
          <a:p>
            <a:pPr marL="171450" indent="-171450" algn="just">
              <a:spcBef>
                <a:spcPts val="0"/>
              </a:spcBef>
              <a:spcAft>
                <a:spcPts val="202"/>
              </a:spcAft>
              <a:buClr>
                <a:srgbClr val="E83F35"/>
              </a:buClr>
              <a:buFont typeface="Arial" panose="020B0604020202020204" pitchFamily="34" charset="0"/>
              <a:buChar char="•"/>
            </a:pPr>
            <a:r>
              <a:rPr lang="en-GB" sz="1050" b="1" dirty="0" smtClean="0">
                <a:solidFill>
                  <a:srgbClr val="000000"/>
                </a:solidFill>
                <a:latin typeface="Arial"/>
              </a:rPr>
              <a:t>If 1-5% businesses in Redcar shut down</a:t>
            </a:r>
            <a:r>
              <a:rPr lang="en-GB" sz="1050" dirty="0" smtClean="0">
                <a:solidFill>
                  <a:srgbClr val="000000"/>
                </a:solidFill>
                <a:latin typeface="Arial"/>
              </a:rPr>
              <a:t> due to flood risk, in the absence of FCERM intervention then where FCERM is able to prevent this, it would be equivalent to </a:t>
            </a:r>
            <a:r>
              <a:rPr lang="en-GB" sz="1050" b="1" dirty="0" smtClean="0">
                <a:latin typeface="Arial"/>
              </a:rPr>
              <a:t>£0.2m-£1m </a:t>
            </a:r>
            <a:r>
              <a:rPr lang="en-GB" sz="1050" b="1" dirty="0" smtClean="0">
                <a:solidFill>
                  <a:srgbClr val="000000"/>
                </a:solidFill>
                <a:latin typeface="Arial"/>
              </a:rPr>
              <a:t>per </a:t>
            </a:r>
            <a:r>
              <a:rPr lang="en-GB" sz="1050" b="1" dirty="0" smtClean="0">
                <a:latin typeface="Arial"/>
              </a:rPr>
              <a:t>annum </a:t>
            </a:r>
            <a:r>
              <a:rPr lang="en-GB" sz="1050" dirty="0" smtClean="0">
                <a:latin typeface="Arial"/>
              </a:rPr>
              <a:t>retained in the local economy</a:t>
            </a:r>
            <a:r>
              <a:rPr lang="en-GB" sz="1050" b="1" dirty="0" smtClean="0">
                <a:latin typeface="Arial"/>
              </a:rPr>
              <a:t>. </a:t>
            </a:r>
            <a:endParaRPr lang="en-GB" sz="1050" b="1" dirty="0">
              <a:latin typeface="Arial"/>
            </a:endParaRPr>
          </a:p>
          <a:p>
            <a:pPr algn="just">
              <a:spcBef>
                <a:spcPts val="0"/>
              </a:spcBef>
              <a:spcAft>
                <a:spcPts val="202"/>
              </a:spcAft>
              <a:buClr>
                <a:srgbClr val="E83F35"/>
              </a:buClr>
            </a:pPr>
            <a:endParaRPr lang="en-GB" sz="1050" dirty="0" smtClean="0">
              <a:latin typeface="Arial"/>
            </a:endParaRPr>
          </a:p>
          <a:p>
            <a:pPr algn="just">
              <a:spcBef>
                <a:spcPts val="0"/>
              </a:spcBef>
              <a:spcAft>
                <a:spcPts val="202"/>
              </a:spcAft>
              <a:buClr>
                <a:srgbClr val="E83F35"/>
              </a:buClr>
            </a:pPr>
            <a:r>
              <a:rPr lang="en-GB" dirty="0" smtClean="0">
                <a:solidFill>
                  <a:srgbClr val="E83F35"/>
                </a:solidFill>
                <a:latin typeface="Arial"/>
              </a:rPr>
              <a:t>Coastal erosion</a:t>
            </a:r>
            <a:endParaRPr lang="en-GB" dirty="0">
              <a:solidFill>
                <a:srgbClr val="E83F35"/>
              </a:solidFill>
              <a:latin typeface="Arial"/>
            </a:endParaRPr>
          </a:p>
          <a:p>
            <a:pPr algn="just">
              <a:spcBef>
                <a:spcPts val="0"/>
              </a:spcBef>
              <a:spcAft>
                <a:spcPts val="202"/>
              </a:spcAft>
              <a:buClr>
                <a:srgbClr val="E83F35"/>
              </a:buClr>
            </a:pPr>
            <a:r>
              <a:rPr lang="en-GB" sz="1050" dirty="0" smtClean="0">
                <a:latin typeface="Arial"/>
              </a:rPr>
              <a:t>The Environment Agency has estimated that 98 commercial properties are at risk of coastal erosion in Redcar. On the basis of stakeholder evidence, we assume businesses at risk of coastal erosion are likely to be 35</a:t>
            </a:r>
            <a:r>
              <a:rPr lang="en-GB" sz="1050" dirty="0">
                <a:latin typeface="Arial"/>
              </a:rPr>
              <a:t>% </a:t>
            </a:r>
            <a:r>
              <a:rPr lang="en-GB" sz="1050" dirty="0" smtClean="0">
                <a:latin typeface="Arial"/>
              </a:rPr>
              <a:t>retail; 15</a:t>
            </a:r>
            <a:r>
              <a:rPr lang="en-GB" sz="1050" dirty="0">
                <a:latin typeface="Arial"/>
              </a:rPr>
              <a:t>% accommodation and food; </a:t>
            </a:r>
            <a:r>
              <a:rPr lang="en-GB" sz="1050" dirty="0" smtClean="0">
                <a:latin typeface="Arial"/>
              </a:rPr>
              <a:t>and 50</a:t>
            </a:r>
            <a:r>
              <a:rPr lang="en-GB" sz="1050" dirty="0">
                <a:latin typeface="Arial"/>
              </a:rPr>
              <a:t>% arts, entertainment and </a:t>
            </a:r>
            <a:r>
              <a:rPr lang="en-GB" sz="1050" dirty="0" smtClean="0">
                <a:latin typeface="Arial"/>
              </a:rPr>
              <a:t>recreation. Further evidence indicates that businesses at risk of are also likely to be micro (1-10 employees). Accounting for these factors, we can illustrate the potential impact of coastal erosion on the Redcar local economy, by considering “what if” scenarios. These </a:t>
            </a:r>
            <a:r>
              <a:rPr lang="en-GB" sz="1050" dirty="0">
                <a:latin typeface="Arial"/>
              </a:rPr>
              <a:t>ask “what if” those businesses </a:t>
            </a:r>
            <a:r>
              <a:rPr lang="en-GB" sz="1050" dirty="0" smtClean="0">
                <a:latin typeface="Arial"/>
              </a:rPr>
              <a:t>that would otherwise cease </a:t>
            </a:r>
            <a:r>
              <a:rPr lang="en-GB" sz="1050" dirty="0">
                <a:latin typeface="Arial"/>
              </a:rPr>
              <a:t>activity in Year 1, Year 5 or Year </a:t>
            </a:r>
            <a:r>
              <a:rPr lang="en-GB" sz="1050" dirty="0" smtClean="0">
                <a:latin typeface="Arial"/>
              </a:rPr>
              <a:t>10 are able to continue their business activity as a result of FCERM.</a:t>
            </a:r>
          </a:p>
          <a:p>
            <a:pPr marL="171450" indent="-171450" algn="just">
              <a:spcBef>
                <a:spcPts val="0"/>
              </a:spcBef>
              <a:spcAft>
                <a:spcPts val="202"/>
              </a:spcAft>
              <a:buClr>
                <a:srgbClr val="E83F35"/>
              </a:buClr>
              <a:buFont typeface="Arial" panose="020B0604020202020204" pitchFamily="34" charset="0"/>
              <a:buChar char="•"/>
            </a:pPr>
            <a:r>
              <a:rPr lang="en-GB" sz="1050" dirty="0" smtClean="0">
                <a:latin typeface="Arial"/>
              </a:rPr>
              <a:t>If all business would otherwise have ceased activity in Year 1, the PV of total retained economic activity is £70.2m. </a:t>
            </a:r>
          </a:p>
          <a:p>
            <a:pPr marL="171450" indent="-171450" algn="just">
              <a:spcBef>
                <a:spcPts val="504"/>
              </a:spcBef>
              <a:spcAft>
                <a:spcPts val="202"/>
              </a:spcAft>
              <a:buClr>
                <a:srgbClr val="E83F35"/>
              </a:buClr>
              <a:buFont typeface="Arial" panose="020B0604020202020204" pitchFamily="34" charset="0"/>
              <a:buChar char="•"/>
            </a:pPr>
            <a:r>
              <a:rPr lang="en-GB" sz="1050" dirty="0">
                <a:latin typeface="Arial"/>
              </a:rPr>
              <a:t>If all business would otherwise have ceased activity in Year </a:t>
            </a:r>
            <a:r>
              <a:rPr lang="en-GB" sz="1050" dirty="0" smtClean="0">
                <a:latin typeface="Arial"/>
              </a:rPr>
              <a:t>5, </a:t>
            </a:r>
            <a:r>
              <a:rPr lang="en-GB" sz="1050" dirty="0">
                <a:latin typeface="Arial"/>
              </a:rPr>
              <a:t>the </a:t>
            </a:r>
            <a:r>
              <a:rPr lang="en-GB" sz="1050" dirty="0" smtClean="0">
                <a:latin typeface="Arial"/>
              </a:rPr>
              <a:t>PV of total retained economic </a:t>
            </a:r>
            <a:r>
              <a:rPr lang="en-GB" sz="1050" dirty="0">
                <a:latin typeface="Arial"/>
              </a:rPr>
              <a:t>activity is </a:t>
            </a:r>
            <a:r>
              <a:rPr lang="en-GB" sz="1050" dirty="0" smtClean="0">
                <a:latin typeface="Arial"/>
              </a:rPr>
              <a:t>£39.2m</a:t>
            </a:r>
          </a:p>
          <a:p>
            <a:pPr marL="171450" indent="-171450" algn="just">
              <a:spcBef>
                <a:spcPts val="504"/>
              </a:spcBef>
              <a:spcAft>
                <a:spcPts val="202"/>
              </a:spcAft>
              <a:buClr>
                <a:srgbClr val="E83F35"/>
              </a:buClr>
              <a:buFont typeface="Arial" panose="020B0604020202020204" pitchFamily="34" charset="0"/>
              <a:buChar char="•"/>
            </a:pPr>
            <a:r>
              <a:rPr lang="en-GB" sz="1050" dirty="0">
                <a:latin typeface="Arial"/>
              </a:rPr>
              <a:t>If all business would otherwise have ceased activity in </a:t>
            </a:r>
            <a:r>
              <a:rPr lang="en-GB" sz="1050" dirty="0" smtClean="0">
                <a:latin typeface="Arial"/>
              </a:rPr>
              <a:t>Year 10, the PV of  total retained economic activity is £5.9m. </a:t>
            </a:r>
          </a:p>
          <a:p>
            <a:pPr algn="just">
              <a:spcBef>
                <a:spcPts val="0"/>
              </a:spcBef>
              <a:spcAft>
                <a:spcPts val="0"/>
              </a:spcAft>
              <a:buClr>
                <a:srgbClr val="E83F35"/>
              </a:buClr>
            </a:pPr>
            <a:r>
              <a:rPr lang="en-GB" sz="1050" dirty="0" smtClean="0">
                <a:latin typeface="Arial"/>
              </a:rPr>
              <a:t>Annex 6 provides more detail on the Coastal </a:t>
            </a:r>
            <a:r>
              <a:rPr lang="en-GB" sz="1050" dirty="0">
                <a:latin typeface="Arial"/>
              </a:rPr>
              <a:t>Erosion </a:t>
            </a:r>
            <a:r>
              <a:rPr lang="en-GB" sz="1050" dirty="0" smtClean="0">
                <a:latin typeface="Arial"/>
              </a:rPr>
              <a:t>Methodology.</a:t>
            </a:r>
            <a:endParaRPr lang="en-GB" sz="1050" dirty="0">
              <a:latin typeface="Arial"/>
            </a:endParaRPr>
          </a:p>
        </p:txBody>
      </p:sp>
      <p:sp>
        <p:nvSpPr>
          <p:cNvPr id="11"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1</a:t>
            </a:r>
          </a:p>
        </p:txBody>
      </p:sp>
      <p:sp>
        <p:nvSpPr>
          <p:cNvPr id="12" name="Oval 56"/>
          <p:cNvSpPr>
            <a:spLocks noChangeArrowheads="1"/>
          </p:cNvSpPr>
          <p:nvPr/>
        </p:nvSpPr>
        <p:spPr bwMode="auto">
          <a:xfrm>
            <a:off x="8841026" y="69808"/>
            <a:ext cx="288000" cy="288000"/>
          </a:xfrm>
          <a:prstGeom prst="ellipse">
            <a:avLst/>
          </a:prstGeom>
          <a:solidFill>
            <a:schemeClr val="bg1">
              <a:lumMod val="65000"/>
            </a:schemeClr>
          </a:solidFill>
          <a:ln w="9525">
            <a:solidFill>
              <a:schemeClr val="bg1"/>
            </a:solidFill>
            <a:round/>
            <a:headEnd/>
            <a:tailEnd/>
          </a:ln>
          <a:effectLst/>
          <a:extLst/>
        </p:spPr>
        <p:txBody>
          <a:bodyPr wrap="none" anchor="ctr"/>
          <a:lstStyle/>
          <a:p>
            <a:r>
              <a:rPr lang="en-GB" dirty="0">
                <a:solidFill>
                  <a:srgbClr val="FFFFFF"/>
                </a:solidFill>
              </a:rPr>
              <a:t>2</a:t>
            </a:r>
          </a:p>
        </p:txBody>
      </p:sp>
      <p:sp>
        <p:nvSpPr>
          <p:cNvPr id="13" name="Oval 56"/>
          <p:cNvSpPr>
            <a:spLocks noChangeArrowheads="1"/>
          </p:cNvSpPr>
          <p:nvPr/>
        </p:nvSpPr>
        <p:spPr bwMode="auto">
          <a:xfrm>
            <a:off x="9167596" y="69808"/>
            <a:ext cx="288000" cy="288000"/>
          </a:xfrm>
          <a:prstGeom prst="ellipse">
            <a:avLst/>
          </a:prstGeom>
          <a:solidFill>
            <a:srgbClr val="E83F35"/>
          </a:solidFill>
          <a:ln w="9525">
            <a:solidFill>
              <a:schemeClr val="bg1"/>
            </a:solidFill>
            <a:round/>
            <a:headEnd/>
            <a:tailEnd/>
          </a:ln>
          <a:effectLst/>
          <a:extLst/>
        </p:spPr>
        <p:txBody>
          <a:bodyPr wrap="none" anchor="ctr"/>
          <a:lstStyle/>
          <a:p>
            <a:r>
              <a:rPr lang="en-GB" dirty="0">
                <a:solidFill>
                  <a:srgbClr val="FFFFFF"/>
                </a:solidFill>
              </a:rPr>
              <a:t>3</a:t>
            </a:r>
          </a:p>
        </p:txBody>
      </p:sp>
      <p:sp>
        <p:nvSpPr>
          <p:cNvPr id="15"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smtClean="0">
                <a:solidFill>
                  <a:srgbClr val="FFFFFF"/>
                </a:solidFill>
              </a:rPr>
              <a:t>4</a:t>
            </a:r>
            <a:endParaRPr lang="en-GB" dirty="0">
              <a:solidFill>
                <a:srgbClr val="FFFFFF"/>
              </a:solidFill>
            </a:endParaRPr>
          </a:p>
        </p:txBody>
      </p:sp>
    </p:spTree>
    <p:extLst>
      <p:ext uri="{BB962C8B-B14F-4D97-AF65-F5344CB8AC3E}">
        <p14:creationId xmlns:p14="http://schemas.microsoft.com/office/powerpoint/2010/main" val="151359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472" y="404664"/>
            <a:ext cx="5112568" cy="5832648"/>
          </a:xfrm>
        </p:spPr>
        <p:txBody>
          <a:bodyPr/>
          <a:lstStyle/>
          <a:p>
            <a:pPr algn="just"/>
            <a:r>
              <a:rPr lang="en-GB" dirty="0" smtClean="0">
                <a:solidFill>
                  <a:srgbClr val="E83F35"/>
                </a:solidFill>
                <a:effectLst>
                  <a:outerShdw sx="0" sy="0">
                    <a:srgbClr val="000000"/>
                  </a:outerShdw>
                </a:effectLst>
                <a:latin typeface="+mj-lt"/>
              </a:rPr>
              <a:t>Has the scheme unlocked new investment? </a:t>
            </a:r>
          </a:p>
          <a:p>
            <a:pPr algn="just"/>
            <a:r>
              <a:rPr lang="en-GB" sz="1050" dirty="0">
                <a:latin typeface="+mj-lt"/>
              </a:rPr>
              <a:t>Stakeholder evidence suggests further developments </a:t>
            </a:r>
            <a:r>
              <a:rPr lang="en-GB" sz="1050" dirty="0" smtClean="0">
                <a:latin typeface="+mj-lt"/>
              </a:rPr>
              <a:t>have been facilitated by the investment </a:t>
            </a:r>
            <a:r>
              <a:rPr lang="en-GB" sz="1050" dirty="0">
                <a:latin typeface="+mj-lt"/>
              </a:rPr>
              <a:t>in the flood </a:t>
            </a:r>
            <a:r>
              <a:rPr lang="en-GB" sz="1050" dirty="0" smtClean="0">
                <a:latin typeface="+mj-lt"/>
              </a:rPr>
              <a:t>defences: </a:t>
            </a:r>
            <a:r>
              <a:rPr lang="en-GB" sz="1050" dirty="0">
                <a:latin typeface="+mj-lt"/>
              </a:rPr>
              <a:t>four new businesses have </a:t>
            </a:r>
            <a:r>
              <a:rPr lang="en-GB" sz="1050" dirty="0" smtClean="0">
                <a:latin typeface="+mj-lt"/>
              </a:rPr>
              <a:t>emerged in </a:t>
            </a:r>
            <a:r>
              <a:rPr lang="en-GB" sz="1050" dirty="0">
                <a:latin typeface="+mj-lt"/>
              </a:rPr>
              <a:t>the town since the completion of the  flood defences and 7 new more properties are under construction. </a:t>
            </a:r>
            <a:r>
              <a:rPr lang="en-GB" sz="1050" dirty="0" smtClean="0">
                <a:latin typeface="+mj-lt"/>
              </a:rPr>
              <a:t>This contrasts with the declining economic activity before the flood defence and regeneration investment. If we </a:t>
            </a:r>
            <a:r>
              <a:rPr lang="en-GB" sz="1050" dirty="0">
                <a:latin typeface="+mj-lt"/>
              </a:rPr>
              <a:t>assume that these businesses are more of the most common type of business in the Redcar area (micro wholesale and retail) then </a:t>
            </a:r>
            <a:r>
              <a:rPr lang="en-GB" sz="1050" dirty="0" smtClean="0">
                <a:latin typeface="+mj-lt"/>
              </a:rPr>
              <a:t>this would be equivalent to about 55 jobs and an </a:t>
            </a:r>
            <a:r>
              <a:rPr lang="en-GB" sz="1050" b="1" dirty="0" smtClean="0">
                <a:latin typeface="+mj-lt"/>
              </a:rPr>
              <a:t>estimated £</a:t>
            </a:r>
            <a:r>
              <a:rPr lang="en-GB" sz="1050" b="1" dirty="0">
                <a:latin typeface="+mj-lt"/>
              </a:rPr>
              <a:t>1m GVA </a:t>
            </a:r>
            <a:r>
              <a:rPr lang="en-GB" sz="1050" b="1" dirty="0" smtClean="0">
                <a:latin typeface="+mj-lt"/>
              </a:rPr>
              <a:t>per annum </a:t>
            </a:r>
            <a:r>
              <a:rPr lang="en-GB" sz="1050" dirty="0" smtClean="0">
                <a:latin typeface="+mj-lt"/>
              </a:rPr>
              <a:t>in the </a:t>
            </a:r>
            <a:r>
              <a:rPr lang="en-GB" sz="1050" dirty="0">
                <a:latin typeface="+mj-lt"/>
              </a:rPr>
              <a:t>Redcar economy </a:t>
            </a:r>
            <a:r>
              <a:rPr lang="en-GB" sz="1050" dirty="0" smtClean="0">
                <a:latin typeface="+mj-lt"/>
              </a:rPr>
              <a:t>having been facilitated in some way by the </a:t>
            </a:r>
            <a:r>
              <a:rPr lang="en-GB" sz="1050" dirty="0">
                <a:latin typeface="+mj-lt"/>
              </a:rPr>
              <a:t>investment in FCERM. </a:t>
            </a:r>
          </a:p>
          <a:p>
            <a:pPr algn="just"/>
            <a:r>
              <a:rPr lang="en-GB" sz="1050" dirty="0">
                <a:solidFill>
                  <a:srgbClr val="E83F35"/>
                </a:solidFill>
                <a:effectLst>
                  <a:outerShdw sx="0" sy="0">
                    <a:srgbClr val="000000"/>
                  </a:outerShdw>
                </a:effectLst>
                <a:latin typeface="+mj-lt"/>
              </a:rPr>
              <a:t>What are the additional </a:t>
            </a:r>
            <a:r>
              <a:rPr lang="en-GB" sz="1050" dirty="0" err="1" smtClean="0">
                <a:solidFill>
                  <a:srgbClr val="E83F35"/>
                </a:solidFill>
                <a:effectLst>
                  <a:outerShdw sx="0" sy="0">
                    <a:srgbClr val="000000"/>
                  </a:outerShdw>
                </a:effectLst>
                <a:latin typeface="+mj-lt"/>
              </a:rPr>
              <a:t>spillover</a:t>
            </a:r>
            <a:r>
              <a:rPr lang="en-GB" sz="1050" dirty="0" smtClean="0">
                <a:solidFill>
                  <a:srgbClr val="E83F35"/>
                </a:solidFill>
                <a:effectLst>
                  <a:outerShdw sx="0" sy="0">
                    <a:srgbClr val="000000"/>
                  </a:outerShdw>
                </a:effectLst>
                <a:latin typeface="+mj-lt"/>
              </a:rPr>
              <a:t> </a:t>
            </a:r>
            <a:r>
              <a:rPr lang="en-GB" sz="1050" dirty="0">
                <a:solidFill>
                  <a:srgbClr val="E83F35"/>
                </a:solidFill>
                <a:effectLst>
                  <a:outerShdw sx="0" sy="0">
                    <a:srgbClr val="000000"/>
                  </a:outerShdw>
                </a:effectLst>
                <a:latin typeface="+mj-lt"/>
              </a:rPr>
              <a:t>impacts of the scheme?</a:t>
            </a:r>
          </a:p>
          <a:p>
            <a:pPr algn="just"/>
            <a:r>
              <a:rPr lang="en-GB" sz="1050" dirty="0" smtClean="0">
                <a:solidFill>
                  <a:srgbClr val="000000"/>
                </a:solidFill>
                <a:latin typeface="+mj-lt"/>
              </a:rPr>
              <a:t>The </a:t>
            </a:r>
            <a:r>
              <a:rPr lang="en-GB" sz="1050" dirty="0">
                <a:solidFill>
                  <a:srgbClr val="000000"/>
                </a:solidFill>
                <a:latin typeface="+mj-lt"/>
              </a:rPr>
              <a:t>investment in FCERM by the Environment Agency and Redcar Council is part of an </a:t>
            </a:r>
            <a:r>
              <a:rPr lang="en-GB" sz="1050" b="1" dirty="0">
                <a:solidFill>
                  <a:srgbClr val="000000"/>
                </a:solidFill>
                <a:latin typeface="+mj-lt"/>
              </a:rPr>
              <a:t>overall regeneration Master Plan (£100m) for the local area</a:t>
            </a:r>
            <a:r>
              <a:rPr lang="en-GB" sz="1050" dirty="0">
                <a:solidFill>
                  <a:srgbClr val="000000"/>
                </a:solidFill>
                <a:latin typeface="+mj-lt"/>
              </a:rPr>
              <a:t>. The aim of the plan is to encourage start ups and attract </a:t>
            </a:r>
            <a:r>
              <a:rPr lang="en-GB" sz="1050" dirty="0">
                <a:latin typeface="+mj-lt"/>
              </a:rPr>
              <a:t>businesses. </a:t>
            </a:r>
            <a:r>
              <a:rPr lang="en-GB" sz="1050" dirty="0">
                <a:solidFill>
                  <a:srgbClr val="000000"/>
                </a:solidFill>
                <a:latin typeface="+mj-lt"/>
              </a:rPr>
              <a:t>This Master Plan investment fits into the wider development of the Tees Valley Enterprise </a:t>
            </a:r>
            <a:r>
              <a:rPr lang="en-GB" sz="1050" dirty="0" smtClean="0">
                <a:solidFill>
                  <a:srgbClr val="000000"/>
                </a:solidFill>
                <a:latin typeface="+mj-lt"/>
              </a:rPr>
              <a:t>Zone (EZ). </a:t>
            </a:r>
            <a:r>
              <a:rPr lang="en-GB" sz="1050" dirty="0">
                <a:solidFill>
                  <a:srgbClr val="000000"/>
                </a:solidFill>
                <a:latin typeface="+mj-lt"/>
              </a:rPr>
              <a:t>Redcar’s investment in FCERM allows for the borough to participate in the Teesside EZ, </a:t>
            </a:r>
            <a:r>
              <a:rPr lang="en-GB" sz="1050" dirty="0" smtClean="0">
                <a:solidFill>
                  <a:srgbClr val="000000"/>
                </a:solidFill>
                <a:latin typeface="+mj-lt"/>
              </a:rPr>
              <a:t>benefitting </a:t>
            </a:r>
            <a:r>
              <a:rPr lang="en-GB" sz="1050" dirty="0">
                <a:solidFill>
                  <a:srgbClr val="000000"/>
                </a:solidFill>
                <a:latin typeface="+mj-lt"/>
              </a:rPr>
              <a:t>the local economy significantly over the longer-term. </a:t>
            </a:r>
            <a:r>
              <a:rPr lang="en-GB" sz="1050" dirty="0" smtClean="0">
                <a:latin typeface="+mj-lt"/>
              </a:rPr>
              <a:t>Alongside the flood defence investment, there </a:t>
            </a:r>
            <a:r>
              <a:rPr lang="en-GB" sz="1050" dirty="0">
                <a:latin typeface="+mj-lt"/>
              </a:rPr>
              <a:t>has been increasing investment in local business spaces and enterprise </a:t>
            </a:r>
            <a:r>
              <a:rPr lang="en-GB" sz="1050" dirty="0" smtClean="0">
                <a:latin typeface="+mj-lt"/>
              </a:rPr>
              <a:t>activities. These include:</a:t>
            </a:r>
          </a:p>
          <a:p>
            <a:pPr marL="171450" indent="-171450" algn="just">
              <a:buClr>
                <a:srgbClr val="E83F35"/>
              </a:buClr>
              <a:buFont typeface="Arial" panose="020B0604020202020204" pitchFamily="34" charset="0"/>
              <a:buChar char="•"/>
            </a:pPr>
            <a:r>
              <a:rPr lang="en-GB" sz="1050" dirty="0" smtClean="0">
                <a:solidFill>
                  <a:srgbClr val="000000"/>
                </a:solidFill>
                <a:latin typeface="+mj-lt"/>
              </a:rPr>
              <a:t>The </a:t>
            </a:r>
            <a:r>
              <a:rPr lang="en-GB" sz="1050" dirty="0">
                <a:solidFill>
                  <a:srgbClr val="000000"/>
                </a:solidFill>
                <a:latin typeface="+mj-lt"/>
              </a:rPr>
              <a:t>“Redcar Beacon” vertical pier is part of the flood alleviation scheme, with tenant and commercial spaces to let in the tower (£1m EU funding, £</a:t>
            </a:r>
            <a:r>
              <a:rPr lang="en-GB" sz="1050" dirty="0" smtClean="0">
                <a:solidFill>
                  <a:srgbClr val="000000"/>
                </a:solidFill>
                <a:latin typeface="+mj-lt"/>
              </a:rPr>
              <a:t>1.5m </a:t>
            </a:r>
            <a:r>
              <a:rPr lang="en-GB" sz="1050" dirty="0">
                <a:solidFill>
                  <a:srgbClr val="000000"/>
                </a:solidFill>
                <a:latin typeface="+mj-lt"/>
              </a:rPr>
              <a:t>Redcar Council</a:t>
            </a:r>
            <a:r>
              <a:rPr lang="en-GB" sz="1050" dirty="0" smtClean="0">
                <a:solidFill>
                  <a:srgbClr val="000000"/>
                </a:solidFill>
                <a:latin typeface="+mj-lt"/>
              </a:rPr>
              <a:t>)</a:t>
            </a:r>
          </a:p>
          <a:p>
            <a:pPr marL="171450" indent="-171450" algn="just">
              <a:buClr>
                <a:srgbClr val="E83F35"/>
              </a:buClr>
              <a:buFont typeface="Arial" panose="020B0604020202020204" pitchFamily="34" charset="0"/>
              <a:buChar char="•"/>
            </a:pPr>
            <a:r>
              <a:rPr lang="en-GB" sz="1050" dirty="0" smtClean="0">
                <a:solidFill>
                  <a:srgbClr val="000000"/>
                </a:solidFill>
                <a:latin typeface="+mj-lt"/>
              </a:rPr>
              <a:t>A </a:t>
            </a:r>
            <a:r>
              <a:rPr lang="en-GB" sz="1050" dirty="0">
                <a:solidFill>
                  <a:srgbClr val="000000"/>
                </a:solidFill>
                <a:latin typeface="+mj-lt"/>
              </a:rPr>
              <a:t>commercial business to business services centre (£3.5m </a:t>
            </a:r>
            <a:r>
              <a:rPr lang="en-GB" sz="1050" dirty="0" smtClean="0">
                <a:solidFill>
                  <a:srgbClr val="000000"/>
                </a:solidFill>
                <a:latin typeface="+mj-lt"/>
              </a:rPr>
              <a:t>EU Funding and </a:t>
            </a:r>
            <a:r>
              <a:rPr lang="en-GB" sz="1050" dirty="0">
                <a:solidFill>
                  <a:srgbClr val="000000"/>
                </a:solidFill>
                <a:latin typeface="+mj-lt"/>
              </a:rPr>
              <a:t>£5m Redcar Council</a:t>
            </a:r>
            <a:r>
              <a:rPr lang="en-GB" sz="1050" dirty="0" smtClean="0">
                <a:solidFill>
                  <a:srgbClr val="000000"/>
                </a:solidFill>
                <a:latin typeface="+mj-lt"/>
              </a:rPr>
              <a:t>)</a:t>
            </a:r>
          </a:p>
          <a:p>
            <a:pPr marL="171450" indent="-171450" algn="just">
              <a:buClr>
                <a:srgbClr val="E83F35"/>
              </a:buClr>
              <a:buFont typeface="Arial" panose="020B0604020202020204" pitchFamily="34" charset="0"/>
              <a:buChar char="•"/>
            </a:pPr>
            <a:r>
              <a:rPr lang="en-GB" sz="1050" dirty="0" smtClean="0">
                <a:solidFill>
                  <a:srgbClr val="000000"/>
                </a:solidFill>
                <a:latin typeface="+mj-lt"/>
              </a:rPr>
              <a:t>A centre </a:t>
            </a:r>
            <a:r>
              <a:rPr lang="en-GB" sz="1050" dirty="0">
                <a:solidFill>
                  <a:srgbClr val="000000"/>
                </a:solidFill>
                <a:latin typeface="+mj-lt"/>
              </a:rPr>
              <a:t>with services for young people (£5m Big Lottery Fund) </a:t>
            </a:r>
            <a:endParaRPr lang="en-GB" sz="1050" dirty="0" smtClean="0">
              <a:solidFill>
                <a:srgbClr val="000000"/>
              </a:solidFill>
              <a:latin typeface="+mj-lt"/>
            </a:endParaRPr>
          </a:p>
          <a:p>
            <a:pPr marL="171450" indent="-171450" algn="just">
              <a:buClr>
                <a:srgbClr val="E83F35"/>
              </a:buClr>
              <a:buFont typeface="Arial" panose="020B0604020202020204" pitchFamily="34" charset="0"/>
              <a:buChar char="•"/>
            </a:pPr>
            <a:r>
              <a:rPr lang="en-GB" sz="1050" dirty="0" smtClean="0">
                <a:solidFill>
                  <a:srgbClr val="000000"/>
                </a:solidFill>
                <a:latin typeface="+mj-lt"/>
              </a:rPr>
              <a:t>A </a:t>
            </a:r>
            <a:r>
              <a:rPr lang="en-GB" sz="1050" dirty="0">
                <a:solidFill>
                  <a:srgbClr val="000000"/>
                </a:solidFill>
                <a:latin typeface="+mj-lt"/>
              </a:rPr>
              <a:t>new town centre, with town hall leisure centre and 44 new offices spaces (£30million) </a:t>
            </a:r>
            <a:r>
              <a:rPr lang="en-GB" sz="1050" dirty="0" smtClean="0">
                <a:solidFill>
                  <a:srgbClr val="000000"/>
                </a:solidFill>
                <a:latin typeface="+mj-lt"/>
              </a:rPr>
              <a:t>. </a:t>
            </a:r>
          </a:p>
          <a:p>
            <a:pPr algn="just">
              <a:buClrTx/>
            </a:pPr>
            <a:r>
              <a:rPr lang="en-GB" sz="1050" dirty="0" smtClean="0">
                <a:latin typeface="+mj-lt"/>
              </a:rPr>
              <a:t>Alongside long-term investment, here has also been a reported increase in tourist numbers in Redcar since the opening of the Esplanade. This is likely to support seafront hospitality businesses and arts and leisure businesses further. </a:t>
            </a:r>
            <a:endParaRPr lang="en-GB" sz="1050" dirty="0">
              <a:latin typeface="+mj-lt"/>
            </a:endParaRPr>
          </a:p>
          <a:p>
            <a:pPr algn="just">
              <a:buClrTx/>
            </a:pPr>
            <a:endParaRPr lang="en-GB" sz="1050" dirty="0">
              <a:solidFill>
                <a:srgbClr val="D90000"/>
              </a:solidFill>
              <a:latin typeface="+mj-lt"/>
            </a:endParaRPr>
          </a:p>
        </p:txBody>
      </p:sp>
      <p:sp>
        <p:nvSpPr>
          <p:cNvPr id="5" name="Rectangle 2"/>
          <p:cNvSpPr txBox="1">
            <a:spLocks noChangeArrowheads="1"/>
          </p:cNvSpPr>
          <p:nvPr/>
        </p:nvSpPr>
        <p:spPr bwMode="auto">
          <a:xfrm>
            <a:off x="105917"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r>
              <a:rPr lang="en-GB" sz="1800" dirty="0" smtClean="0"/>
              <a:t>4.3 Redcar – Dynamic Impacts: </a:t>
            </a:r>
            <a:r>
              <a:rPr lang="en-GB" sz="1800" dirty="0" err="1" smtClean="0"/>
              <a:t>Spillover</a:t>
            </a:r>
            <a:r>
              <a:rPr lang="en-GB" sz="1800" dirty="0" smtClean="0"/>
              <a:t> Effects</a:t>
            </a:r>
            <a:endParaRPr lang="en-GB" sz="1800" kern="0" dirty="0"/>
          </a:p>
        </p:txBody>
      </p:sp>
      <p:sp>
        <p:nvSpPr>
          <p:cNvPr id="9" name="Rectangle 5"/>
          <p:cNvSpPr txBox="1">
            <a:spLocks noChangeArrowheads="1"/>
          </p:cNvSpPr>
          <p:nvPr/>
        </p:nvSpPr>
        <p:spPr bwMode="auto">
          <a:xfrm>
            <a:off x="5529064" y="3284984"/>
            <a:ext cx="4117014" cy="3024336"/>
          </a:xfrm>
          <a:prstGeom prst="rect">
            <a:avLst/>
          </a:prstGeom>
          <a:solidFill>
            <a:srgbClr val="B4A76C"/>
          </a:solidFill>
          <a:ln w="28575">
            <a:solidFill>
              <a:srgbClr val="156570"/>
            </a:solidFill>
          </a:ln>
          <a:effectLs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marL="171450" indent="-171450" algn="just">
              <a:buFont typeface="Arial" panose="020B0604020202020204" pitchFamily="34" charset="0"/>
              <a:buChar char="•"/>
            </a:pPr>
            <a:r>
              <a:rPr lang="en-GB" sz="1050" dirty="0">
                <a:solidFill>
                  <a:srgbClr val="000000"/>
                </a:solidFill>
                <a:latin typeface="Arial"/>
              </a:rPr>
              <a:t>The “Redcar Beacon” is a central part of the flood alleviation scheme, worth £2.5million</a:t>
            </a:r>
          </a:p>
          <a:p>
            <a:pPr marL="171450" indent="-171450" algn="just">
              <a:buFont typeface="Arial" panose="020B0604020202020204" pitchFamily="34" charset="0"/>
              <a:buChar char="•"/>
            </a:pPr>
            <a:r>
              <a:rPr lang="en-GB" sz="1050" dirty="0" smtClean="0">
                <a:solidFill>
                  <a:srgbClr val="000000"/>
                </a:solidFill>
                <a:latin typeface="Arial"/>
              </a:rPr>
              <a:t>It is possible that up to around </a:t>
            </a:r>
            <a:r>
              <a:rPr lang="en-GB" sz="1050" b="1" dirty="0" smtClean="0">
                <a:solidFill>
                  <a:srgbClr val="000000"/>
                </a:solidFill>
                <a:latin typeface="Arial"/>
              </a:rPr>
              <a:t>55 </a:t>
            </a:r>
            <a:r>
              <a:rPr lang="en-GB" sz="1050" b="1" dirty="0">
                <a:solidFill>
                  <a:srgbClr val="000000"/>
                </a:solidFill>
                <a:latin typeface="Arial"/>
              </a:rPr>
              <a:t>new </a:t>
            </a:r>
            <a:r>
              <a:rPr lang="en-GB" sz="1050" b="1" dirty="0" smtClean="0">
                <a:solidFill>
                  <a:srgbClr val="000000"/>
                </a:solidFill>
                <a:latin typeface="Arial"/>
              </a:rPr>
              <a:t>local jobs </a:t>
            </a:r>
            <a:r>
              <a:rPr lang="en-GB" sz="1050" dirty="0">
                <a:solidFill>
                  <a:srgbClr val="000000"/>
                </a:solidFill>
                <a:latin typeface="Arial"/>
              </a:rPr>
              <a:t>have been created as a result of new business development </a:t>
            </a:r>
            <a:r>
              <a:rPr lang="en-GB" sz="1050" dirty="0" smtClean="0">
                <a:solidFill>
                  <a:srgbClr val="000000"/>
                </a:solidFill>
                <a:latin typeface="Arial"/>
              </a:rPr>
              <a:t>since investment </a:t>
            </a:r>
            <a:r>
              <a:rPr lang="en-GB" sz="1050" dirty="0">
                <a:solidFill>
                  <a:srgbClr val="000000"/>
                </a:solidFill>
                <a:latin typeface="Arial"/>
              </a:rPr>
              <a:t>in </a:t>
            </a:r>
            <a:r>
              <a:rPr lang="en-GB" sz="1050" dirty="0" smtClean="0">
                <a:solidFill>
                  <a:srgbClr val="000000"/>
                </a:solidFill>
                <a:latin typeface="Arial"/>
              </a:rPr>
              <a:t>FCERM. If so, this would be equivalent to an </a:t>
            </a:r>
            <a:r>
              <a:rPr lang="en-GB" sz="1050" dirty="0">
                <a:solidFill>
                  <a:srgbClr val="000000"/>
                </a:solidFill>
                <a:latin typeface="Arial"/>
              </a:rPr>
              <a:t>additional £1m GVA </a:t>
            </a:r>
            <a:r>
              <a:rPr lang="en-GB" sz="1050" dirty="0" smtClean="0">
                <a:solidFill>
                  <a:srgbClr val="000000"/>
                </a:solidFill>
                <a:latin typeface="Arial"/>
              </a:rPr>
              <a:t>per annum in </a:t>
            </a:r>
            <a:r>
              <a:rPr lang="en-GB" sz="1050" dirty="0">
                <a:solidFill>
                  <a:srgbClr val="000000"/>
                </a:solidFill>
                <a:latin typeface="Arial"/>
              </a:rPr>
              <a:t>the Redcar local </a:t>
            </a:r>
            <a:r>
              <a:rPr lang="en-GB" sz="1050" dirty="0" smtClean="0">
                <a:solidFill>
                  <a:srgbClr val="000000"/>
                </a:solidFill>
                <a:latin typeface="Arial"/>
              </a:rPr>
              <a:t>economy facilitated by the FCERM. </a:t>
            </a:r>
            <a:endParaRPr lang="en-GB" sz="1050" dirty="0">
              <a:solidFill>
                <a:srgbClr val="000000"/>
              </a:solidFill>
              <a:latin typeface="Arial"/>
            </a:endParaRPr>
          </a:p>
          <a:p>
            <a:pPr marL="171450" indent="-171450" algn="just">
              <a:buFont typeface="Arial" panose="020B0604020202020204" pitchFamily="34" charset="0"/>
              <a:buChar char="•"/>
            </a:pPr>
            <a:r>
              <a:rPr lang="en-GB" sz="1050" dirty="0" smtClean="0">
                <a:solidFill>
                  <a:srgbClr val="000000"/>
                </a:solidFill>
                <a:latin typeface="Arial"/>
              </a:rPr>
              <a:t>Investment in Redcar flood defences is part of a wider regeneration Master Plan, worth £100m in the local area.</a:t>
            </a:r>
          </a:p>
          <a:p>
            <a:pPr marL="171450" indent="-171450" algn="just">
              <a:buFont typeface="Arial" panose="020B0604020202020204" pitchFamily="34" charset="0"/>
              <a:buChar char="•"/>
            </a:pPr>
            <a:r>
              <a:rPr lang="en-GB" sz="1050" dirty="0" smtClean="0">
                <a:solidFill>
                  <a:srgbClr val="000000"/>
                </a:solidFill>
                <a:latin typeface="Arial"/>
              </a:rPr>
              <a:t>A number of central developments in Redcar have been funded through Redcar Council (£6.5m) EU funding (£4.5m) and the Big Lottery Fund (£5m). </a:t>
            </a:r>
          </a:p>
          <a:p>
            <a:pPr marL="171450" indent="-171450" algn="just">
              <a:buFont typeface="Arial" panose="020B0604020202020204" pitchFamily="34" charset="0"/>
              <a:buChar char="•"/>
            </a:pPr>
            <a:r>
              <a:rPr lang="en-GB" sz="1050" dirty="0" smtClean="0">
                <a:solidFill>
                  <a:srgbClr val="000000"/>
                </a:solidFill>
                <a:latin typeface="Arial"/>
              </a:rPr>
              <a:t>There is likely to have been an increase in tourist numbers with improvements in the seafront Esplanade, with some figures reporting an average increase of footfall of over 20% quarter on quarter. </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6899"/>
          <a:stretch/>
        </p:blipFill>
        <p:spPr>
          <a:xfrm>
            <a:off x="5529064" y="760867"/>
            <a:ext cx="4104472" cy="2380101"/>
          </a:xfrm>
          <a:prstGeom prst="rect">
            <a:avLst/>
          </a:prstGeom>
          <a:ln w="15875">
            <a:solidFill>
              <a:srgbClr val="156570"/>
            </a:solidFill>
          </a:ln>
        </p:spPr>
      </p:pic>
      <p:sp>
        <p:nvSpPr>
          <p:cNvPr id="13" name="Rectangle 12"/>
          <p:cNvSpPr/>
          <p:nvPr/>
        </p:nvSpPr>
        <p:spPr bwMode="auto">
          <a:xfrm>
            <a:off x="5457056" y="404664"/>
            <a:ext cx="4349720" cy="296788"/>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lang="en-GB" sz="1000" b="1" dirty="0" smtClean="0">
                <a:solidFill>
                  <a:srgbClr val="000000"/>
                </a:solidFill>
              </a:rPr>
              <a:t>Figure </a:t>
            </a:r>
            <a:r>
              <a:rPr lang="en-GB" sz="1000" b="1" dirty="0">
                <a:solidFill>
                  <a:srgbClr val="000000"/>
                </a:solidFill>
              </a:rPr>
              <a:t>3</a:t>
            </a:r>
            <a:r>
              <a:rPr lang="en-GB" sz="1000" b="1" dirty="0" smtClean="0">
                <a:solidFill>
                  <a:srgbClr val="000000"/>
                </a:solidFill>
              </a:rPr>
              <a:t>: </a:t>
            </a:r>
            <a:r>
              <a:rPr lang="en-GB" sz="1000" dirty="0" smtClean="0">
                <a:solidFill>
                  <a:srgbClr val="000000"/>
                </a:solidFill>
              </a:rPr>
              <a:t>Redcar Coastal Flood Risk Area, Economic Appraisal Report, June 2009</a:t>
            </a:r>
          </a:p>
        </p:txBody>
      </p:sp>
      <p:sp>
        <p:nvSpPr>
          <p:cNvPr id="11"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1</a:t>
            </a:r>
          </a:p>
        </p:txBody>
      </p:sp>
      <p:sp>
        <p:nvSpPr>
          <p:cNvPr id="12" name="Oval 56"/>
          <p:cNvSpPr>
            <a:spLocks noChangeArrowheads="1"/>
          </p:cNvSpPr>
          <p:nvPr/>
        </p:nvSpPr>
        <p:spPr bwMode="auto">
          <a:xfrm>
            <a:off x="8841026" y="69808"/>
            <a:ext cx="288000" cy="288000"/>
          </a:xfrm>
          <a:prstGeom prst="ellipse">
            <a:avLst/>
          </a:prstGeom>
          <a:solidFill>
            <a:schemeClr val="bg1">
              <a:lumMod val="65000"/>
            </a:schemeClr>
          </a:solidFill>
          <a:ln w="9525">
            <a:solidFill>
              <a:schemeClr val="bg1"/>
            </a:solidFill>
            <a:round/>
            <a:headEnd/>
            <a:tailEnd/>
          </a:ln>
          <a:effectLst/>
          <a:extLst/>
        </p:spPr>
        <p:txBody>
          <a:bodyPr wrap="none" anchor="ctr"/>
          <a:lstStyle/>
          <a:p>
            <a:r>
              <a:rPr lang="en-GB" dirty="0">
                <a:solidFill>
                  <a:srgbClr val="FFFFFF"/>
                </a:solidFill>
              </a:rPr>
              <a:t>2</a:t>
            </a:r>
          </a:p>
        </p:txBody>
      </p:sp>
      <p:sp>
        <p:nvSpPr>
          <p:cNvPr id="18" name="Oval 56"/>
          <p:cNvSpPr>
            <a:spLocks noChangeArrowheads="1"/>
          </p:cNvSpPr>
          <p:nvPr/>
        </p:nvSpPr>
        <p:spPr bwMode="auto">
          <a:xfrm>
            <a:off x="9167596" y="69808"/>
            <a:ext cx="288000" cy="288000"/>
          </a:xfrm>
          <a:prstGeom prst="ellipse">
            <a:avLst/>
          </a:prstGeom>
          <a:solidFill>
            <a:srgbClr val="E83F35"/>
          </a:solidFill>
          <a:ln w="9525">
            <a:solidFill>
              <a:schemeClr val="bg1"/>
            </a:solidFill>
            <a:round/>
            <a:headEnd/>
            <a:tailEnd/>
          </a:ln>
          <a:effectLst/>
          <a:extLst/>
        </p:spPr>
        <p:txBody>
          <a:bodyPr wrap="none" anchor="ctr"/>
          <a:lstStyle/>
          <a:p>
            <a:r>
              <a:rPr lang="en-GB" dirty="0">
                <a:solidFill>
                  <a:srgbClr val="FFFFFF"/>
                </a:solidFill>
              </a:rPr>
              <a:t>3</a:t>
            </a:r>
          </a:p>
        </p:txBody>
      </p:sp>
      <p:sp>
        <p:nvSpPr>
          <p:cNvPr id="19"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smtClean="0">
                <a:solidFill>
                  <a:srgbClr val="FFFFFF"/>
                </a:solidFill>
              </a:rPr>
              <a:t>4</a:t>
            </a:r>
            <a:endParaRPr lang="en-GB" dirty="0">
              <a:solidFill>
                <a:srgbClr val="FFFFFF"/>
              </a:solidFill>
            </a:endParaRPr>
          </a:p>
        </p:txBody>
      </p:sp>
    </p:spTree>
    <p:extLst>
      <p:ext uri="{BB962C8B-B14F-4D97-AF65-F5344CB8AC3E}">
        <p14:creationId xmlns:p14="http://schemas.microsoft.com/office/powerpoint/2010/main" val="32896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05917"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r>
              <a:rPr lang="en-GB" sz="1800" dirty="0" smtClean="0"/>
              <a:t>4.3 Redcar – </a:t>
            </a:r>
            <a:r>
              <a:rPr lang="en-GB" sz="1800" dirty="0"/>
              <a:t>Total </a:t>
            </a:r>
            <a:r>
              <a:rPr lang="en-GB" sz="1800" dirty="0" smtClean="0"/>
              <a:t>estimated impact </a:t>
            </a:r>
            <a:r>
              <a:rPr lang="en-GB" sz="1800" dirty="0"/>
              <a:t>of FCERM on GVA</a:t>
            </a:r>
            <a:endParaRPr lang="en-GB" sz="1800" kern="0" dirty="0"/>
          </a:p>
        </p:txBody>
      </p:sp>
      <p:sp>
        <p:nvSpPr>
          <p:cNvPr id="12" name="Rectangle 11"/>
          <p:cNvSpPr/>
          <p:nvPr/>
        </p:nvSpPr>
        <p:spPr bwMode="auto">
          <a:xfrm>
            <a:off x="205815" y="2877029"/>
            <a:ext cx="1866866" cy="576064"/>
          </a:xfrm>
          <a:prstGeom prst="rect">
            <a:avLst/>
          </a:prstGeom>
          <a:solidFill>
            <a:srgbClr val="156570"/>
          </a:solidFill>
          <a:ln w="9525" cap="flat" cmpd="sng" algn="ctr">
            <a:solidFill>
              <a:srgbClr val="15657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l" eaLnBrk="1" hangingPunct="1">
              <a:spcBef>
                <a:spcPct val="20000"/>
              </a:spcBef>
              <a:spcAft>
                <a:spcPct val="20000"/>
              </a:spcAft>
              <a:buClr>
                <a:srgbClr val="FFFFFF"/>
              </a:buClr>
            </a:pPr>
            <a:r>
              <a:rPr lang="en-GB" b="1" dirty="0" smtClean="0">
                <a:solidFill>
                  <a:srgbClr val="FFFFFF"/>
                </a:solidFill>
                <a:ea typeface="굴림" pitchFamily="50" charset="-127"/>
              </a:rPr>
              <a:t>First Round </a:t>
            </a:r>
            <a:r>
              <a:rPr lang="en-GB" b="1" dirty="0">
                <a:solidFill>
                  <a:srgbClr val="FFFFFF"/>
                </a:solidFill>
                <a:ea typeface="굴림" pitchFamily="50" charset="-127"/>
              </a:rPr>
              <a:t>I</a:t>
            </a:r>
            <a:r>
              <a:rPr lang="en-GB" b="1" dirty="0" smtClean="0">
                <a:solidFill>
                  <a:srgbClr val="FFFFFF"/>
                </a:solidFill>
                <a:ea typeface="굴림" pitchFamily="50" charset="-127"/>
              </a:rPr>
              <a:t>mpacts</a:t>
            </a:r>
          </a:p>
        </p:txBody>
      </p:sp>
      <p:sp>
        <p:nvSpPr>
          <p:cNvPr id="14" name="Rectangle 13"/>
          <p:cNvSpPr/>
          <p:nvPr/>
        </p:nvSpPr>
        <p:spPr bwMode="auto">
          <a:xfrm>
            <a:off x="205814" y="3669117"/>
            <a:ext cx="1866867" cy="576064"/>
          </a:xfrm>
          <a:prstGeom prst="rect">
            <a:avLst/>
          </a:prstGeom>
          <a:solidFill>
            <a:srgbClr val="156570"/>
          </a:solidFill>
          <a:ln w="9525" cap="flat" cmpd="sng" algn="ctr">
            <a:solidFill>
              <a:srgbClr val="15657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l" eaLnBrk="1" hangingPunct="1">
              <a:spcBef>
                <a:spcPct val="20000"/>
              </a:spcBef>
              <a:spcAft>
                <a:spcPct val="20000"/>
              </a:spcAft>
              <a:buClr>
                <a:srgbClr val="FFFFFF"/>
              </a:buClr>
            </a:pPr>
            <a:r>
              <a:rPr lang="en-GB" b="1" dirty="0" smtClean="0">
                <a:solidFill>
                  <a:srgbClr val="FFFFFF"/>
                </a:solidFill>
                <a:ea typeface="굴림" pitchFamily="50" charset="-127"/>
              </a:rPr>
              <a:t>Dynamic Impacts</a:t>
            </a:r>
            <a:endParaRPr lang="en-GB" b="1" dirty="0">
              <a:solidFill>
                <a:srgbClr val="FFFFFF"/>
              </a:solidFill>
              <a:ea typeface="굴림" pitchFamily="50" charset="-127"/>
            </a:endParaRPr>
          </a:p>
        </p:txBody>
      </p:sp>
      <p:sp>
        <p:nvSpPr>
          <p:cNvPr id="18" name="Rectangle 17"/>
          <p:cNvSpPr/>
          <p:nvPr/>
        </p:nvSpPr>
        <p:spPr bwMode="auto">
          <a:xfrm>
            <a:off x="205814" y="476672"/>
            <a:ext cx="9491421" cy="1675402"/>
          </a:xfrm>
          <a:prstGeom prst="rect">
            <a:avLst/>
          </a:prstGeom>
          <a:solidFill>
            <a:schemeClr val="bg1"/>
          </a:solidFill>
          <a:ln w="38100"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171450" indent="-171450" algn="just" eaLnBrk="1" hangingPunct="1">
              <a:spcBef>
                <a:spcPct val="20000"/>
              </a:spcBef>
              <a:spcAft>
                <a:spcPct val="20000"/>
              </a:spcAft>
              <a:buClr>
                <a:srgbClr val="156570"/>
              </a:buClr>
              <a:buFont typeface="Wingdings" pitchFamily="2" charset="2"/>
              <a:buChar char="§"/>
            </a:pPr>
            <a:r>
              <a:rPr lang="en-GB" sz="1100" dirty="0" smtClean="0">
                <a:ea typeface="굴림" pitchFamily="50" charset="-127"/>
              </a:rPr>
              <a:t>The Redcar scheme could potentially provide </a:t>
            </a:r>
            <a:r>
              <a:rPr lang="en-GB" sz="1100" b="1" dirty="0" smtClean="0">
                <a:ea typeface="굴림" pitchFamily="50" charset="-127"/>
              </a:rPr>
              <a:t>£15.2m-£45.7m of GVA</a:t>
            </a:r>
            <a:r>
              <a:rPr lang="en-GB" sz="1100" dirty="0" smtClean="0">
                <a:ea typeface="굴림" pitchFamily="50" charset="-127"/>
              </a:rPr>
              <a:t> discounted over the ten-year appraisal period from dynamic impacts</a:t>
            </a:r>
            <a:endParaRPr lang="en-GB" sz="1100" dirty="0" smtClean="0">
              <a:solidFill>
                <a:srgbClr val="000000"/>
              </a:solidFill>
              <a:ea typeface="굴림" pitchFamily="50" charset="-127"/>
            </a:endParaRPr>
          </a:p>
          <a:p>
            <a:pPr marL="171450" indent="-171450" algn="just" eaLnBrk="1" hangingPunct="1">
              <a:spcBef>
                <a:spcPct val="20000"/>
              </a:spcBef>
              <a:spcAft>
                <a:spcPct val="20000"/>
              </a:spcAft>
              <a:buClr>
                <a:srgbClr val="156570"/>
              </a:buClr>
              <a:buFont typeface="Wingdings" pitchFamily="2" charset="2"/>
              <a:buChar char="§"/>
            </a:pPr>
            <a:r>
              <a:rPr lang="en-US" sz="1100" kern="0" dirty="0" smtClean="0">
                <a:solidFill>
                  <a:srgbClr val="000000"/>
                </a:solidFill>
                <a:latin typeface="Arial"/>
              </a:rPr>
              <a:t>Given the nature of business activity is predominantly micro businesses, a significant proportion of the economic benefits derive from the first round impacts</a:t>
            </a:r>
            <a:r>
              <a:rPr lang="en-US" sz="1100" b="1" kern="0" dirty="0" smtClean="0">
                <a:solidFill>
                  <a:srgbClr val="000000"/>
                </a:solidFill>
                <a:latin typeface="Arial"/>
              </a:rPr>
              <a:t>. </a:t>
            </a:r>
          </a:p>
          <a:p>
            <a:pPr marL="171450" indent="-171450" algn="just" eaLnBrk="1" hangingPunct="1">
              <a:spcBef>
                <a:spcPct val="20000"/>
              </a:spcBef>
              <a:spcAft>
                <a:spcPct val="20000"/>
              </a:spcAft>
              <a:buClr>
                <a:srgbClr val="156570"/>
              </a:buClr>
              <a:buFont typeface="Wingdings" pitchFamily="2" charset="2"/>
              <a:buChar char="§"/>
            </a:pPr>
            <a:r>
              <a:rPr lang="en-US" sz="1100" kern="0" dirty="0" smtClean="0">
                <a:solidFill>
                  <a:srgbClr val="000000"/>
                </a:solidFill>
                <a:latin typeface="Arial"/>
              </a:rPr>
              <a:t>The intervention plays a significant role as part of the wider regeneration of the </a:t>
            </a:r>
            <a:r>
              <a:rPr lang="en-US" sz="1100" kern="0" dirty="0" err="1" smtClean="0">
                <a:solidFill>
                  <a:srgbClr val="000000"/>
                </a:solidFill>
                <a:latin typeface="Arial"/>
              </a:rPr>
              <a:t>Redcar</a:t>
            </a:r>
            <a:r>
              <a:rPr lang="en-US" sz="1100" kern="0" dirty="0" smtClean="0">
                <a:solidFill>
                  <a:srgbClr val="000000"/>
                </a:solidFill>
                <a:latin typeface="Arial"/>
              </a:rPr>
              <a:t> area. This is particularly important to support the tourist sector. </a:t>
            </a:r>
          </a:p>
        </p:txBody>
      </p:sp>
      <p:sp>
        <p:nvSpPr>
          <p:cNvPr id="19" name="Rectangle 18"/>
          <p:cNvSpPr/>
          <p:nvPr/>
        </p:nvSpPr>
        <p:spPr bwMode="auto">
          <a:xfrm>
            <a:off x="2234037" y="2877029"/>
            <a:ext cx="2470641" cy="576064"/>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600" dirty="0" smtClean="0">
                <a:solidFill>
                  <a:srgbClr val="000000"/>
                </a:solidFill>
                <a:ea typeface="굴림" pitchFamily="50" charset="-127"/>
              </a:rPr>
              <a:t>£2.0million</a:t>
            </a:r>
          </a:p>
        </p:txBody>
      </p:sp>
      <p:sp>
        <p:nvSpPr>
          <p:cNvPr id="20" name="Rectangle 19"/>
          <p:cNvSpPr/>
          <p:nvPr/>
        </p:nvSpPr>
        <p:spPr bwMode="auto">
          <a:xfrm>
            <a:off x="2247258" y="3669117"/>
            <a:ext cx="2470641" cy="576064"/>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600" dirty="0" smtClean="0">
                <a:ea typeface="굴림" pitchFamily="50" charset="-127"/>
              </a:rPr>
              <a:t>£1.8m - £5.5m</a:t>
            </a:r>
          </a:p>
        </p:txBody>
      </p:sp>
      <p:sp>
        <p:nvSpPr>
          <p:cNvPr id="21" name="Rectangle 20"/>
          <p:cNvSpPr/>
          <p:nvPr/>
        </p:nvSpPr>
        <p:spPr bwMode="auto">
          <a:xfrm>
            <a:off x="4782687" y="2886157"/>
            <a:ext cx="2574286" cy="576064"/>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600" dirty="0" smtClean="0">
                <a:solidFill>
                  <a:srgbClr val="000000"/>
                </a:solidFill>
                <a:ea typeface="굴림" pitchFamily="50" charset="-127"/>
              </a:rPr>
              <a:t>£16.7 million</a:t>
            </a:r>
          </a:p>
        </p:txBody>
      </p:sp>
      <p:sp>
        <p:nvSpPr>
          <p:cNvPr id="22" name="Rectangle 21"/>
          <p:cNvSpPr/>
          <p:nvPr/>
        </p:nvSpPr>
        <p:spPr bwMode="auto">
          <a:xfrm>
            <a:off x="4834509" y="3678245"/>
            <a:ext cx="2522464" cy="576064"/>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dirty="0" smtClean="0">
                <a:ea typeface="굴림" pitchFamily="50" charset="-127"/>
              </a:rPr>
              <a:t>£15.2m - £45.7m (flood-risk)</a:t>
            </a:r>
          </a:p>
          <a:p>
            <a:pPr eaLnBrk="1" hangingPunct="1">
              <a:spcBef>
                <a:spcPct val="20000"/>
              </a:spcBef>
              <a:spcAft>
                <a:spcPct val="20000"/>
              </a:spcAft>
              <a:buClr>
                <a:srgbClr val="FFFFFF"/>
              </a:buClr>
            </a:pPr>
            <a:r>
              <a:rPr lang="en-GB" smtClean="0">
                <a:ea typeface="굴림" pitchFamily="50" charset="-127"/>
              </a:rPr>
              <a:t>£5.9m - £70.2m (coastal </a:t>
            </a:r>
            <a:r>
              <a:rPr lang="en-GB" dirty="0" smtClean="0">
                <a:ea typeface="굴림" pitchFamily="50" charset="-127"/>
              </a:rPr>
              <a:t>erosion)</a:t>
            </a:r>
          </a:p>
        </p:txBody>
      </p:sp>
      <p:sp>
        <p:nvSpPr>
          <p:cNvPr id="23" name="Rectangle 22"/>
          <p:cNvSpPr/>
          <p:nvPr/>
        </p:nvSpPr>
        <p:spPr bwMode="auto">
          <a:xfrm>
            <a:off x="7512991" y="2890721"/>
            <a:ext cx="2160864" cy="576064"/>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600" dirty="0" smtClean="0">
                <a:solidFill>
                  <a:srgbClr val="000000"/>
                </a:solidFill>
                <a:ea typeface="굴림" pitchFamily="50" charset="-127"/>
              </a:rPr>
              <a:t>NA</a:t>
            </a:r>
          </a:p>
        </p:txBody>
      </p:sp>
      <p:sp>
        <p:nvSpPr>
          <p:cNvPr id="24" name="Rectangle 23"/>
          <p:cNvSpPr/>
          <p:nvPr/>
        </p:nvSpPr>
        <p:spPr bwMode="auto">
          <a:xfrm>
            <a:off x="7512991" y="3678245"/>
            <a:ext cx="2160864" cy="576064"/>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100" dirty="0" smtClean="0">
                <a:solidFill>
                  <a:srgbClr val="000000"/>
                </a:solidFill>
                <a:ea typeface="굴림" pitchFamily="50" charset="-127"/>
              </a:rPr>
              <a:t>Significant unlocked investment from regeneration and new jobs</a:t>
            </a:r>
          </a:p>
        </p:txBody>
      </p:sp>
      <p:sp>
        <p:nvSpPr>
          <p:cNvPr id="28" name="Rectangle 27"/>
          <p:cNvSpPr/>
          <p:nvPr/>
        </p:nvSpPr>
        <p:spPr bwMode="auto">
          <a:xfrm>
            <a:off x="205813" y="4437112"/>
            <a:ext cx="9468041" cy="1656184"/>
          </a:xfrm>
          <a:prstGeom prst="rect">
            <a:avLst/>
          </a:prstGeom>
          <a:solidFill>
            <a:schemeClr val="bg1"/>
          </a:solidFill>
          <a:ln w="38100"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just" eaLnBrk="1" hangingPunct="1">
              <a:spcBef>
                <a:spcPct val="20000"/>
              </a:spcBef>
              <a:spcAft>
                <a:spcPct val="20000"/>
              </a:spcAft>
              <a:buClr>
                <a:srgbClr val="FFFFFF"/>
              </a:buClr>
            </a:pPr>
            <a:r>
              <a:rPr lang="en-GB" sz="1050" b="1" i="1" dirty="0" smtClean="0">
                <a:solidFill>
                  <a:srgbClr val="E83F35"/>
                </a:solidFill>
                <a:ea typeface="굴림" pitchFamily="50" charset="-127"/>
              </a:rPr>
              <a:t>Specific limitations</a:t>
            </a:r>
          </a:p>
          <a:p>
            <a:pPr marL="171450" indent="-171450" algn="just" eaLnBrk="1" hangingPunct="1">
              <a:spcBef>
                <a:spcPct val="20000"/>
              </a:spcBef>
              <a:spcAft>
                <a:spcPct val="20000"/>
              </a:spcAft>
              <a:buClr>
                <a:srgbClr val="156570"/>
              </a:buClr>
              <a:buFont typeface="Wingdings" pitchFamily="2" charset="2"/>
              <a:buChar char="§"/>
            </a:pPr>
            <a:r>
              <a:rPr lang="en-GB" sz="1050" b="1" dirty="0" smtClean="0">
                <a:solidFill>
                  <a:srgbClr val="000000"/>
                </a:solidFill>
                <a:ea typeface="굴림" pitchFamily="50" charset="-127"/>
              </a:rPr>
              <a:t>The business categorisation is based on local authority and regional business data. </a:t>
            </a:r>
            <a:r>
              <a:rPr lang="en-GB" sz="1050" dirty="0" smtClean="0">
                <a:solidFill>
                  <a:srgbClr val="000000"/>
                </a:solidFill>
                <a:ea typeface="굴림" pitchFamily="50" charset="-127"/>
              </a:rPr>
              <a:t>The actual make-up of businesses in the floodplain may differ from what we have estimated. As certain types of business are more valuable than others, this is may impact on the GVA estimates.</a:t>
            </a:r>
          </a:p>
          <a:p>
            <a:pPr marL="171450" indent="-171450" algn="just" eaLnBrk="1" hangingPunct="1">
              <a:spcBef>
                <a:spcPct val="20000"/>
              </a:spcBef>
              <a:spcAft>
                <a:spcPct val="20000"/>
              </a:spcAft>
              <a:buClr>
                <a:srgbClr val="156570"/>
              </a:buClr>
              <a:buFont typeface="Wingdings" pitchFamily="2" charset="2"/>
              <a:buChar char="§"/>
            </a:pPr>
            <a:r>
              <a:rPr lang="en-GB" sz="1050" b="1" dirty="0" smtClean="0">
                <a:solidFill>
                  <a:srgbClr val="000000"/>
                </a:solidFill>
                <a:ea typeface="굴림" pitchFamily="50" charset="-127"/>
              </a:rPr>
              <a:t>The scheme could have a number of spill-over effects that could materially impact on GVA, but many cannot be quantified robustly. </a:t>
            </a:r>
            <a:r>
              <a:rPr lang="en-GB" sz="1050" dirty="0" smtClean="0">
                <a:solidFill>
                  <a:srgbClr val="000000"/>
                </a:solidFill>
                <a:ea typeface="굴림" pitchFamily="50" charset="-127"/>
              </a:rPr>
              <a:t>In particular, disruption to the tourist sector in Redcar without the FCERM may not be fully captured. Although businesses in hospitality can adapt against the risk of flooding and coastal erosion, if the local coast line and tourist amenities are not protected, tourists will not be attracted to the area in the first place. FCERM could therefore avoid these potential disruptions.</a:t>
            </a:r>
            <a:endParaRPr lang="en-GB" sz="1050" b="1" dirty="0" smtClean="0">
              <a:solidFill>
                <a:srgbClr val="000000"/>
              </a:solidFill>
              <a:ea typeface="굴림" pitchFamily="50" charset="-127"/>
            </a:endParaRPr>
          </a:p>
        </p:txBody>
      </p:sp>
      <p:sp>
        <p:nvSpPr>
          <p:cNvPr id="25"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1</a:t>
            </a:r>
          </a:p>
        </p:txBody>
      </p:sp>
      <p:sp>
        <p:nvSpPr>
          <p:cNvPr id="26" name="Oval 56"/>
          <p:cNvSpPr>
            <a:spLocks noChangeArrowheads="1"/>
          </p:cNvSpPr>
          <p:nvPr/>
        </p:nvSpPr>
        <p:spPr bwMode="auto">
          <a:xfrm>
            <a:off x="8841026" y="69808"/>
            <a:ext cx="288000" cy="288000"/>
          </a:xfrm>
          <a:prstGeom prst="ellipse">
            <a:avLst/>
          </a:prstGeom>
          <a:solidFill>
            <a:schemeClr val="bg1">
              <a:lumMod val="65000"/>
            </a:schemeClr>
          </a:solidFill>
          <a:ln w="9525">
            <a:solidFill>
              <a:schemeClr val="bg1"/>
            </a:solidFill>
            <a:round/>
            <a:headEnd/>
            <a:tailEnd/>
          </a:ln>
          <a:effectLst/>
          <a:extLst/>
        </p:spPr>
        <p:txBody>
          <a:bodyPr wrap="none" anchor="ctr"/>
          <a:lstStyle/>
          <a:p>
            <a:r>
              <a:rPr lang="en-GB" dirty="0">
                <a:solidFill>
                  <a:srgbClr val="FFFFFF"/>
                </a:solidFill>
              </a:rPr>
              <a:t>2</a:t>
            </a:r>
          </a:p>
        </p:txBody>
      </p:sp>
      <p:sp>
        <p:nvSpPr>
          <p:cNvPr id="27" name="Oval 56"/>
          <p:cNvSpPr>
            <a:spLocks noChangeArrowheads="1"/>
          </p:cNvSpPr>
          <p:nvPr/>
        </p:nvSpPr>
        <p:spPr bwMode="auto">
          <a:xfrm>
            <a:off x="9167596" y="69808"/>
            <a:ext cx="288000" cy="288000"/>
          </a:xfrm>
          <a:prstGeom prst="ellipse">
            <a:avLst/>
          </a:prstGeom>
          <a:solidFill>
            <a:srgbClr val="E83F35"/>
          </a:solidFill>
          <a:ln w="9525">
            <a:solidFill>
              <a:schemeClr val="bg1"/>
            </a:solidFill>
            <a:round/>
            <a:headEnd/>
            <a:tailEnd/>
          </a:ln>
          <a:effectLst/>
          <a:extLst/>
        </p:spPr>
        <p:txBody>
          <a:bodyPr wrap="none" anchor="ctr"/>
          <a:lstStyle/>
          <a:p>
            <a:r>
              <a:rPr lang="en-GB" dirty="0">
                <a:solidFill>
                  <a:srgbClr val="FFFFFF"/>
                </a:solidFill>
              </a:rPr>
              <a:t>3</a:t>
            </a:r>
          </a:p>
        </p:txBody>
      </p:sp>
      <p:sp>
        <p:nvSpPr>
          <p:cNvPr id="34" name="Oval 56"/>
          <p:cNvSpPr>
            <a:spLocks noChangeArrowheads="1"/>
          </p:cNvSpPr>
          <p:nvPr/>
        </p:nvSpPr>
        <p:spPr bwMode="auto">
          <a:xfrm>
            <a:off x="948953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smtClean="0">
                <a:solidFill>
                  <a:srgbClr val="FFFFFF"/>
                </a:solidFill>
              </a:rPr>
              <a:t>4</a:t>
            </a:r>
            <a:endParaRPr lang="en-GB" dirty="0">
              <a:solidFill>
                <a:srgbClr val="FFFFFF"/>
              </a:solidFill>
            </a:endParaRPr>
          </a:p>
        </p:txBody>
      </p:sp>
      <p:sp>
        <p:nvSpPr>
          <p:cNvPr id="30" name="Rectangle 29"/>
          <p:cNvSpPr/>
          <p:nvPr/>
        </p:nvSpPr>
        <p:spPr bwMode="auto">
          <a:xfrm>
            <a:off x="4878073" y="2286752"/>
            <a:ext cx="2574286" cy="411956"/>
          </a:xfrm>
          <a:prstGeom prst="rect">
            <a:avLst/>
          </a:prstGeom>
          <a:solidFill>
            <a:srgbClr val="99BFC2"/>
          </a:solidFill>
          <a:ln w="9525" cap="flat" cmpd="sng" algn="ctr">
            <a:solidFill>
              <a:srgbClr val="99BFC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100" b="1" dirty="0" smtClean="0">
                <a:solidFill>
                  <a:srgbClr val="000000"/>
                </a:solidFill>
                <a:ea typeface="굴림" pitchFamily="50" charset="-127"/>
              </a:rPr>
              <a:t>Estimated 10-year GVA impact (£ discounted </a:t>
            </a:r>
            <a:r>
              <a:rPr lang="en-GB" sz="1100" b="1" dirty="0">
                <a:solidFill>
                  <a:srgbClr val="000000"/>
                </a:solidFill>
                <a:ea typeface="굴림" pitchFamily="50" charset="-127"/>
              </a:rPr>
              <a:t>to PV)</a:t>
            </a:r>
          </a:p>
        </p:txBody>
      </p:sp>
      <p:sp>
        <p:nvSpPr>
          <p:cNvPr id="31" name="Rectangle 30"/>
          <p:cNvSpPr/>
          <p:nvPr/>
        </p:nvSpPr>
        <p:spPr bwMode="auto">
          <a:xfrm>
            <a:off x="2329423" y="2286752"/>
            <a:ext cx="2470641" cy="411956"/>
          </a:xfrm>
          <a:prstGeom prst="rect">
            <a:avLst/>
          </a:prstGeom>
          <a:solidFill>
            <a:srgbClr val="99BFC2"/>
          </a:solidFill>
          <a:ln w="9525" cap="flat" cmpd="sng" algn="ctr">
            <a:solidFill>
              <a:srgbClr val="99BFC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100" b="1" dirty="0" smtClean="0">
                <a:solidFill>
                  <a:srgbClr val="000000"/>
                </a:solidFill>
                <a:ea typeface="굴림" pitchFamily="50" charset="-127"/>
              </a:rPr>
              <a:t>Estimated </a:t>
            </a:r>
            <a:r>
              <a:rPr lang="en-GB" sz="1100" b="1" dirty="0">
                <a:solidFill>
                  <a:srgbClr val="000000"/>
                </a:solidFill>
                <a:ea typeface="굴림" pitchFamily="50" charset="-127"/>
              </a:rPr>
              <a:t>u</a:t>
            </a:r>
            <a:r>
              <a:rPr lang="en-GB" sz="1100" b="1" dirty="0" smtClean="0">
                <a:solidFill>
                  <a:srgbClr val="000000"/>
                </a:solidFill>
                <a:ea typeface="굴림" pitchFamily="50" charset="-127"/>
              </a:rPr>
              <a:t>ndiscounted annual average (£)</a:t>
            </a:r>
          </a:p>
        </p:txBody>
      </p:sp>
      <p:sp>
        <p:nvSpPr>
          <p:cNvPr id="32" name="Rectangle 31"/>
          <p:cNvSpPr/>
          <p:nvPr/>
        </p:nvSpPr>
        <p:spPr bwMode="auto">
          <a:xfrm>
            <a:off x="7535138" y="2286752"/>
            <a:ext cx="2160865" cy="411956"/>
          </a:xfrm>
          <a:prstGeom prst="rect">
            <a:avLst/>
          </a:prstGeom>
          <a:solidFill>
            <a:srgbClr val="99BFC2"/>
          </a:solidFill>
          <a:ln w="9525" cap="flat" cmpd="sng" algn="ctr">
            <a:solidFill>
              <a:srgbClr val="99BFC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100" b="1" dirty="0">
                <a:solidFill>
                  <a:srgbClr val="000000"/>
                </a:solidFill>
                <a:ea typeface="굴림" pitchFamily="50" charset="-127"/>
              </a:rPr>
              <a:t>Qualitative assessment</a:t>
            </a:r>
          </a:p>
        </p:txBody>
      </p:sp>
    </p:spTree>
    <p:extLst>
      <p:ext uri="{BB962C8B-B14F-4D97-AF65-F5344CB8AC3E}">
        <p14:creationId xmlns:p14="http://schemas.microsoft.com/office/powerpoint/2010/main" val="95979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1" name="Rectangle 7"/>
          <p:cNvSpPr>
            <a:spLocks noChangeArrowheads="1"/>
          </p:cNvSpPr>
          <p:nvPr/>
        </p:nvSpPr>
        <p:spPr bwMode="auto">
          <a:xfrm>
            <a:off x="0" y="0"/>
            <a:ext cx="9906000" cy="6858000"/>
          </a:xfrm>
          <a:prstGeom prst="rect">
            <a:avLst/>
          </a:prstGeom>
          <a:solidFill>
            <a:srgbClr val="FFFFFF"/>
          </a:solidFill>
          <a:ln>
            <a:noFill/>
          </a:ln>
          <a:effectLst/>
          <a:extLst>
            <a:ext uri="{91240B29-F687-4F45-9708-019B960494DF}">
              <a14:hiddenLine xmlns:a14="http://schemas.microsoft.com/office/drawing/2010/main" w="25400">
                <a:solidFill>
                  <a:srgbClr val="E83F3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a:solidFill>
                <a:srgbClr val="000000"/>
              </a:solidFill>
            </a:endParaRPr>
          </a:p>
        </p:txBody>
      </p:sp>
      <p:sp>
        <p:nvSpPr>
          <p:cNvPr id="77829" name="Rectangle 5"/>
          <p:cNvSpPr>
            <a:spLocks noChangeArrowheads="1"/>
          </p:cNvSpPr>
          <p:nvPr/>
        </p:nvSpPr>
        <p:spPr bwMode="auto">
          <a:xfrm>
            <a:off x="6744514" y="0"/>
            <a:ext cx="3152775" cy="6858000"/>
          </a:xfrm>
          <a:prstGeom prst="rect">
            <a:avLst/>
          </a:prstGeom>
          <a:solidFill>
            <a:srgbClr val="E83F35"/>
          </a:solidFill>
          <a:ln>
            <a:noFill/>
          </a:ln>
          <a:effectLst/>
          <a:extLst>
            <a:ext uri="{91240B29-F687-4F45-9708-019B960494DF}">
              <a14:hiddenLine xmlns:a14="http://schemas.microsoft.com/office/drawing/2010/main" w="25400">
                <a:solidFill>
                  <a:srgbClr val="E83F3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a:solidFill>
                <a:srgbClr val="000000"/>
              </a:solidFill>
            </a:endParaRPr>
          </a:p>
        </p:txBody>
      </p:sp>
      <p:sp>
        <p:nvSpPr>
          <p:cNvPr id="77832" name="Rectangle 8"/>
          <p:cNvSpPr>
            <a:spLocks noGrp="1" noChangeArrowheads="1"/>
          </p:cNvSpPr>
          <p:nvPr>
            <p:ph type="body" idx="1"/>
          </p:nvPr>
        </p:nvSpPr>
        <p:spPr>
          <a:xfrm>
            <a:off x="6753225" y="4032250"/>
            <a:ext cx="2088207" cy="1628775"/>
          </a:xfrm>
          <a:noFill/>
          <a:ln/>
        </p:spPr>
        <p:txBody>
          <a:bodyPr lIns="0" rIns="0"/>
          <a:lstStyle/>
          <a:p>
            <a:pPr lvl="1">
              <a:buClr>
                <a:schemeClr val="bg1"/>
              </a:buClr>
            </a:pPr>
            <a:r>
              <a:rPr lang="en-US" altLang="en-US" sz="1800" dirty="0" err="1" smtClean="0">
                <a:solidFill>
                  <a:schemeClr val="bg1"/>
                </a:solidFill>
                <a:latin typeface="Arial" charset="0"/>
              </a:rPr>
              <a:t>Godmanchester</a:t>
            </a:r>
            <a:endParaRPr lang="en-US" altLang="en-US" sz="1800" dirty="0">
              <a:solidFill>
                <a:schemeClr val="bg1"/>
              </a:solidFill>
              <a:latin typeface="Arial" charset="0"/>
            </a:endParaRPr>
          </a:p>
          <a:p>
            <a:pPr lvl="1">
              <a:buClr>
                <a:schemeClr val="bg1"/>
              </a:buClr>
            </a:pPr>
            <a:r>
              <a:rPr lang="en-US" altLang="en-US" sz="1800" dirty="0" smtClean="0">
                <a:solidFill>
                  <a:schemeClr val="bg1"/>
                </a:solidFill>
                <a:latin typeface="Arial" charset="0"/>
              </a:rPr>
              <a:t>Nottingham</a:t>
            </a:r>
            <a:endParaRPr lang="en-US" altLang="en-US" sz="1800" dirty="0">
              <a:solidFill>
                <a:schemeClr val="bg1"/>
              </a:solidFill>
              <a:latin typeface="Arial" charset="0"/>
            </a:endParaRPr>
          </a:p>
          <a:p>
            <a:pPr lvl="1">
              <a:buClr>
                <a:schemeClr val="bg1"/>
              </a:buClr>
            </a:pPr>
            <a:r>
              <a:rPr lang="en-US" altLang="en-US" sz="1800" dirty="0" err="1" smtClean="0">
                <a:solidFill>
                  <a:schemeClr val="bg1"/>
                </a:solidFill>
                <a:latin typeface="Arial" charset="0"/>
              </a:rPr>
              <a:t>Redcar</a:t>
            </a:r>
            <a:endParaRPr lang="en-US" altLang="en-US" sz="1800" dirty="0" smtClean="0">
              <a:solidFill>
                <a:schemeClr val="bg1"/>
              </a:solidFill>
              <a:latin typeface="Arial" charset="0"/>
            </a:endParaRPr>
          </a:p>
          <a:p>
            <a:pPr lvl="1">
              <a:buClr>
                <a:schemeClr val="bg1"/>
              </a:buClr>
            </a:pPr>
            <a:r>
              <a:rPr lang="en-US" altLang="en-US" sz="1800" dirty="0" smtClean="0">
                <a:solidFill>
                  <a:schemeClr val="bg1"/>
                </a:solidFill>
                <a:latin typeface="Arial" charset="0"/>
              </a:rPr>
              <a:t>Sandwich</a:t>
            </a:r>
            <a:endParaRPr lang="en-US" altLang="en-US" sz="1800" dirty="0">
              <a:solidFill>
                <a:schemeClr val="bg1"/>
              </a:solidFill>
              <a:latin typeface="Arial" charset="0"/>
            </a:endParaRPr>
          </a:p>
          <a:p>
            <a:pPr lvl="1">
              <a:buClr>
                <a:schemeClr val="bg1"/>
              </a:buClr>
            </a:pPr>
            <a:endParaRPr lang="en-US" altLang="en-US" sz="1800" dirty="0">
              <a:solidFill>
                <a:schemeClr val="bg1"/>
              </a:solidFill>
              <a:latin typeface="Arial" charset="0"/>
            </a:endParaRPr>
          </a:p>
        </p:txBody>
      </p:sp>
      <p:sp>
        <p:nvSpPr>
          <p:cNvPr id="77833" name="Rectangle 9"/>
          <p:cNvSpPr>
            <a:spLocks noChangeArrowheads="1"/>
          </p:cNvSpPr>
          <p:nvPr/>
        </p:nvSpPr>
        <p:spPr bwMode="auto">
          <a:xfrm>
            <a:off x="6916759" y="5198280"/>
            <a:ext cx="2808287" cy="360363"/>
          </a:xfrm>
          <a:prstGeom prst="rect">
            <a:avLst/>
          </a:prstGeom>
          <a:noFill/>
          <a:ln w="25400">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GB">
              <a:solidFill>
                <a:srgbClr val="000000"/>
              </a:solidFill>
            </a:endParaRPr>
          </a:p>
        </p:txBody>
      </p:sp>
    </p:spTree>
    <p:extLst>
      <p:ext uri="{BB962C8B-B14F-4D97-AF65-F5344CB8AC3E}">
        <p14:creationId xmlns:p14="http://schemas.microsoft.com/office/powerpoint/2010/main" val="3223462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603" y="82547"/>
            <a:ext cx="9292778" cy="669386"/>
          </a:xfrm>
        </p:spPr>
        <p:txBody>
          <a:bodyPr/>
          <a:lstStyle/>
          <a:p>
            <a:r>
              <a:rPr lang="en-GB" dirty="0"/>
              <a:t>Headline findings in this </a:t>
            </a:r>
            <a:r>
              <a:rPr lang="en-GB" dirty="0" smtClean="0"/>
              <a:t>study (continued…)</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1668240752"/>
              </p:ext>
            </p:extLst>
          </p:nvPr>
        </p:nvGraphicFramePr>
        <p:xfrm>
          <a:off x="272504" y="620688"/>
          <a:ext cx="9433048" cy="3266688"/>
        </p:xfrm>
        <a:graphic>
          <a:graphicData uri="http://schemas.openxmlformats.org/drawingml/2006/table">
            <a:tbl>
              <a:tblPr firstRow="1" bandRow="1">
                <a:tableStyleId>{5C22544A-7EE6-4342-B048-85BDC9FD1C3A}</a:tableStyleId>
              </a:tblPr>
              <a:tblGrid>
                <a:gridCol w="3312344"/>
                <a:gridCol w="2448296"/>
                <a:gridCol w="3672408"/>
              </a:tblGrid>
              <a:tr h="432048">
                <a:tc>
                  <a:txBody>
                    <a:bodyPr/>
                    <a:lstStyle/>
                    <a:p>
                      <a:r>
                        <a:rPr lang="en-GB" sz="1400" dirty="0" smtClean="0">
                          <a:latin typeface="+mj-lt"/>
                        </a:rPr>
                        <a:t>Observation</a:t>
                      </a:r>
                      <a:endParaRPr lang="en-GB" sz="1400" dirty="0">
                        <a:latin typeface="+mj-lt"/>
                      </a:endParaRPr>
                    </a:p>
                  </a:txBody>
                  <a:tcPr>
                    <a:solidFill>
                      <a:srgbClr val="156570"/>
                    </a:solidFill>
                  </a:tcPr>
                </a:tc>
                <a:tc>
                  <a:txBody>
                    <a:bodyPr/>
                    <a:lstStyle/>
                    <a:p>
                      <a:r>
                        <a:rPr lang="en-GB" sz="1400" dirty="0" smtClean="0">
                          <a:latin typeface="+mj-lt"/>
                        </a:rPr>
                        <a:t>Example</a:t>
                      </a:r>
                      <a:endParaRPr lang="en-GB" sz="1400" dirty="0">
                        <a:latin typeface="+mj-lt"/>
                      </a:endParaRPr>
                    </a:p>
                  </a:txBody>
                  <a:tcPr>
                    <a:solidFill>
                      <a:srgbClr val="99BFC2"/>
                    </a:solidFill>
                  </a:tcPr>
                </a:tc>
                <a:tc>
                  <a:txBody>
                    <a:bodyPr/>
                    <a:lstStyle/>
                    <a:p>
                      <a:r>
                        <a:rPr lang="en-GB" sz="1400" dirty="0" smtClean="0">
                          <a:latin typeface="+mj-lt"/>
                        </a:rPr>
                        <a:t>Potential</a:t>
                      </a:r>
                      <a:r>
                        <a:rPr lang="en-GB" sz="1400" baseline="0" dirty="0" smtClean="0">
                          <a:latin typeface="+mj-lt"/>
                        </a:rPr>
                        <a:t> i</a:t>
                      </a:r>
                      <a:r>
                        <a:rPr lang="en-GB" sz="1400" dirty="0" smtClean="0">
                          <a:latin typeface="+mj-lt"/>
                        </a:rPr>
                        <a:t>mplication</a:t>
                      </a:r>
                      <a:endParaRPr lang="en-GB" sz="1400" dirty="0">
                        <a:latin typeface="+mj-lt"/>
                      </a:endParaRPr>
                    </a:p>
                  </a:txBody>
                  <a:tcPr>
                    <a:solidFill>
                      <a:srgbClr val="A5ACAF"/>
                    </a:solidFill>
                  </a:tcPr>
                </a:tc>
              </a:tr>
              <a:tr h="564063">
                <a:tc>
                  <a:txBody>
                    <a:bodyPr/>
                    <a:lstStyle/>
                    <a:p>
                      <a:r>
                        <a:rPr lang="en-GB" sz="1050" dirty="0" smtClean="0">
                          <a:latin typeface="+mj-lt"/>
                        </a:rPr>
                        <a:t>5. Where </a:t>
                      </a:r>
                      <a:r>
                        <a:rPr lang="en-GB" sz="1050" baseline="0" dirty="0" smtClean="0">
                          <a:latin typeface="+mj-lt"/>
                        </a:rPr>
                        <a:t>tourism is important to the local economy interdependencies mean FCERM can benefit not only the tourist attraction, but also the surrounding businesses and local economy (such as hotels, eateries </a:t>
                      </a:r>
                      <a:r>
                        <a:rPr lang="en-GB" sz="1050" baseline="0" dirty="0" err="1" smtClean="0">
                          <a:latin typeface="+mj-lt"/>
                        </a:rPr>
                        <a:t>etc</a:t>
                      </a:r>
                      <a:r>
                        <a:rPr lang="en-GB" sz="1050" baseline="0" dirty="0" smtClean="0">
                          <a:latin typeface="+mj-lt"/>
                        </a:rPr>
                        <a:t>). </a:t>
                      </a:r>
                      <a:endParaRPr lang="en-GB" sz="1050" dirty="0">
                        <a:latin typeface="+mj-lt"/>
                      </a:endParaRPr>
                    </a:p>
                  </a:txBody>
                  <a:tcPr/>
                </a:tc>
                <a:tc>
                  <a:txBody>
                    <a:bodyPr/>
                    <a:lstStyle/>
                    <a:p>
                      <a:r>
                        <a:rPr lang="en-GB" sz="1050" dirty="0" smtClean="0">
                          <a:latin typeface="+mj-lt"/>
                        </a:rPr>
                        <a:t>Redcar is very dependent on tourism.</a:t>
                      </a:r>
                      <a:r>
                        <a:rPr lang="en-GB" sz="1050" baseline="0" dirty="0" smtClean="0">
                          <a:latin typeface="+mj-lt"/>
                        </a:rPr>
                        <a:t> A holistic area-wide integrated approach was taken to regenerating the area</a:t>
                      </a:r>
                      <a:endParaRPr lang="en-GB" sz="1050" dirty="0">
                        <a:latin typeface="+mj-lt"/>
                      </a:endParaRPr>
                    </a:p>
                  </a:txBody>
                  <a:tcPr/>
                </a:tc>
                <a:tc>
                  <a:txBody>
                    <a:bodyPr/>
                    <a:lstStyle/>
                    <a:p>
                      <a:r>
                        <a:rPr lang="en-GB" sz="1050" b="0" dirty="0" smtClean="0">
                          <a:solidFill>
                            <a:schemeClr val="tx1"/>
                          </a:solidFill>
                          <a:latin typeface="+mj-lt"/>
                        </a:rPr>
                        <a:t>Area</a:t>
                      </a:r>
                      <a:r>
                        <a:rPr lang="en-GB" sz="1050" b="0" baseline="0" dirty="0" smtClean="0">
                          <a:solidFill>
                            <a:schemeClr val="tx1"/>
                          </a:solidFill>
                          <a:latin typeface="+mj-lt"/>
                        </a:rPr>
                        <a:t>s with significant tourist revenue benefit disproportionately from an integrated approach to flood planning</a:t>
                      </a:r>
                      <a:endParaRPr lang="en-GB" sz="1050" b="0" dirty="0">
                        <a:solidFill>
                          <a:schemeClr val="tx1"/>
                        </a:solidFill>
                        <a:latin typeface="+mj-lt"/>
                      </a:endParaRPr>
                    </a:p>
                  </a:txBody>
                  <a:tcPr/>
                </a:tc>
              </a:tr>
              <a:tr h="564063">
                <a:tc>
                  <a:txBody>
                    <a:bodyPr/>
                    <a:lstStyle/>
                    <a:p>
                      <a:r>
                        <a:rPr lang="en-GB" sz="1050" dirty="0" smtClean="0">
                          <a:latin typeface="+mj-lt"/>
                        </a:rPr>
                        <a:t>6. Interdependencies mean the system-wide</a:t>
                      </a:r>
                      <a:r>
                        <a:rPr lang="en-GB" sz="1050" baseline="0" dirty="0" smtClean="0">
                          <a:latin typeface="+mj-lt"/>
                        </a:rPr>
                        <a:t> </a:t>
                      </a:r>
                      <a:r>
                        <a:rPr lang="en-GB" sz="1050" dirty="0" smtClean="0">
                          <a:latin typeface="+mj-lt"/>
                        </a:rPr>
                        <a:t>benefits to the local economy from FCERM could be even greater than those that</a:t>
                      </a:r>
                      <a:r>
                        <a:rPr lang="en-GB" sz="1050" baseline="0" dirty="0" smtClean="0">
                          <a:latin typeface="+mj-lt"/>
                        </a:rPr>
                        <a:t> are currently amenable to quantification.</a:t>
                      </a:r>
                      <a:endParaRPr lang="en-GB" sz="1050" dirty="0">
                        <a:latin typeface="+mj-lt"/>
                      </a:endParaRPr>
                    </a:p>
                  </a:txBody>
                  <a:tcPr/>
                </a:tc>
                <a:tc>
                  <a:txBody>
                    <a:bodyPr/>
                    <a:lstStyle/>
                    <a:p>
                      <a:r>
                        <a:rPr lang="en-GB" sz="1050" dirty="0" smtClean="0">
                          <a:latin typeface="+mj-lt"/>
                        </a:rPr>
                        <a:t>Almost</a:t>
                      </a:r>
                      <a:r>
                        <a:rPr lang="en-GB" sz="1050" baseline="0" dirty="0" smtClean="0">
                          <a:latin typeface="+mj-lt"/>
                        </a:rPr>
                        <a:t> all businesses have supply chains of some form and rely on public infrastructure (e.g. transport and utilities). Some businesses also benefit from co-located businesses through enhanced efficiency.</a:t>
                      </a:r>
                      <a:endParaRPr lang="en-GB" sz="1050" dirty="0">
                        <a:latin typeface="+mj-lt"/>
                      </a:endParaRPr>
                    </a:p>
                  </a:txBody>
                  <a:tcPr/>
                </a:tc>
                <a:tc>
                  <a:txBody>
                    <a:bodyPr/>
                    <a:lstStyle/>
                    <a:p>
                      <a:r>
                        <a:rPr lang="en-GB" sz="1050" dirty="0" smtClean="0">
                          <a:latin typeface="+mj-lt"/>
                        </a:rPr>
                        <a:t>FCERM lowers the systemic</a:t>
                      </a:r>
                      <a:r>
                        <a:rPr lang="en-GB" sz="1050" baseline="0" dirty="0" smtClean="0">
                          <a:latin typeface="+mj-lt"/>
                        </a:rPr>
                        <a:t> risk of flooding in the local area. </a:t>
                      </a:r>
                      <a:r>
                        <a:rPr lang="en-GB" sz="1050" dirty="0" smtClean="0">
                          <a:latin typeface="+mj-lt"/>
                        </a:rPr>
                        <a:t>Understanding how businesses and organisations are interdependent on each other and infrastructure is critical to the assessment of benefits.</a:t>
                      </a:r>
                      <a:endParaRPr lang="en-GB" sz="1050" dirty="0">
                        <a:latin typeface="+mj-lt"/>
                      </a:endParaRPr>
                    </a:p>
                  </a:txBody>
                  <a:tcPr/>
                </a:tc>
              </a:tr>
              <a:tr h="564063">
                <a:tc>
                  <a:txBody>
                    <a:bodyPr/>
                    <a:lstStyle/>
                    <a:p>
                      <a:r>
                        <a:rPr lang="en-GB" sz="1050" dirty="0" smtClean="0">
                          <a:latin typeface="+mj-lt"/>
                        </a:rPr>
                        <a:t>7. FCERM is able to indirectly support economic activity – but this benefit is</a:t>
                      </a:r>
                      <a:r>
                        <a:rPr lang="en-GB" sz="1050" baseline="0" dirty="0" smtClean="0">
                          <a:latin typeface="+mj-lt"/>
                        </a:rPr>
                        <a:t> also difficult to quantify</a:t>
                      </a:r>
                      <a:endParaRPr lang="en-GB" sz="1050" dirty="0">
                        <a:latin typeface="+mj-lt"/>
                      </a:endParaRPr>
                    </a:p>
                  </a:txBody>
                  <a:tcPr/>
                </a:tc>
                <a:tc>
                  <a:txBody>
                    <a:bodyPr/>
                    <a:lstStyle/>
                    <a:p>
                      <a:r>
                        <a:rPr lang="en-GB" sz="1050" dirty="0" smtClean="0">
                          <a:latin typeface="+mj-lt"/>
                        </a:rPr>
                        <a:t>Godmanchester</a:t>
                      </a:r>
                      <a:r>
                        <a:rPr lang="en-GB" sz="1050" baseline="0" dirty="0" smtClean="0">
                          <a:latin typeface="+mj-lt"/>
                        </a:rPr>
                        <a:t> houses commuters who contribute high value labour to Cambridge and London. Such homes contribute to the supply of housing in the South-East</a:t>
                      </a:r>
                      <a:endParaRPr lang="en-GB" sz="1050" dirty="0">
                        <a:solidFill>
                          <a:srgbClr val="FFFF00"/>
                        </a:solidFill>
                        <a:latin typeface="+mj-lt"/>
                      </a:endParaRPr>
                    </a:p>
                  </a:txBody>
                  <a:tcPr/>
                </a:tc>
                <a:tc>
                  <a:txBody>
                    <a:bodyPr/>
                    <a:lstStyle/>
                    <a:p>
                      <a:r>
                        <a:rPr lang="en-GB" sz="1050" baseline="0" dirty="0" smtClean="0">
                          <a:latin typeface="+mj-lt"/>
                        </a:rPr>
                        <a:t>Indirect support for economic activity from FCERM could be significant – further research is needed to better understand the scale of this potential effect</a:t>
                      </a:r>
                      <a:endParaRPr lang="en-GB" sz="1050" dirty="0">
                        <a:latin typeface="+mj-lt"/>
                      </a:endParaRPr>
                    </a:p>
                  </a:txBody>
                  <a:tcPr/>
                </a:tc>
              </a:tr>
            </a:tbl>
          </a:graphicData>
        </a:graphic>
      </p:graphicFrame>
      <p:sp>
        <p:nvSpPr>
          <p:cNvPr id="5" name="TextBox 4"/>
          <p:cNvSpPr txBox="1"/>
          <p:nvPr/>
        </p:nvSpPr>
        <p:spPr>
          <a:xfrm>
            <a:off x="272504" y="4350850"/>
            <a:ext cx="9433048" cy="1938992"/>
          </a:xfrm>
          <a:prstGeom prst="rect">
            <a:avLst/>
          </a:prstGeom>
          <a:noFill/>
          <a:ln w="25400">
            <a:solidFill>
              <a:srgbClr val="E83F35"/>
            </a:solidFill>
          </a:ln>
        </p:spPr>
        <p:txBody>
          <a:bodyPr wrap="square" rtlCol="0">
            <a:spAutoFit/>
          </a:bodyPr>
          <a:lstStyle/>
          <a:p>
            <a:pPr algn="just"/>
            <a:r>
              <a:rPr lang="en-GB" dirty="0" smtClean="0"/>
              <a:t>The analysis suggests that a contribution to the national economy of FCERM investment is more likely where:</a:t>
            </a:r>
          </a:p>
          <a:p>
            <a:pPr marL="171450" indent="-171450" algn="just">
              <a:buClr>
                <a:srgbClr val="E83F35"/>
              </a:buClr>
              <a:buFont typeface="Wingdings" panose="05000000000000000000" pitchFamily="2" charset="2"/>
              <a:buChar char="§"/>
            </a:pPr>
            <a:r>
              <a:rPr lang="en-GB" b="1" dirty="0" smtClean="0"/>
              <a:t>Investment </a:t>
            </a:r>
            <a:r>
              <a:rPr lang="en-GB" b="1" dirty="0"/>
              <a:t>is </a:t>
            </a:r>
            <a:r>
              <a:rPr lang="en-GB" b="1" dirty="0" smtClean="0"/>
              <a:t>unlocked because of the unique characteristics </a:t>
            </a:r>
            <a:r>
              <a:rPr lang="en-GB" b="1" dirty="0"/>
              <a:t>of the </a:t>
            </a:r>
            <a:r>
              <a:rPr lang="en-GB" b="1" dirty="0" smtClean="0"/>
              <a:t>local area (and that investment would not otherwise be made in another area)</a:t>
            </a:r>
            <a:endParaRPr lang="en-GB" b="1" dirty="0" smtClean="0">
              <a:solidFill>
                <a:srgbClr val="FF0000"/>
              </a:solidFill>
            </a:endParaRPr>
          </a:p>
          <a:p>
            <a:pPr marL="171450" indent="-171450" algn="just">
              <a:buClr>
                <a:srgbClr val="E83F35"/>
              </a:buClr>
              <a:buFont typeface="Wingdings" panose="05000000000000000000" pitchFamily="2" charset="2"/>
              <a:buChar char="§"/>
            </a:pPr>
            <a:endParaRPr lang="en-GB" b="1" dirty="0" smtClean="0"/>
          </a:p>
          <a:p>
            <a:pPr marL="171450" indent="-171450" algn="just">
              <a:buClr>
                <a:srgbClr val="E83F35"/>
              </a:buClr>
              <a:buFont typeface="Wingdings" panose="05000000000000000000" pitchFamily="2" charset="2"/>
              <a:buChar char="§"/>
            </a:pPr>
            <a:r>
              <a:rPr lang="en-GB" b="1" dirty="0"/>
              <a:t>Agglomeration </a:t>
            </a:r>
            <a:r>
              <a:rPr lang="en-GB" b="1" dirty="0" smtClean="0"/>
              <a:t>benefits or other interdependencies: </a:t>
            </a:r>
            <a:r>
              <a:rPr lang="en-GB" dirty="0"/>
              <a:t>if businesses are able to remain in their first-best location (where they are more productive) rather than moving to a less productive area, then the national economy benefits from agglomeration and the efficiencies of </a:t>
            </a:r>
            <a:r>
              <a:rPr lang="en-GB" dirty="0" smtClean="0"/>
              <a:t>interdependencies. Protecting supply chains or infrastructure in which businesses rely is also likely to lead to a national gain.</a:t>
            </a:r>
            <a:endParaRPr lang="en-GB" dirty="0"/>
          </a:p>
          <a:p>
            <a:pPr marL="171450" indent="-171450" algn="just">
              <a:buClr>
                <a:srgbClr val="E83F35"/>
              </a:buClr>
              <a:buFont typeface="Wingdings" panose="05000000000000000000" pitchFamily="2" charset="2"/>
              <a:buChar char="§"/>
            </a:pPr>
            <a:endParaRPr lang="en-GB" b="1" dirty="0" smtClean="0"/>
          </a:p>
          <a:p>
            <a:pPr marL="171450" indent="-171450" algn="just">
              <a:buClr>
                <a:srgbClr val="E83F35"/>
              </a:buClr>
              <a:buFont typeface="Wingdings" panose="05000000000000000000" pitchFamily="2" charset="2"/>
              <a:buChar char="§"/>
            </a:pPr>
            <a:r>
              <a:rPr lang="en-GB" b="1" dirty="0" smtClean="0"/>
              <a:t>Lowering damage to commercial property, public infrastructure and agricultural outputs is a national  benefit.</a:t>
            </a:r>
            <a:endParaRPr lang="en-GB" dirty="0"/>
          </a:p>
        </p:txBody>
      </p:sp>
      <p:sp>
        <p:nvSpPr>
          <p:cNvPr id="18" name="TextBox 17"/>
          <p:cNvSpPr txBox="1"/>
          <p:nvPr/>
        </p:nvSpPr>
        <p:spPr>
          <a:xfrm>
            <a:off x="200472" y="4060203"/>
            <a:ext cx="4788556" cy="276999"/>
          </a:xfrm>
          <a:prstGeom prst="rect">
            <a:avLst/>
          </a:prstGeom>
          <a:noFill/>
        </p:spPr>
        <p:txBody>
          <a:bodyPr wrap="square" rtlCol="0">
            <a:spAutoFit/>
          </a:bodyPr>
          <a:lstStyle/>
          <a:p>
            <a:pPr algn="l"/>
            <a:r>
              <a:rPr lang="en-GB" dirty="0">
                <a:solidFill>
                  <a:srgbClr val="E83F35"/>
                </a:solidFill>
              </a:rPr>
              <a:t>Key </a:t>
            </a:r>
            <a:r>
              <a:rPr lang="en-GB" dirty="0" smtClean="0">
                <a:solidFill>
                  <a:srgbClr val="E83F35"/>
                </a:solidFill>
              </a:rPr>
              <a:t>findings </a:t>
            </a:r>
            <a:r>
              <a:rPr lang="en-GB" dirty="0">
                <a:solidFill>
                  <a:srgbClr val="E83F35"/>
                </a:solidFill>
              </a:rPr>
              <a:t>relating to GVA impacts for the </a:t>
            </a:r>
            <a:r>
              <a:rPr lang="en-GB" dirty="0" smtClean="0">
                <a:solidFill>
                  <a:srgbClr val="E83F35"/>
                </a:solidFill>
              </a:rPr>
              <a:t>national economy</a:t>
            </a:r>
            <a:endParaRPr lang="en-GB" dirty="0"/>
          </a:p>
        </p:txBody>
      </p:sp>
    </p:spTree>
    <p:extLst>
      <p:ext uri="{BB962C8B-B14F-4D97-AF65-F5344CB8AC3E}">
        <p14:creationId xmlns:p14="http://schemas.microsoft.com/office/powerpoint/2010/main" val="2484516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105917"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r>
              <a:rPr lang="en-GB" sz="1800" dirty="0" smtClean="0"/>
              <a:t>4.4 Sandwich - Introduction</a:t>
            </a:r>
            <a:endParaRPr lang="en-GB" sz="1800" kern="0" dirty="0"/>
          </a:p>
        </p:txBody>
      </p:sp>
      <p:sp>
        <p:nvSpPr>
          <p:cNvPr id="19" name="Rectangle 5"/>
          <p:cNvSpPr txBox="1">
            <a:spLocks noChangeArrowheads="1"/>
          </p:cNvSpPr>
          <p:nvPr/>
        </p:nvSpPr>
        <p:spPr bwMode="auto">
          <a:xfrm>
            <a:off x="116466" y="476672"/>
            <a:ext cx="5754487"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dirty="0" smtClean="0">
                <a:solidFill>
                  <a:srgbClr val="D90000"/>
                </a:solidFill>
                <a:latin typeface="Arial"/>
              </a:rPr>
              <a:t>What was the level of flood risk in the Sandwich area?</a:t>
            </a:r>
          </a:p>
          <a:p>
            <a:pPr algn="just"/>
            <a:r>
              <a:rPr lang="en-GB" sz="1050" dirty="0" smtClean="0">
                <a:solidFill>
                  <a:srgbClr val="000000"/>
                </a:solidFill>
                <a:latin typeface="Arial"/>
              </a:rPr>
              <a:t>Sandwich </a:t>
            </a:r>
            <a:r>
              <a:rPr lang="en-GB" sz="1050" dirty="0">
                <a:solidFill>
                  <a:srgbClr val="000000"/>
                </a:solidFill>
                <a:latin typeface="Arial"/>
              </a:rPr>
              <a:t>is a </a:t>
            </a:r>
            <a:r>
              <a:rPr lang="en-GB" sz="1050" dirty="0" smtClean="0">
                <a:solidFill>
                  <a:srgbClr val="000000"/>
                </a:solidFill>
                <a:latin typeface="Arial"/>
              </a:rPr>
              <a:t>medieval town </a:t>
            </a:r>
            <a:r>
              <a:rPr lang="en-GB" sz="1050" dirty="0">
                <a:solidFill>
                  <a:srgbClr val="000000"/>
                </a:solidFill>
                <a:latin typeface="Arial"/>
              </a:rPr>
              <a:t>and civil parish on the right bank of the River </a:t>
            </a:r>
            <a:r>
              <a:rPr lang="en-GB" sz="1050" dirty="0" smtClean="0">
                <a:solidFill>
                  <a:srgbClr val="000000"/>
                </a:solidFill>
                <a:latin typeface="Arial"/>
              </a:rPr>
              <a:t>Stour in East Kent. Significant parts of the town were reclaimed from the sea in the 13</a:t>
            </a:r>
            <a:r>
              <a:rPr lang="en-GB" sz="1050" baseline="30000" dirty="0" smtClean="0">
                <a:solidFill>
                  <a:srgbClr val="000000"/>
                </a:solidFill>
                <a:latin typeface="Arial"/>
              </a:rPr>
              <a:t>th </a:t>
            </a:r>
            <a:r>
              <a:rPr lang="en-GB" sz="1050" dirty="0" smtClean="0">
                <a:solidFill>
                  <a:srgbClr val="000000"/>
                </a:solidFill>
                <a:latin typeface="Arial"/>
              </a:rPr>
              <a:t>century and the area is prone to tidal flooding. In 1953 significant floods covered the whole area around Sandwich and motivated the creation of a new river bank. </a:t>
            </a:r>
            <a:endParaRPr lang="en-GB" sz="1050" dirty="0">
              <a:solidFill>
                <a:srgbClr val="000000"/>
              </a:solidFill>
              <a:latin typeface="Arial"/>
            </a:endParaRPr>
          </a:p>
          <a:p>
            <a:pPr algn="just"/>
            <a:r>
              <a:rPr lang="en-GB" sz="1050" dirty="0" smtClean="0">
                <a:solidFill>
                  <a:srgbClr val="000000"/>
                </a:solidFill>
                <a:latin typeface="Arial"/>
              </a:rPr>
              <a:t>The flood plain under consideration for this project (see figure top-right), comprises both </a:t>
            </a:r>
            <a:r>
              <a:rPr lang="en-GB" sz="1050" dirty="0">
                <a:solidFill>
                  <a:srgbClr val="000000"/>
                </a:solidFill>
                <a:latin typeface="Arial"/>
              </a:rPr>
              <a:t>banks of the river from </a:t>
            </a:r>
            <a:r>
              <a:rPr lang="en-GB" sz="1050" dirty="0" err="1">
                <a:solidFill>
                  <a:srgbClr val="000000"/>
                </a:solidFill>
                <a:latin typeface="Arial"/>
              </a:rPr>
              <a:t>Richborough</a:t>
            </a:r>
            <a:r>
              <a:rPr lang="en-GB" sz="1050" dirty="0">
                <a:solidFill>
                  <a:srgbClr val="000000"/>
                </a:solidFill>
                <a:latin typeface="Arial"/>
              </a:rPr>
              <a:t> Castle (about 10.5km upstream from the river mouth at </a:t>
            </a:r>
            <a:r>
              <a:rPr lang="en-GB" sz="1050" dirty="0" err="1">
                <a:solidFill>
                  <a:srgbClr val="000000"/>
                </a:solidFill>
                <a:latin typeface="Arial"/>
              </a:rPr>
              <a:t>Pegwell</a:t>
            </a:r>
            <a:r>
              <a:rPr lang="en-GB" sz="1050" dirty="0">
                <a:solidFill>
                  <a:srgbClr val="000000"/>
                </a:solidFill>
                <a:latin typeface="Arial"/>
              </a:rPr>
              <a:t> Bay) to the </a:t>
            </a:r>
            <a:r>
              <a:rPr lang="en-GB" sz="1050" dirty="0" err="1">
                <a:solidFill>
                  <a:srgbClr val="000000"/>
                </a:solidFill>
                <a:latin typeface="Arial"/>
              </a:rPr>
              <a:t>Stonar</a:t>
            </a:r>
            <a:r>
              <a:rPr lang="en-GB" sz="1050" dirty="0">
                <a:solidFill>
                  <a:srgbClr val="000000"/>
                </a:solidFill>
                <a:latin typeface="Arial"/>
              </a:rPr>
              <a:t> Cut (about 2km upstream of </a:t>
            </a:r>
            <a:r>
              <a:rPr lang="en-GB" sz="1050" dirty="0" err="1">
                <a:solidFill>
                  <a:srgbClr val="000000"/>
                </a:solidFill>
                <a:latin typeface="Arial"/>
              </a:rPr>
              <a:t>Pegwell</a:t>
            </a:r>
            <a:r>
              <a:rPr lang="en-GB" sz="1050" dirty="0">
                <a:solidFill>
                  <a:srgbClr val="000000"/>
                </a:solidFill>
                <a:latin typeface="Arial"/>
              </a:rPr>
              <a:t> Bay). </a:t>
            </a:r>
            <a:r>
              <a:rPr lang="en-GB" sz="1050" b="1" dirty="0" smtClean="0">
                <a:solidFill>
                  <a:srgbClr val="000000"/>
                </a:solidFill>
                <a:latin typeface="Arial"/>
              </a:rPr>
              <a:t>Prior to the intervention, this area had a 1 in 20 flood risk (5%) which was expected to rise to a 1 in 5 risk (20%) by 2060, and 100% risk of flooding by 2110</a:t>
            </a:r>
            <a:r>
              <a:rPr lang="en-GB" sz="1050" dirty="0" smtClean="0">
                <a:solidFill>
                  <a:srgbClr val="000000"/>
                </a:solidFill>
                <a:latin typeface="Arial"/>
              </a:rPr>
              <a:t>, if embankments were maintained at current levels. In the Sandwich area, there was a </a:t>
            </a:r>
            <a:r>
              <a:rPr lang="en-GB" sz="1050" b="1" dirty="0" smtClean="0">
                <a:solidFill>
                  <a:srgbClr val="000000"/>
                </a:solidFill>
                <a:latin typeface="Arial"/>
              </a:rPr>
              <a:t>direct risk of tidal flooding to 488 residential properties and 94 commercial properties, including the large Pfizer Global Research Centre site, and local monuments</a:t>
            </a:r>
            <a:r>
              <a:rPr lang="en-GB" sz="1050" dirty="0" smtClean="0">
                <a:solidFill>
                  <a:srgbClr val="000000"/>
                </a:solidFill>
                <a:latin typeface="Arial"/>
              </a:rPr>
              <a:t>. Local analysis estimated there was likely </a:t>
            </a:r>
            <a:r>
              <a:rPr lang="en-GB" sz="1050" dirty="0">
                <a:solidFill>
                  <a:srgbClr val="000000"/>
                </a:solidFill>
                <a:latin typeface="Arial"/>
              </a:rPr>
              <a:t>to be an estimated 6 fatalities over the next 10 </a:t>
            </a:r>
            <a:r>
              <a:rPr lang="en-GB" sz="1050" dirty="0" smtClean="0">
                <a:solidFill>
                  <a:srgbClr val="000000"/>
                </a:solidFill>
                <a:latin typeface="Arial"/>
              </a:rPr>
              <a:t>years, expected </a:t>
            </a:r>
            <a:r>
              <a:rPr lang="en-GB" sz="1050" dirty="0">
                <a:solidFill>
                  <a:srgbClr val="000000"/>
                </a:solidFill>
                <a:latin typeface="Arial"/>
              </a:rPr>
              <a:t>to rise to 3 fatalities per year by 2060. Beyond 2060 part of the town would be </a:t>
            </a:r>
            <a:r>
              <a:rPr lang="en-GB" sz="1050" dirty="0" smtClean="0">
                <a:solidFill>
                  <a:srgbClr val="000000"/>
                </a:solidFill>
                <a:latin typeface="Arial"/>
              </a:rPr>
              <a:t>uninhabitable.</a:t>
            </a:r>
            <a:endParaRPr lang="en-GB" sz="1050" dirty="0">
              <a:solidFill>
                <a:srgbClr val="000000"/>
              </a:solidFill>
              <a:latin typeface="Arial"/>
            </a:endParaRPr>
          </a:p>
          <a:p>
            <a:pPr algn="just"/>
            <a:r>
              <a:rPr lang="en-GB" dirty="0" smtClean="0">
                <a:solidFill>
                  <a:srgbClr val="D90000"/>
                </a:solidFill>
                <a:latin typeface="Arial"/>
              </a:rPr>
              <a:t>The intervention</a:t>
            </a:r>
          </a:p>
          <a:p>
            <a:pPr marL="0" lvl="1" indent="0" algn="just">
              <a:spcBef>
                <a:spcPts val="576"/>
              </a:spcBef>
              <a:spcAft>
                <a:spcPts val="288"/>
              </a:spcAft>
              <a:buClrTx/>
              <a:buSzTx/>
              <a:buFont typeface="Wingdings 2" pitchFamily="18" charset="2"/>
              <a:buNone/>
            </a:pPr>
            <a:r>
              <a:rPr lang="en-GB" sz="1050" dirty="0" smtClean="0">
                <a:solidFill>
                  <a:srgbClr val="000000"/>
                </a:solidFill>
                <a:effectLst>
                  <a:outerShdw sx="0" sy="0">
                    <a:srgbClr val="000000"/>
                  </a:outerShdw>
                </a:effectLst>
                <a:latin typeface="Arial"/>
              </a:rPr>
              <a:t>In this case study, we assess the intervention to develop flood defences in Reach 8 – Sandwich and </a:t>
            </a:r>
            <a:r>
              <a:rPr lang="en-GB" sz="1050" dirty="0" err="1" smtClean="0">
                <a:solidFill>
                  <a:srgbClr val="000000"/>
                </a:solidFill>
                <a:effectLst>
                  <a:outerShdw sx="0" sy="0">
                    <a:srgbClr val="000000"/>
                  </a:outerShdw>
                </a:effectLst>
                <a:latin typeface="Arial"/>
              </a:rPr>
              <a:t>Stonar</a:t>
            </a:r>
            <a:r>
              <a:rPr lang="en-GB" sz="1050" dirty="0" smtClean="0">
                <a:solidFill>
                  <a:srgbClr val="000000"/>
                </a:solidFill>
                <a:effectLst>
                  <a:outerShdw sx="0" sy="0">
                    <a:srgbClr val="000000"/>
                  </a:outerShdw>
                </a:effectLst>
                <a:latin typeface="Arial"/>
              </a:rPr>
              <a:t> Loop. Investment in FCERM developed the preferred “Improve” option, which brought the site a 1 in 200 level of protection. Funding was provided by three parties to develop embankment raising, improved and raised defences, a tidal flood relief area and flood walls. K</a:t>
            </a:r>
            <a:r>
              <a:rPr lang="en-GB" sz="1050" dirty="0" smtClean="0">
                <a:solidFill>
                  <a:srgbClr val="000000"/>
                </a:solidFill>
                <a:latin typeface="Arial"/>
              </a:rPr>
              <a:t>ent </a:t>
            </a:r>
            <a:r>
              <a:rPr lang="en-GB" sz="1050" dirty="0">
                <a:solidFill>
                  <a:srgbClr val="000000"/>
                </a:solidFill>
                <a:latin typeface="Arial"/>
              </a:rPr>
              <a:t>County Council invested £3.28m capital </a:t>
            </a:r>
            <a:r>
              <a:rPr lang="en-GB" sz="1050" dirty="0" smtClean="0">
                <a:solidFill>
                  <a:srgbClr val="000000"/>
                </a:solidFill>
                <a:latin typeface="Arial"/>
              </a:rPr>
              <a:t>and </a:t>
            </a:r>
            <a:r>
              <a:rPr lang="en-GB" sz="1050" dirty="0">
                <a:solidFill>
                  <a:srgbClr val="000000"/>
                </a:solidFill>
                <a:latin typeface="Arial"/>
              </a:rPr>
              <a:t>£1.36m for maintenance after </a:t>
            </a:r>
            <a:r>
              <a:rPr lang="en-GB" sz="1050" dirty="0" smtClean="0">
                <a:solidFill>
                  <a:srgbClr val="000000"/>
                </a:solidFill>
                <a:latin typeface="Arial"/>
              </a:rPr>
              <a:t>construction, Pfizer </a:t>
            </a:r>
            <a:r>
              <a:rPr lang="en-GB" sz="1050" dirty="0">
                <a:solidFill>
                  <a:srgbClr val="000000"/>
                </a:solidFill>
                <a:latin typeface="Arial"/>
              </a:rPr>
              <a:t>invested total of £6.5m towards </a:t>
            </a:r>
            <a:r>
              <a:rPr lang="en-GB" sz="1050" dirty="0" smtClean="0">
                <a:solidFill>
                  <a:srgbClr val="000000"/>
                </a:solidFill>
                <a:latin typeface="Arial"/>
              </a:rPr>
              <a:t>construction, and the Environment </a:t>
            </a:r>
            <a:r>
              <a:rPr lang="en-GB" sz="1050" dirty="0">
                <a:solidFill>
                  <a:srgbClr val="000000"/>
                </a:solidFill>
                <a:latin typeface="Arial"/>
              </a:rPr>
              <a:t>Agency invested £11.92m capital and £1.65m for maintenance (</a:t>
            </a:r>
            <a:r>
              <a:rPr lang="en-GB" sz="1050" dirty="0" err="1" smtClean="0">
                <a:solidFill>
                  <a:srgbClr val="000000"/>
                </a:solidFill>
                <a:latin typeface="Arial"/>
              </a:rPr>
              <a:t>FDGiA</a:t>
            </a:r>
            <a:r>
              <a:rPr lang="en-GB" sz="1050" dirty="0" smtClean="0">
                <a:solidFill>
                  <a:srgbClr val="000000"/>
                </a:solidFill>
                <a:latin typeface="Arial"/>
              </a:rPr>
              <a:t>). </a:t>
            </a:r>
          </a:p>
          <a:p>
            <a:pPr marL="0" lvl="1" indent="0" algn="just">
              <a:spcBef>
                <a:spcPts val="576"/>
              </a:spcBef>
              <a:spcAft>
                <a:spcPts val="288"/>
              </a:spcAft>
              <a:buClrTx/>
              <a:buSzTx/>
              <a:buFont typeface="Wingdings 2" pitchFamily="18" charset="2"/>
              <a:buNone/>
            </a:pPr>
            <a:r>
              <a:rPr lang="en-GB" sz="1050" b="1" dirty="0" smtClean="0">
                <a:solidFill>
                  <a:srgbClr val="000000"/>
                </a:solidFill>
                <a:effectLst>
                  <a:outerShdw sx="0" sy="0">
                    <a:srgbClr val="000000"/>
                  </a:outerShdw>
                </a:effectLst>
                <a:latin typeface="Arial"/>
              </a:rPr>
              <a:t>The structure of funding provided was </a:t>
            </a:r>
            <a:r>
              <a:rPr lang="en-GB" sz="1050" b="1" dirty="0">
                <a:solidFill>
                  <a:srgbClr val="000000"/>
                </a:solidFill>
                <a:effectLst>
                  <a:outerShdw sx="0" sy="0">
                    <a:srgbClr val="000000"/>
                  </a:outerShdw>
                </a:effectLst>
                <a:latin typeface="Arial"/>
              </a:rPr>
              <a:t>largely shaped </a:t>
            </a:r>
            <a:r>
              <a:rPr lang="en-GB" sz="1050" b="1" dirty="0" smtClean="0">
                <a:solidFill>
                  <a:srgbClr val="000000"/>
                </a:solidFill>
                <a:effectLst>
                  <a:outerShdw sx="0" sy="0">
                    <a:srgbClr val="000000"/>
                  </a:outerShdw>
                </a:effectLst>
                <a:latin typeface="Arial"/>
              </a:rPr>
              <a:t>by Pfizer’s decision to leave </a:t>
            </a:r>
            <a:r>
              <a:rPr lang="en-GB" sz="1050" b="1" dirty="0">
                <a:solidFill>
                  <a:srgbClr val="000000"/>
                </a:solidFill>
                <a:effectLst>
                  <a:outerShdw sx="0" sy="0">
                    <a:srgbClr val="000000"/>
                  </a:outerShdw>
                </a:effectLst>
                <a:latin typeface="Arial"/>
              </a:rPr>
              <a:t>the local </a:t>
            </a:r>
            <a:r>
              <a:rPr lang="en-GB" sz="1050" b="1" dirty="0" smtClean="0">
                <a:solidFill>
                  <a:srgbClr val="000000"/>
                </a:solidFill>
                <a:effectLst>
                  <a:outerShdw sx="0" sy="0">
                    <a:srgbClr val="000000"/>
                  </a:outerShdw>
                </a:effectLst>
                <a:latin typeface="Arial"/>
              </a:rPr>
              <a:t>area. It employed about 2,400 local people in the East Kent region. </a:t>
            </a:r>
            <a:r>
              <a:rPr lang="en-GB" sz="1050" dirty="0" smtClean="0">
                <a:solidFill>
                  <a:srgbClr val="000000"/>
                </a:solidFill>
                <a:effectLst>
                  <a:outerShdw sx="0" sy="0">
                    <a:srgbClr val="000000"/>
                  </a:outerShdw>
                </a:effectLst>
                <a:latin typeface="Arial"/>
              </a:rPr>
              <a:t>This, combined with further anticipated job losses in the area meant there was a risk of combined job loss of 7,800 by the end of 2011. The need to protect jobs motivated the Council to set up a Taskforce, focused on leading a recovery for East Kent. A central element of that recovery was to address the flood risk. Pfizer were motivated to be involved in this because the value of the land they wanted to sell when they moved would have been far lower because of the flood risk. Investing in FCERM would bolster the market price for the site upon sale. They also felt a commitment to the local community having been there for so long. The local Council invested in order to support job protection in the area and to secure Pfizer’s contribution. </a:t>
            </a:r>
            <a:endParaRPr lang="en-GB" sz="1050" dirty="0">
              <a:solidFill>
                <a:srgbClr val="000000"/>
              </a:solidFill>
              <a:latin typeface="Arial"/>
            </a:endParaRPr>
          </a:p>
          <a:p>
            <a:pPr algn="just"/>
            <a:endParaRPr lang="en-US" kern="0" dirty="0" smtClean="0">
              <a:solidFill>
                <a:srgbClr val="000000"/>
              </a:solidFill>
              <a:latin typeface="Arial"/>
            </a:endParaRPr>
          </a:p>
          <a:p>
            <a:pPr algn="just"/>
            <a:endParaRPr lang="en-US" kern="0" dirty="0" smtClean="0">
              <a:solidFill>
                <a:srgbClr val="000000"/>
              </a:solidFill>
              <a:latin typeface="Arial"/>
            </a:endParaRPr>
          </a:p>
        </p:txBody>
      </p:sp>
      <p:sp>
        <p:nvSpPr>
          <p:cNvPr id="22"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1</a:t>
            </a:r>
          </a:p>
        </p:txBody>
      </p:sp>
      <p:sp>
        <p:nvSpPr>
          <p:cNvPr id="23" name="Oval 56"/>
          <p:cNvSpPr>
            <a:spLocks noChangeArrowheads="1"/>
          </p:cNvSpPr>
          <p:nvPr/>
        </p:nvSpPr>
        <p:spPr bwMode="auto">
          <a:xfrm>
            <a:off x="884102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2</a:t>
            </a:r>
          </a:p>
        </p:txBody>
      </p:sp>
      <p:sp>
        <p:nvSpPr>
          <p:cNvPr id="24"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3</a:t>
            </a:r>
          </a:p>
        </p:txBody>
      </p:sp>
      <p:sp>
        <p:nvSpPr>
          <p:cNvPr id="25" name="Oval 56"/>
          <p:cNvSpPr>
            <a:spLocks noChangeArrowheads="1"/>
          </p:cNvSpPr>
          <p:nvPr/>
        </p:nvSpPr>
        <p:spPr bwMode="auto">
          <a:xfrm>
            <a:off x="9489536" y="69808"/>
            <a:ext cx="288000" cy="288000"/>
          </a:xfrm>
          <a:prstGeom prst="ellipse">
            <a:avLst/>
          </a:prstGeom>
          <a:solidFill>
            <a:srgbClr val="E83F35"/>
          </a:solidFill>
          <a:ln w="9525">
            <a:solidFill>
              <a:schemeClr val="bg1"/>
            </a:solidFill>
            <a:round/>
            <a:headEnd/>
            <a:tailEnd/>
          </a:ln>
          <a:effectLst/>
          <a:extLst/>
        </p:spPr>
        <p:txBody>
          <a:bodyPr wrap="none" anchor="ctr"/>
          <a:lstStyle/>
          <a:p>
            <a:r>
              <a:rPr lang="en-GB" dirty="0" smtClean="0">
                <a:solidFill>
                  <a:srgbClr val="FFFFFF"/>
                </a:solidFill>
              </a:rPr>
              <a:t>4</a:t>
            </a:r>
            <a:endParaRPr lang="en-GB" dirty="0">
              <a:solidFill>
                <a:srgbClr val="FFFFFF"/>
              </a:solidFill>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0953" y="561413"/>
            <a:ext cx="3888432" cy="401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bwMode="auto">
          <a:xfrm>
            <a:off x="5860529" y="404664"/>
            <a:ext cx="2548855" cy="144016"/>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lang="en-GB" sz="1000" dirty="0" smtClean="0">
                <a:solidFill>
                  <a:srgbClr val="000000"/>
                </a:solidFill>
              </a:rPr>
              <a:t>Local area including flood plain</a:t>
            </a:r>
          </a:p>
        </p:txBody>
      </p:sp>
      <p:sp>
        <p:nvSpPr>
          <p:cNvPr id="10" name="Rectangle 9"/>
          <p:cNvSpPr/>
          <p:nvPr/>
        </p:nvSpPr>
        <p:spPr bwMode="auto">
          <a:xfrm>
            <a:off x="5860529" y="4509120"/>
            <a:ext cx="3823220" cy="144016"/>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lang="en-GB" sz="800" dirty="0" smtClean="0">
                <a:solidFill>
                  <a:srgbClr val="000000"/>
                </a:solidFill>
              </a:rPr>
              <a:t>Source: Environment Agency – Sandwich  Town Tidal Defences PAR, Feb 2011</a:t>
            </a:r>
          </a:p>
        </p:txBody>
      </p:sp>
      <p:sp>
        <p:nvSpPr>
          <p:cNvPr id="11" name="Rectangle 5"/>
          <p:cNvSpPr txBox="1">
            <a:spLocks noChangeArrowheads="1"/>
          </p:cNvSpPr>
          <p:nvPr/>
        </p:nvSpPr>
        <p:spPr bwMode="auto">
          <a:xfrm>
            <a:off x="5913308" y="4725144"/>
            <a:ext cx="3770441" cy="1584176"/>
          </a:xfrm>
          <a:prstGeom prst="rect">
            <a:avLst/>
          </a:prstGeom>
          <a:solidFill>
            <a:srgbClr val="B4A76C"/>
          </a:solidFill>
          <a:ln w="15875">
            <a:solidFill>
              <a:srgbClr val="156570"/>
            </a:solidFill>
          </a:ln>
          <a:effectLs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spcBef>
                <a:spcPts val="252"/>
              </a:spcBef>
            </a:pPr>
            <a:r>
              <a:rPr lang="en-GB" sz="1050" b="1" dirty="0" smtClean="0">
                <a:solidFill>
                  <a:srgbClr val="000000"/>
                </a:solidFill>
                <a:latin typeface="Arial"/>
              </a:rPr>
              <a:t>Key points on investment in the intervention:</a:t>
            </a:r>
          </a:p>
          <a:p>
            <a:pPr marL="171450" indent="-171450" algn="just">
              <a:spcBef>
                <a:spcPts val="252"/>
              </a:spcBef>
              <a:buFont typeface="Arial" panose="020B0604020202020204" pitchFamily="34" charset="0"/>
              <a:buChar char="•"/>
            </a:pPr>
            <a:r>
              <a:rPr lang="en-GB" sz="1050" dirty="0" smtClean="0">
                <a:solidFill>
                  <a:srgbClr val="000000"/>
                </a:solidFill>
                <a:latin typeface="Arial"/>
              </a:rPr>
              <a:t>The “Improve” option implemented reduced the risk of flooding from 1 in 20 to 1 in 200. </a:t>
            </a:r>
          </a:p>
          <a:p>
            <a:pPr marL="171450" indent="-171450" algn="just">
              <a:spcBef>
                <a:spcPts val="252"/>
              </a:spcBef>
              <a:buFont typeface="Arial" panose="020B0604020202020204" pitchFamily="34" charset="0"/>
              <a:buChar char="•"/>
            </a:pPr>
            <a:r>
              <a:rPr lang="en-GB" sz="1050" dirty="0" smtClean="0">
                <a:solidFill>
                  <a:srgbClr val="000000"/>
                </a:solidFill>
                <a:latin typeface="Arial"/>
              </a:rPr>
              <a:t>Total capital investment was £21.7m (£3.01m for maintenance)</a:t>
            </a:r>
          </a:p>
          <a:p>
            <a:pPr marL="171450" indent="-171450" algn="just">
              <a:spcBef>
                <a:spcPts val="252"/>
              </a:spcBef>
              <a:buFont typeface="Arial" panose="020B0604020202020204" pitchFamily="34" charset="0"/>
              <a:buChar char="•"/>
            </a:pPr>
            <a:r>
              <a:rPr lang="en-GB" sz="1050" dirty="0" smtClean="0">
                <a:solidFill>
                  <a:srgbClr val="000000"/>
                </a:solidFill>
                <a:latin typeface="Arial"/>
              </a:rPr>
              <a:t>Investment was funded by public and private bodies: Kent County Council, the Environment Agency and Pfizer. </a:t>
            </a:r>
          </a:p>
        </p:txBody>
      </p:sp>
    </p:spTree>
    <p:extLst>
      <p:ext uri="{BB962C8B-B14F-4D97-AF65-F5344CB8AC3E}">
        <p14:creationId xmlns:p14="http://schemas.microsoft.com/office/powerpoint/2010/main" val="189809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105917"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r>
              <a:rPr lang="en-GB" sz="1800" dirty="0" smtClean="0"/>
              <a:t>4.4 Sandwich – Business Categorisation</a:t>
            </a:r>
            <a:endParaRPr lang="en-GB" sz="1800" kern="0" dirty="0"/>
          </a:p>
        </p:txBody>
      </p:sp>
      <p:sp>
        <p:nvSpPr>
          <p:cNvPr id="19" name="Rectangle 5"/>
          <p:cNvSpPr txBox="1">
            <a:spLocks noChangeArrowheads="1"/>
          </p:cNvSpPr>
          <p:nvPr/>
        </p:nvSpPr>
        <p:spPr bwMode="auto">
          <a:xfrm>
            <a:off x="116466" y="464146"/>
            <a:ext cx="4970000" cy="5917182"/>
          </a:xfrm>
          <a:prstGeom prst="rect">
            <a:avLst/>
          </a:prstGeom>
          <a:noFill/>
          <a:ln w="9525">
            <a:noFill/>
            <a:miter lim="800000"/>
            <a:headEnd/>
            <a:tailEnd/>
          </a:ln>
          <a:effectLs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dirty="0" smtClean="0">
                <a:solidFill>
                  <a:srgbClr val="D90000"/>
                </a:solidFill>
                <a:latin typeface="Arial"/>
              </a:rPr>
              <a:t>Economic activity in the local </a:t>
            </a:r>
            <a:r>
              <a:rPr lang="en-GB" dirty="0">
                <a:solidFill>
                  <a:srgbClr val="D90000"/>
                </a:solidFill>
                <a:latin typeface="Arial"/>
              </a:rPr>
              <a:t>a</a:t>
            </a:r>
            <a:r>
              <a:rPr lang="en-GB" dirty="0" smtClean="0">
                <a:solidFill>
                  <a:srgbClr val="D90000"/>
                </a:solidFill>
                <a:latin typeface="Arial"/>
              </a:rPr>
              <a:t>rea</a:t>
            </a:r>
          </a:p>
          <a:p>
            <a:pPr algn="just"/>
            <a:r>
              <a:rPr lang="en-GB" sz="1050" dirty="0" smtClean="0">
                <a:solidFill>
                  <a:srgbClr val="000000"/>
                </a:solidFill>
                <a:effectLst>
                  <a:outerShdw sx="0" sy="0">
                    <a:srgbClr val="000000"/>
                  </a:outerShdw>
                </a:effectLst>
                <a:latin typeface="Arial"/>
              </a:rPr>
              <a:t>Sandwich had a significant pharmaceuticals industry with the presence of the Pfizer research site, developed in 1957. The company has a long and deep history with the local community, providing employment for over 2,000 people in the area. Pfizer’s investment in the local flood defences was commercially motivated to enable sale of the industrial site on which it was located, as well as having a corporate social responsibility motivation given the historical connection with the local community. </a:t>
            </a:r>
          </a:p>
          <a:p>
            <a:pPr algn="just"/>
            <a:r>
              <a:rPr lang="en-GB" sz="1050" dirty="0" smtClean="0">
                <a:solidFill>
                  <a:srgbClr val="000000"/>
                </a:solidFill>
                <a:effectLst>
                  <a:outerShdw sx="0" sy="0">
                    <a:srgbClr val="000000"/>
                  </a:outerShdw>
                </a:effectLst>
                <a:latin typeface="Arial"/>
              </a:rPr>
              <a:t>Alongside pharmaceuticals, tourism is also an important part of the local economy, given the prevalence of heritage assets and summer time attractions. There is also a significant amount of agricultural land at risk of flooding to the east of Sandwich town. </a:t>
            </a:r>
          </a:p>
          <a:p>
            <a:pPr algn="just"/>
            <a:r>
              <a:rPr lang="en-GB" dirty="0" smtClean="0">
                <a:solidFill>
                  <a:srgbClr val="D90000"/>
                </a:solidFill>
                <a:latin typeface="Arial"/>
              </a:rPr>
              <a:t>Business </a:t>
            </a:r>
            <a:r>
              <a:rPr lang="en-GB" dirty="0">
                <a:solidFill>
                  <a:srgbClr val="D90000"/>
                </a:solidFill>
                <a:latin typeface="Arial"/>
              </a:rPr>
              <a:t>Categorisation</a:t>
            </a:r>
          </a:p>
          <a:p>
            <a:pPr algn="just"/>
            <a:r>
              <a:rPr lang="en-GB" sz="1050" b="1" dirty="0">
                <a:solidFill>
                  <a:srgbClr val="000000"/>
                </a:solidFill>
                <a:effectLst>
                  <a:outerShdw sx="0" sy="0">
                    <a:srgbClr val="000000"/>
                  </a:outerShdw>
                </a:effectLst>
                <a:latin typeface="Arial"/>
              </a:rPr>
              <a:t>The existing appraisal </a:t>
            </a:r>
            <a:r>
              <a:rPr lang="en-GB" sz="1050" b="1" dirty="0">
                <a:effectLst>
                  <a:outerShdw sx="0" sy="0">
                    <a:srgbClr val="000000"/>
                  </a:outerShdw>
                </a:effectLst>
                <a:latin typeface="Arial"/>
              </a:rPr>
              <a:t>identified </a:t>
            </a:r>
            <a:r>
              <a:rPr lang="en-GB" sz="1050" b="1" dirty="0" smtClean="0">
                <a:effectLst>
                  <a:outerShdw sx="0" sy="0">
                    <a:srgbClr val="000000"/>
                  </a:outerShdw>
                </a:effectLst>
                <a:latin typeface="Arial"/>
              </a:rPr>
              <a:t>123 </a:t>
            </a:r>
            <a:r>
              <a:rPr lang="en-GB" sz="1050" b="1" dirty="0">
                <a:effectLst>
                  <a:outerShdw sx="0" sy="0">
                    <a:srgbClr val="000000"/>
                  </a:outerShdw>
                </a:effectLst>
                <a:latin typeface="Arial"/>
              </a:rPr>
              <a:t>commercial properties at a 1 in 20 risk of flooding in the Sandwich area in 2007 under the “Do Nothing” scenario. </a:t>
            </a:r>
            <a:r>
              <a:rPr lang="en-GB" sz="1050" dirty="0" smtClean="0">
                <a:effectLst>
                  <a:outerShdw sx="0" sy="0">
                    <a:srgbClr val="000000"/>
                  </a:outerShdw>
                </a:effectLst>
                <a:latin typeface="Arial"/>
              </a:rPr>
              <a:t>In line with Technical Report 1, we used local authority data from the ONS Neighbourhood Statistics database to assess the sector composition of these businesses. Although there has been significant investment and business development in the local area since the investment in FCERM, the data is considered pre-intervention. </a:t>
            </a:r>
          </a:p>
          <a:p>
            <a:pPr algn="just"/>
            <a:r>
              <a:rPr lang="en-GB" sz="1050" dirty="0" smtClean="0">
                <a:effectLst>
                  <a:outerShdw sx="0" sy="0">
                    <a:srgbClr val="000000"/>
                  </a:outerShdw>
                </a:effectLst>
                <a:latin typeface="Arial"/>
              </a:rPr>
              <a:t>The data indicates that:</a:t>
            </a:r>
          </a:p>
          <a:p>
            <a:pPr marL="171450" indent="-171450" algn="just">
              <a:buClr>
                <a:srgbClr val="E83F35"/>
              </a:buClr>
              <a:buFont typeface="Arial" panose="020B0604020202020204" pitchFamily="34" charset="0"/>
              <a:buChar char="•"/>
            </a:pPr>
            <a:r>
              <a:rPr lang="en-US" sz="1050" b="1" kern="0" dirty="0" smtClean="0">
                <a:latin typeface="Arial"/>
              </a:rPr>
              <a:t>Wholesale and retail trade businesses are the most prevalent in the Sandwich economy, while the role of tourism is evident with a variety of hospitality businesses. </a:t>
            </a:r>
            <a:r>
              <a:rPr lang="en-US" sz="1050" kern="0" dirty="0" smtClean="0">
                <a:latin typeface="Arial"/>
              </a:rPr>
              <a:t>The data also reflects wholesale of pharmaceutical products (Pfizer)</a:t>
            </a:r>
            <a:r>
              <a:rPr lang="en-GB" sz="1050" kern="0" dirty="0" smtClean="0">
                <a:latin typeface="Arial"/>
              </a:rPr>
              <a:t>. Given the retail and service provision of businesses in the Sandwich area, they are likely to have capital and stock on site, increasing their susceptibility to business disruption in the wake of flooding. </a:t>
            </a:r>
          </a:p>
          <a:p>
            <a:pPr marL="171450" indent="-171450" algn="just">
              <a:buClr>
                <a:srgbClr val="E83F35"/>
              </a:buClr>
              <a:buFont typeface="Arial" panose="020B0604020202020204" pitchFamily="34" charset="0"/>
              <a:buChar char="•"/>
            </a:pPr>
            <a:r>
              <a:rPr lang="en-GB" sz="1050" b="1" kern="0" dirty="0" smtClean="0">
                <a:latin typeface="Arial"/>
              </a:rPr>
              <a:t>Of the 123 businesses at risk of flooding, 100 are micro, 22 are small and only 1 is large. </a:t>
            </a:r>
            <a:r>
              <a:rPr lang="en-GB" sz="1050" kern="0" dirty="0" smtClean="0">
                <a:latin typeface="Arial"/>
              </a:rPr>
              <a:t>The presence of the Pfizer site dominates the loca</a:t>
            </a:r>
            <a:r>
              <a:rPr lang="en-GB" sz="1050" kern="0" dirty="0" smtClean="0">
                <a:solidFill>
                  <a:srgbClr val="000000"/>
                </a:solidFill>
                <a:latin typeface="Arial"/>
              </a:rPr>
              <a:t>l economy, while the rest of the commercial businesses in the area are local and thus likely to have small local supply chains. Furthermore, these small businesses are less likely to have the ability to insure themselves against risk of flooding. </a:t>
            </a:r>
          </a:p>
        </p:txBody>
      </p:sp>
      <p:sp>
        <p:nvSpPr>
          <p:cNvPr id="14"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1</a:t>
            </a:r>
          </a:p>
        </p:txBody>
      </p:sp>
      <p:sp>
        <p:nvSpPr>
          <p:cNvPr id="15" name="Oval 56"/>
          <p:cNvSpPr>
            <a:spLocks noChangeArrowheads="1"/>
          </p:cNvSpPr>
          <p:nvPr/>
        </p:nvSpPr>
        <p:spPr bwMode="auto">
          <a:xfrm>
            <a:off x="884102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2</a:t>
            </a:r>
          </a:p>
        </p:txBody>
      </p:sp>
      <p:sp>
        <p:nvSpPr>
          <p:cNvPr id="16"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3</a:t>
            </a:r>
          </a:p>
        </p:txBody>
      </p:sp>
      <p:sp>
        <p:nvSpPr>
          <p:cNvPr id="17" name="Oval 56"/>
          <p:cNvSpPr>
            <a:spLocks noChangeArrowheads="1"/>
          </p:cNvSpPr>
          <p:nvPr/>
        </p:nvSpPr>
        <p:spPr bwMode="auto">
          <a:xfrm>
            <a:off x="9489536" y="69808"/>
            <a:ext cx="288000" cy="288000"/>
          </a:xfrm>
          <a:prstGeom prst="ellipse">
            <a:avLst/>
          </a:prstGeom>
          <a:solidFill>
            <a:srgbClr val="E83F35"/>
          </a:solidFill>
          <a:ln w="9525">
            <a:solidFill>
              <a:schemeClr val="bg1"/>
            </a:solidFill>
            <a:round/>
            <a:headEnd/>
            <a:tailEnd/>
          </a:ln>
          <a:effectLst/>
          <a:extLst/>
        </p:spPr>
        <p:txBody>
          <a:bodyPr wrap="none" anchor="ctr"/>
          <a:lstStyle/>
          <a:p>
            <a:r>
              <a:rPr lang="en-GB" dirty="0" smtClean="0">
                <a:solidFill>
                  <a:srgbClr val="FFFFFF"/>
                </a:solidFill>
              </a:rPr>
              <a:t>4</a:t>
            </a:r>
            <a:endParaRPr lang="en-GB" dirty="0">
              <a:solidFill>
                <a:srgbClr val="FFFFFF"/>
              </a:solidFill>
            </a:endParaRPr>
          </a:p>
        </p:txBody>
      </p:sp>
      <p:sp>
        <p:nvSpPr>
          <p:cNvPr id="10" name="TextBox 9"/>
          <p:cNvSpPr txBox="1"/>
          <p:nvPr/>
        </p:nvSpPr>
        <p:spPr>
          <a:xfrm>
            <a:off x="5202402" y="3278056"/>
            <a:ext cx="4248472" cy="246221"/>
          </a:xfrm>
          <a:prstGeom prst="rect">
            <a:avLst/>
          </a:prstGeom>
          <a:noFill/>
        </p:spPr>
        <p:txBody>
          <a:bodyPr wrap="square" rtlCol="0">
            <a:spAutoFit/>
          </a:bodyPr>
          <a:lstStyle/>
          <a:p>
            <a:pPr algn="l"/>
            <a:r>
              <a:rPr lang="en-GB" sz="1000" i="1" dirty="0" smtClean="0">
                <a:solidFill>
                  <a:srgbClr val="000000"/>
                </a:solidFill>
              </a:rPr>
              <a:t>Source: Frontier analysis based on ONS and BIS data</a:t>
            </a:r>
            <a:endParaRPr lang="en-GB" sz="1000" i="1" dirty="0">
              <a:solidFill>
                <a:srgbClr val="000000"/>
              </a:solidFill>
            </a:endParaRPr>
          </a:p>
        </p:txBody>
      </p:sp>
      <p:sp>
        <p:nvSpPr>
          <p:cNvPr id="11" name="TextBox 10"/>
          <p:cNvSpPr txBox="1"/>
          <p:nvPr/>
        </p:nvSpPr>
        <p:spPr>
          <a:xfrm>
            <a:off x="5202402" y="6165000"/>
            <a:ext cx="4248472" cy="246221"/>
          </a:xfrm>
          <a:prstGeom prst="rect">
            <a:avLst/>
          </a:prstGeom>
          <a:noFill/>
        </p:spPr>
        <p:txBody>
          <a:bodyPr wrap="square" rtlCol="0">
            <a:spAutoFit/>
          </a:bodyPr>
          <a:lstStyle/>
          <a:p>
            <a:pPr algn="l"/>
            <a:r>
              <a:rPr lang="en-GB" sz="1000" i="1" dirty="0" smtClean="0">
                <a:solidFill>
                  <a:srgbClr val="000000"/>
                </a:solidFill>
              </a:rPr>
              <a:t>Source: Frontier analysis based on ONS and BIS data</a:t>
            </a:r>
            <a:endParaRPr lang="en-GB" sz="1000" i="1" dirty="0">
              <a:solidFill>
                <a:srgbClr val="000000"/>
              </a:solidFill>
            </a:endParaRP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02" y="527656"/>
            <a:ext cx="4575134" cy="2750400"/>
          </a:xfrm>
          <a:prstGeom prst="rect">
            <a:avLst/>
          </a:prstGeom>
          <a:noFill/>
          <a:ln w="15875">
            <a:solidFill>
              <a:srgbClr val="15657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2402" y="3524277"/>
            <a:ext cx="4575134" cy="2640723"/>
          </a:xfrm>
          <a:prstGeom prst="rect">
            <a:avLst/>
          </a:prstGeom>
          <a:noFill/>
          <a:ln w="15875">
            <a:solidFill>
              <a:srgbClr val="15657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982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105917"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r>
              <a:rPr lang="en-GB" sz="1800" dirty="0" smtClean="0"/>
              <a:t>4.4 Sandwich – First Round Impacts</a:t>
            </a:r>
            <a:endParaRPr lang="en-GB" sz="1800" kern="0" dirty="0"/>
          </a:p>
        </p:txBody>
      </p:sp>
      <p:sp>
        <p:nvSpPr>
          <p:cNvPr id="19" name="Rectangle 5"/>
          <p:cNvSpPr txBox="1">
            <a:spLocks noChangeArrowheads="1"/>
          </p:cNvSpPr>
          <p:nvPr/>
        </p:nvSpPr>
        <p:spPr bwMode="auto">
          <a:xfrm>
            <a:off x="0" y="469136"/>
            <a:ext cx="5169024" cy="561662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dirty="0" smtClean="0">
                <a:solidFill>
                  <a:srgbClr val="D90000"/>
                </a:solidFill>
                <a:latin typeface="Arial"/>
              </a:rPr>
              <a:t>What first round impacts does the Sandwich scheme generate?</a:t>
            </a:r>
            <a:endParaRPr lang="en-US" kern="0" dirty="0" smtClean="0">
              <a:solidFill>
                <a:srgbClr val="000000"/>
              </a:solidFill>
              <a:latin typeface="Arial"/>
            </a:endParaRPr>
          </a:p>
          <a:p>
            <a:pPr algn="just"/>
            <a:r>
              <a:rPr lang="en-GB" sz="1050" dirty="0" smtClean="0">
                <a:solidFill>
                  <a:srgbClr val="000000"/>
                </a:solidFill>
                <a:latin typeface="Arial"/>
              </a:rPr>
              <a:t>Under the EA’s project appraisal of the Sandwich scheme, the value of residential properties, commercial properties and environmental and amenity benefits were reported. Given </a:t>
            </a:r>
            <a:r>
              <a:rPr lang="en-GB" sz="1050" dirty="0">
                <a:solidFill>
                  <a:srgbClr val="000000"/>
                </a:solidFill>
                <a:latin typeface="Arial"/>
              </a:rPr>
              <a:t>its scale, the Pfizer site </a:t>
            </a:r>
            <a:r>
              <a:rPr lang="en-GB" sz="1050" dirty="0" smtClean="0">
                <a:solidFill>
                  <a:srgbClr val="000000"/>
                </a:solidFill>
                <a:latin typeface="Arial"/>
              </a:rPr>
              <a:t>accounts for a </a:t>
            </a:r>
            <a:r>
              <a:rPr lang="en-GB" sz="1050" dirty="0">
                <a:solidFill>
                  <a:srgbClr val="000000"/>
                </a:solidFill>
                <a:latin typeface="Arial"/>
              </a:rPr>
              <a:t>significant proportion of the overall </a:t>
            </a:r>
            <a:r>
              <a:rPr lang="en-GB" sz="1050" dirty="0" smtClean="0">
                <a:solidFill>
                  <a:srgbClr val="000000"/>
                </a:solidFill>
                <a:latin typeface="Arial"/>
              </a:rPr>
              <a:t>expected damage costs. The site is a major pharmaceutical management, research and development site comprising 138 hectares with extensive offices, production facilities, high-tech labs and supporting infrastructure. A number of other sectors were also directly at risk of flooding: local amenities which support the tourism sector, including listed buildings, historical structures and gardens, important road and rail transport links, approximately 3 km squared of agricultural land and local services and utilities including sewage treatment and drainage infrastructure. </a:t>
            </a:r>
          </a:p>
          <a:p>
            <a:pPr algn="just"/>
            <a:r>
              <a:rPr lang="en-GB" sz="1050" dirty="0" smtClean="0">
                <a:solidFill>
                  <a:srgbClr val="000000"/>
                </a:solidFill>
                <a:latin typeface="Arial"/>
              </a:rPr>
              <a:t>As noted earlier, 94 commercial properties are at risk from flooding. Based on the information in the EA’s project appraisal, comparing the estimated damage costs in the “do nothing” scenario with the “do something” FCERM intervention, the PAR suggests: </a:t>
            </a:r>
          </a:p>
          <a:p>
            <a:pPr marL="171450" indent="-171450" algn="just">
              <a:buClr>
                <a:srgbClr val="E83F35"/>
              </a:buClr>
              <a:buFont typeface="Arial" panose="020B0604020202020204" pitchFamily="34" charset="0"/>
              <a:buChar char="•"/>
            </a:pPr>
            <a:r>
              <a:rPr lang="en-GB" sz="1050" dirty="0" smtClean="0">
                <a:solidFill>
                  <a:srgbClr val="000000"/>
                </a:solidFill>
                <a:latin typeface="Arial"/>
              </a:rPr>
              <a:t>From the EA’s project appraisal, the PV estimates of the damage costs under the “Do Nothing” scenario (without the FCERM intervention) were £</a:t>
            </a:r>
            <a:r>
              <a:rPr lang="en-GB" sz="1050" dirty="0">
                <a:solidFill>
                  <a:srgbClr val="000000"/>
                </a:solidFill>
                <a:latin typeface="Arial"/>
              </a:rPr>
              <a:t>249m across all residential, commercial and risk to life damage. </a:t>
            </a:r>
            <a:r>
              <a:rPr lang="en-GB" sz="1050" b="1" dirty="0">
                <a:solidFill>
                  <a:srgbClr val="000000"/>
                </a:solidFill>
                <a:latin typeface="Arial"/>
              </a:rPr>
              <a:t>Commercial damage is</a:t>
            </a:r>
            <a:r>
              <a:rPr lang="en-GB" sz="1050" dirty="0">
                <a:solidFill>
                  <a:srgbClr val="000000"/>
                </a:solidFill>
                <a:latin typeface="Arial"/>
              </a:rPr>
              <a:t> 67.9</a:t>
            </a:r>
            <a:r>
              <a:rPr lang="en-GB" sz="1050" dirty="0" smtClean="0">
                <a:solidFill>
                  <a:srgbClr val="000000"/>
                </a:solidFill>
                <a:latin typeface="Arial"/>
              </a:rPr>
              <a:t>%, </a:t>
            </a:r>
            <a:r>
              <a:rPr lang="en-GB" sz="1050" b="1" dirty="0" smtClean="0">
                <a:solidFill>
                  <a:srgbClr val="000000"/>
                </a:solidFill>
                <a:latin typeface="Arial"/>
              </a:rPr>
              <a:t>£169million</a:t>
            </a:r>
            <a:r>
              <a:rPr lang="en-GB" sz="1050" dirty="0" smtClean="0">
                <a:solidFill>
                  <a:srgbClr val="000000"/>
                </a:solidFill>
                <a:latin typeface="Arial"/>
              </a:rPr>
              <a:t> of </a:t>
            </a:r>
            <a:r>
              <a:rPr lang="en-GB" sz="1050" dirty="0">
                <a:solidFill>
                  <a:srgbClr val="000000"/>
                </a:solidFill>
                <a:latin typeface="Arial"/>
              </a:rPr>
              <a:t>this, and is dominated by the Pfizer site, (£75m). </a:t>
            </a:r>
          </a:p>
          <a:p>
            <a:pPr marL="177800" algn="just">
              <a:buClr>
                <a:srgbClr val="E83F35"/>
              </a:buClr>
            </a:pPr>
            <a:r>
              <a:rPr lang="en-GB" sz="1050" dirty="0" smtClean="0">
                <a:solidFill>
                  <a:srgbClr val="000000"/>
                </a:solidFill>
                <a:latin typeface="Arial"/>
              </a:rPr>
              <a:t>Given Pfizer exited the area near the start of the appraisal (for reasons not related to flooding), the expected benefits accruing to the Pfizer site have been subtracted from the total. This avoids us counting a benefit that is not likely to have materialised.</a:t>
            </a:r>
            <a:endParaRPr lang="en-GB" sz="1050" dirty="0">
              <a:solidFill>
                <a:srgbClr val="000000"/>
              </a:solidFill>
              <a:latin typeface="Arial"/>
            </a:endParaRPr>
          </a:p>
          <a:p>
            <a:pPr marL="171450" indent="-171450" algn="just">
              <a:buClr>
                <a:srgbClr val="E83F35"/>
              </a:buClr>
              <a:buFont typeface="Arial" panose="020B0604020202020204" pitchFamily="34" charset="0"/>
              <a:buChar char="•"/>
            </a:pPr>
            <a:r>
              <a:rPr lang="en-GB" sz="1050" dirty="0" smtClean="0">
                <a:solidFill>
                  <a:srgbClr val="000000"/>
                </a:solidFill>
                <a:latin typeface="Arial"/>
              </a:rPr>
              <a:t>Comparing the estimates of expected damage to properties in the “do nothing” scenario, with damage expected under the scenario with the FCERM intervention – the “do something” - the avoided damage cost to commercial property is </a:t>
            </a:r>
            <a:r>
              <a:rPr lang="en-GB" sz="1050" b="1" dirty="0" smtClean="0">
                <a:solidFill>
                  <a:srgbClr val="000000"/>
                </a:solidFill>
                <a:latin typeface="Arial"/>
              </a:rPr>
              <a:t>£3.3million </a:t>
            </a:r>
            <a:r>
              <a:rPr lang="en-GB" sz="1050" dirty="0" smtClean="0">
                <a:solidFill>
                  <a:srgbClr val="000000"/>
                </a:solidFill>
                <a:latin typeface="Arial"/>
              </a:rPr>
              <a:t>on an undiscounted annual basis. This annual average is a GVA effect. </a:t>
            </a:r>
            <a:r>
              <a:rPr lang="en-GB" sz="1050" b="1" dirty="0" smtClean="0">
                <a:solidFill>
                  <a:srgbClr val="000000"/>
                </a:solidFill>
                <a:latin typeface="Arial"/>
              </a:rPr>
              <a:t>When converted to our ten-year GVA present value, this is £27.1million.</a:t>
            </a:r>
            <a:endParaRPr lang="en-US" sz="1050" kern="0" dirty="0">
              <a:solidFill>
                <a:srgbClr val="000000"/>
              </a:solidFill>
              <a:latin typeface="Arial"/>
            </a:endParaRPr>
          </a:p>
          <a:p>
            <a:pPr algn="just"/>
            <a:r>
              <a:rPr lang="en-GB" sz="1050" dirty="0" smtClean="0">
                <a:solidFill>
                  <a:srgbClr val="000000"/>
                </a:solidFill>
                <a:latin typeface="Arial"/>
              </a:rPr>
              <a:t> </a:t>
            </a:r>
          </a:p>
        </p:txBody>
      </p:sp>
      <p:sp>
        <p:nvSpPr>
          <p:cNvPr id="18" name="Rectangle 17"/>
          <p:cNvSpPr/>
          <p:nvPr/>
        </p:nvSpPr>
        <p:spPr bwMode="auto">
          <a:xfrm>
            <a:off x="5410629" y="3569348"/>
            <a:ext cx="1702611" cy="1224136"/>
          </a:xfrm>
          <a:prstGeom prst="rect">
            <a:avLst/>
          </a:prstGeom>
          <a:solidFill>
            <a:srgbClr val="156570"/>
          </a:solidFill>
          <a:ln w="9525" cap="flat" cmpd="sng" algn="ctr">
            <a:solidFill>
              <a:srgbClr val="15657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en-GB" sz="2000" b="1" dirty="0" smtClean="0">
                <a:solidFill>
                  <a:srgbClr val="FFFFFF"/>
                </a:solidFill>
              </a:rPr>
              <a:t>Annual Benefits</a:t>
            </a:r>
          </a:p>
        </p:txBody>
      </p:sp>
      <p:sp>
        <p:nvSpPr>
          <p:cNvPr id="22" name="Rectangle 21"/>
          <p:cNvSpPr/>
          <p:nvPr/>
        </p:nvSpPr>
        <p:spPr bwMode="auto">
          <a:xfrm>
            <a:off x="5410630" y="5021865"/>
            <a:ext cx="1702610" cy="1224136"/>
          </a:xfrm>
          <a:prstGeom prst="rect">
            <a:avLst/>
          </a:prstGeom>
          <a:solidFill>
            <a:srgbClr val="156570"/>
          </a:solidFill>
          <a:ln w="9525" cap="flat" cmpd="sng" algn="ctr">
            <a:solidFill>
              <a:srgbClr val="15657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en-GB" sz="2000" b="1" dirty="0" smtClean="0">
                <a:solidFill>
                  <a:srgbClr val="FFFFFF"/>
                </a:solidFill>
              </a:rPr>
              <a:t>10 year PV Benefits</a:t>
            </a:r>
            <a:endParaRPr lang="en-GB" sz="2000" b="1" dirty="0">
              <a:solidFill>
                <a:srgbClr val="FFFFFF"/>
              </a:solidFill>
            </a:endParaRPr>
          </a:p>
        </p:txBody>
      </p:sp>
      <p:sp>
        <p:nvSpPr>
          <p:cNvPr id="26" name="AutoShape 29"/>
          <p:cNvSpPr>
            <a:spLocks noChangeArrowheads="1"/>
          </p:cNvSpPr>
          <p:nvPr/>
        </p:nvSpPr>
        <p:spPr bwMode="auto">
          <a:xfrm>
            <a:off x="7338786" y="3576964"/>
            <a:ext cx="350518" cy="1224136"/>
          </a:xfrm>
          <a:prstGeom prst="homePlate">
            <a:avLst>
              <a:gd name="adj" fmla="val 89944"/>
            </a:avLst>
          </a:prstGeom>
          <a:solidFill>
            <a:srgbClr val="99BFC2"/>
          </a:solidFill>
          <a:ln w="9525" algn="ctr">
            <a:solidFill>
              <a:srgbClr val="99BFC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GB">
              <a:solidFill>
                <a:srgbClr val="000000"/>
              </a:solidFill>
            </a:endParaRPr>
          </a:p>
        </p:txBody>
      </p:sp>
      <p:sp>
        <p:nvSpPr>
          <p:cNvPr id="27" name="AutoShape 29"/>
          <p:cNvSpPr>
            <a:spLocks noChangeArrowheads="1"/>
          </p:cNvSpPr>
          <p:nvPr/>
        </p:nvSpPr>
        <p:spPr bwMode="auto">
          <a:xfrm>
            <a:off x="7323205" y="5013176"/>
            <a:ext cx="350518" cy="1224136"/>
          </a:xfrm>
          <a:prstGeom prst="homePlate">
            <a:avLst>
              <a:gd name="adj" fmla="val 89944"/>
            </a:avLst>
          </a:prstGeom>
          <a:solidFill>
            <a:srgbClr val="99BFC2"/>
          </a:solidFill>
          <a:ln w="9525" algn="ctr">
            <a:solidFill>
              <a:srgbClr val="99BFC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GB">
              <a:solidFill>
                <a:srgbClr val="000000"/>
              </a:solidFill>
            </a:endParaRPr>
          </a:p>
        </p:txBody>
      </p:sp>
      <p:sp>
        <p:nvSpPr>
          <p:cNvPr id="28" name="Rectangle 27"/>
          <p:cNvSpPr/>
          <p:nvPr/>
        </p:nvSpPr>
        <p:spPr bwMode="auto">
          <a:xfrm>
            <a:off x="7808159" y="3581705"/>
            <a:ext cx="1724660" cy="1224136"/>
          </a:xfrm>
          <a:prstGeom prst="rect">
            <a:avLst/>
          </a:prstGeom>
          <a:solidFill>
            <a:srgbClr val="B4A76C"/>
          </a:solidFill>
          <a:ln w="9525" cap="flat" cmpd="sng" algn="ctr">
            <a:solidFill>
              <a:srgbClr val="B4A76C"/>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en-GB" sz="2200" b="1" dirty="0" smtClean="0">
                <a:solidFill>
                  <a:srgbClr val="000000"/>
                </a:solidFill>
              </a:rPr>
              <a:t>£3.3m</a:t>
            </a:r>
          </a:p>
        </p:txBody>
      </p:sp>
      <p:sp>
        <p:nvSpPr>
          <p:cNvPr id="29" name="Rectangle 28"/>
          <p:cNvSpPr/>
          <p:nvPr/>
        </p:nvSpPr>
        <p:spPr bwMode="auto">
          <a:xfrm>
            <a:off x="7808159" y="5021865"/>
            <a:ext cx="1724660" cy="1224136"/>
          </a:xfrm>
          <a:prstGeom prst="rect">
            <a:avLst/>
          </a:prstGeom>
          <a:solidFill>
            <a:srgbClr val="B4A76C"/>
          </a:solidFill>
          <a:ln w="9525" cap="flat" cmpd="sng" algn="ctr">
            <a:solidFill>
              <a:srgbClr val="B4A76C"/>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en-GB" sz="2200" b="1" dirty="0" smtClean="0">
                <a:solidFill>
                  <a:srgbClr val="000000"/>
                </a:solidFill>
              </a:rPr>
              <a:t>£27.1m</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0630" y="427120"/>
            <a:ext cx="4122188" cy="2887920"/>
          </a:xfrm>
          <a:prstGeom prst="rect">
            <a:avLst/>
          </a:prstGeom>
          <a:noFill/>
          <a:ln w="19050">
            <a:solidFill>
              <a:srgbClr val="15657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1</a:t>
            </a:r>
          </a:p>
        </p:txBody>
      </p:sp>
      <p:sp>
        <p:nvSpPr>
          <p:cNvPr id="21" name="Oval 56"/>
          <p:cNvSpPr>
            <a:spLocks noChangeArrowheads="1"/>
          </p:cNvSpPr>
          <p:nvPr/>
        </p:nvSpPr>
        <p:spPr bwMode="auto">
          <a:xfrm>
            <a:off x="884102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2</a:t>
            </a:r>
          </a:p>
        </p:txBody>
      </p:sp>
      <p:sp>
        <p:nvSpPr>
          <p:cNvPr id="23"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3</a:t>
            </a:r>
          </a:p>
        </p:txBody>
      </p:sp>
      <p:sp>
        <p:nvSpPr>
          <p:cNvPr id="24" name="Oval 56"/>
          <p:cNvSpPr>
            <a:spLocks noChangeArrowheads="1"/>
          </p:cNvSpPr>
          <p:nvPr/>
        </p:nvSpPr>
        <p:spPr bwMode="auto">
          <a:xfrm>
            <a:off x="9489536" y="69808"/>
            <a:ext cx="288000" cy="288000"/>
          </a:xfrm>
          <a:prstGeom prst="ellipse">
            <a:avLst/>
          </a:prstGeom>
          <a:solidFill>
            <a:srgbClr val="E83F35"/>
          </a:solidFill>
          <a:ln w="9525">
            <a:solidFill>
              <a:schemeClr val="bg1"/>
            </a:solidFill>
            <a:round/>
            <a:headEnd/>
            <a:tailEnd/>
          </a:ln>
          <a:effectLst/>
          <a:extLst/>
        </p:spPr>
        <p:txBody>
          <a:bodyPr wrap="none" anchor="ctr"/>
          <a:lstStyle/>
          <a:p>
            <a:r>
              <a:rPr lang="en-GB" dirty="0" smtClean="0">
                <a:solidFill>
                  <a:srgbClr val="FFFFFF"/>
                </a:solidFill>
              </a:rPr>
              <a:t>4</a:t>
            </a:r>
            <a:endParaRPr lang="en-GB" dirty="0">
              <a:solidFill>
                <a:srgbClr val="FFFFFF"/>
              </a:solidFill>
            </a:endParaRPr>
          </a:p>
        </p:txBody>
      </p:sp>
      <p:sp>
        <p:nvSpPr>
          <p:cNvPr id="30" name="TextBox 29"/>
          <p:cNvSpPr txBox="1"/>
          <p:nvPr/>
        </p:nvSpPr>
        <p:spPr>
          <a:xfrm>
            <a:off x="5347488" y="3323127"/>
            <a:ext cx="4248472" cy="246221"/>
          </a:xfrm>
          <a:prstGeom prst="rect">
            <a:avLst/>
          </a:prstGeom>
          <a:noFill/>
        </p:spPr>
        <p:txBody>
          <a:bodyPr wrap="square" rtlCol="0">
            <a:spAutoFit/>
          </a:bodyPr>
          <a:lstStyle/>
          <a:p>
            <a:pPr algn="l"/>
            <a:r>
              <a:rPr lang="en-GB" sz="1000" i="1" dirty="0" smtClean="0">
                <a:solidFill>
                  <a:srgbClr val="000000"/>
                </a:solidFill>
              </a:rPr>
              <a:t>Source: Frontier analysis based on data in the Project Appraisal Report</a:t>
            </a:r>
            <a:endParaRPr lang="en-GB" sz="1000" i="1" dirty="0">
              <a:solidFill>
                <a:srgbClr val="000000"/>
              </a:solidFill>
            </a:endParaRPr>
          </a:p>
        </p:txBody>
      </p:sp>
    </p:spTree>
    <p:extLst>
      <p:ext uri="{BB962C8B-B14F-4D97-AF65-F5344CB8AC3E}">
        <p14:creationId xmlns:p14="http://schemas.microsoft.com/office/powerpoint/2010/main" val="400658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3" grpId="0" animBg="1"/>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05917"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r>
              <a:rPr lang="en-GB" sz="1800" dirty="0" smtClean="0"/>
              <a:t>4.4 Sandwich – Adaptive </a:t>
            </a:r>
            <a:r>
              <a:rPr lang="en-GB" sz="1800" dirty="0"/>
              <a:t>Capacity &amp; Location </a:t>
            </a:r>
            <a:r>
              <a:rPr lang="en-GB" sz="1800" dirty="0" smtClean="0"/>
              <a:t>Dependence</a:t>
            </a:r>
            <a:endParaRPr lang="en-GB" sz="1800" kern="0" dirty="0"/>
          </a:p>
        </p:txBody>
      </p:sp>
      <p:sp>
        <p:nvSpPr>
          <p:cNvPr id="7" name="Rectangle 6"/>
          <p:cNvSpPr/>
          <p:nvPr/>
        </p:nvSpPr>
        <p:spPr>
          <a:xfrm>
            <a:off x="105916" y="477940"/>
            <a:ext cx="4888769" cy="4729500"/>
          </a:xfrm>
          <a:prstGeom prst="rect">
            <a:avLst/>
          </a:prstGeom>
        </p:spPr>
        <p:txBody>
          <a:bodyPr wrap="square">
            <a:spAutoFit/>
          </a:bodyPr>
          <a:lstStyle/>
          <a:p>
            <a:pPr algn="just">
              <a:spcBef>
                <a:spcPts val="576"/>
              </a:spcBef>
              <a:spcAft>
                <a:spcPts val="288"/>
              </a:spcAft>
            </a:pPr>
            <a:r>
              <a:rPr lang="en-GB" dirty="0">
                <a:solidFill>
                  <a:srgbClr val="D90000"/>
                </a:solidFill>
                <a:latin typeface="Arial"/>
              </a:rPr>
              <a:t>What is the likely Adaptive Capacity and Location Dependence of local businesses?</a:t>
            </a:r>
            <a:endParaRPr lang="en-GB" kern="0" dirty="0" smtClean="0">
              <a:solidFill>
                <a:srgbClr val="000000"/>
              </a:solidFill>
            </a:endParaRPr>
          </a:p>
          <a:p>
            <a:pPr algn="just">
              <a:spcBef>
                <a:spcPts val="504"/>
              </a:spcBef>
              <a:spcAft>
                <a:spcPts val="202"/>
              </a:spcAft>
            </a:pPr>
            <a:r>
              <a:rPr lang="en-GB" sz="1050" kern="0" dirty="0" smtClean="0">
                <a:solidFill>
                  <a:srgbClr val="000000"/>
                </a:solidFill>
              </a:rPr>
              <a:t>Published evidence indicates </a:t>
            </a:r>
            <a:r>
              <a:rPr lang="en-GB" sz="1050" kern="0" dirty="0">
                <a:solidFill>
                  <a:srgbClr val="000000"/>
                </a:solidFill>
              </a:rPr>
              <a:t>that large and medium-sized businesses in particular sectors would be more </a:t>
            </a:r>
            <a:r>
              <a:rPr lang="en-GB" sz="1050" kern="0" dirty="0" smtClean="0">
                <a:solidFill>
                  <a:srgbClr val="000000"/>
                </a:solidFill>
              </a:rPr>
              <a:t>likely </a:t>
            </a:r>
            <a:r>
              <a:rPr lang="en-GB" sz="1050" kern="0" dirty="0">
                <a:solidFill>
                  <a:srgbClr val="000000"/>
                </a:solidFill>
              </a:rPr>
              <a:t>to have the capacity to adapt or to </a:t>
            </a:r>
            <a:r>
              <a:rPr lang="en-GB" sz="1050" kern="0" dirty="0" smtClean="0">
                <a:solidFill>
                  <a:srgbClr val="000000"/>
                </a:solidFill>
              </a:rPr>
              <a:t>relocate because they are more likely to have both </a:t>
            </a:r>
            <a:r>
              <a:rPr lang="en-GB" sz="1050" kern="0" dirty="0">
                <a:solidFill>
                  <a:srgbClr val="000000"/>
                </a:solidFill>
              </a:rPr>
              <a:t>the finances and the awareness to adapt. In contrast, small businesses </a:t>
            </a:r>
            <a:r>
              <a:rPr lang="en-GB" sz="1050" kern="0" dirty="0" smtClean="0">
                <a:solidFill>
                  <a:srgbClr val="000000"/>
                </a:solidFill>
              </a:rPr>
              <a:t>are  more likely to have </a:t>
            </a:r>
            <a:r>
              <a:rPr lang="en-GB" sz="1050" kern="0" dirty="0">
                <a:solidFill>
                  <a:srgbClr val="000000"/>
                </a:solidFill>
              </a:rPr>
              <a:t>much lower adaptive capacity, given lack of awareness, financial constraints and lack of property </a:t>
            </a:r>
            <a:r>
              <a:rPr lang="en-GB" sz="1050" kern="0" dirty="0" smtClean="0">
                <a:solidFill>
                  <a:srgbClr val="000000"/>
                </a:solidFill>
              </a:rPr>
              <a:t>ownership (they often lease their properties). </a:t>
            </a:r>
            <a:endParaRPr lang="en-GB" sz="1050" kern="0" dirty="0">
              <a:solidFill>
                <a:srgbClr val="000000"/>
              </a:solidFill>
            </a:endParaRPr>
          </a:p>
          <a:p>
            <a:pPr algn="just">
              <a:spcBef>
                <a:spcPts val="504"/>
              </a:spcBef>
              <a:spcAft>
                <a:spcPts val="202"/>
              </a:spcAft>
            </a:pPr>
            <a:r>
              <a:rPr lang="en-GB" sz="1050" kern="0" dirty="0" smtClean="0">
                <a:solidFill>
                  <a:srgbClr val="000000"/>
                </a:solidFill>
              </a:rPr>
              <a:t>Published evidence indicates that, outside of the large Pfizer pharmaceutical site, most businesses in the Sandwich flood plain are small and micro sized. These businesses operate across a variety of industries, though are most focused in wholesale and retail, and serve the tourist sector. Evidence from the PAR indicates that these commercial properties in the Sandwich flood plain are on average 270 square metres, with a flood threshold of 3.4 metres high (i.e. they would flood if water were 3.4 metres above sea level). </a:t>
            </a:r>
          </a:p>
          <a:p>
            <a:pPr algn="just">
              <a:spcBef>
                <a:spcPts val="504"/>
              </a:spcBef>
              <a:spcAft>
                <a:spcPts val="202"/>
              </a:spcAft>
            </a:pPr>
            <a:r>
              <a:rPr lang="en-GB" sz="1050" kern="0" dirty="0" smtClean="0">
                <a:solidFill>
                  <a:srgbClr val="000000"/>
                </a:solidFill>
              </a:rPr>
              <a:t>Their small size, sector composition and low threshold to withstand flooding, means that businesses in the Sandwich floodplain are likely to have little ability to adapt to the risk of flooding and would suffer significant damage to commercial and productive capabilities with flooding. </a:t>
            </a:r>
          </a:p>
          <a:p>
            <a:pPr algn="just">
              <a:spcBef>
                <a:spcPts val="504"/>
              </a:spcBef>
              <a:spcAft>
                <a:spcPts val="202"/>
              </a:spcAft>
            </a:pPr>
            <a:r>
              <a:rPr lang="en-GB" sz="1050" kern="0" dirty="0" smtClean="0">
                <a:solidFill>
                  <a:srgbClr val="000000"/>
                </a:solidFill>
              </a:rPr>
              <a:t>This is evident in the adaptive capacity and location dependence characteristics of the local economy. We estimate that:</a:t>
            </a:r>
          </a:p>
          <a:p>
            <a:pPr marL="171450" indent="-171450" algn="just">
              <a:spcBef>
                <a:spcPts val="504"/>
              </a:spcBef>
              <a:spcAft>
                <a:spcPts val="202"/>
              </a:spcAft>
              <a:buClr>
                <a:srgbClr val="E83F35"/>
              </a:buClr>
              <a:buFont typeface="Arial" panose="020B0604020202020204" pitchFamily="34" charset="0"/>
              <a:buChar char="•"/>
            </a:pPr>
            <a:r>
              <a:rPr lang="en-GB" sz="1050" b="1" kern="0" dirty="0" smtClean="0">
                <a:solidFill>
                  <a:srgbClr val="000000"/>
                </a:solidFill>
              </a:rPr>
              <a:t>Around 70% of businesses in the Sandwich flood plain are likely to have low adaptive capacity</a:t>
            </a:r>
            <a:r>
              <a:rPr lang="en-GB" sz="1050" kern="0" dirty="0" smtClean="0">
                <a:solidFill>
                  <a:srgbClr val="000000"/>
                </a:solidFill>
              </a:rPr>
              <a:t> and only </a:t>
            </a:r>
            <a:r>
              <a:rPr lang="en-GB" sz="1050" kern="0" dirty="0" smtClean="0"/>
              <a:t>1% have </a:t>
            </a:r>
            <a:r>
              <a:rPr lang="en-GB" sz="1050" kern="0" dirty="0" smtClean="0">
                <a:solidFill>
                  <a:srgbClr val="000000"/>
                </a:solidFill>
              </a:rPr>
              <a:t>high adaptive capacity. </a:t>
            </a:r>
          </a:p>
          <a:p>
            <a:pPr marL="171450" indent="-171450" algn="just">
              <a:spcBef>
                <a:spcPts val="504"/>
              </a:spcBef>
              <a:spcAft>
                <a:spcPts val="202"/>
              </a:spcAft>
              <a:buClr>
                <a:srgbClr val="E83F35"/>
              </a:buClr>
              <a:buFont typeface="Arial" panose="020B0604020202020204" pitchFamily="34" charset="0"/>
              <a:buChar char="•"/>
            </a:pPr>
            <a:r>
              <a:rPr lang="en-GB" sz="1050" b="1" kern="0" dirty="0" smtClean="0"/>
              <a:t>66%</a:t>
            </a:r>
            <a:r>
              <a:rPr lang="en-GB" sz="1050" b="1" kern="0" dirty="0" smtClean="0">
                <a:solidFill>
                  <a:srgbClr val="000000"/>
                </a:solidFill>
              </a:rPr>
              <a:t> of businesses in the Sandwich flood plain are likely to have high location dependence</a:t>
            </a:r>
            <a:r>
              <a:rPr lang="en-GB" sz="1050" kern="0" dirty="0" smtClean="0">
                <a:solidFill>
                  <a:srgbClr val="000000"/>
                </a:solidFill>
              </a:rPr>
              <a:t> and 31% have low location dependence. </a:t>
            </a:r>
          </a:p>
        </p:txBody>
      </p:sp>
      <p:sp>
        <p:nvSpPr>
          <p:cNvPr id="9" name="Rectangle 8"/>
          <p:cNvSpPr/>
          <p:nvPr/>
        </p:nvSpPr>
        <p:spPr bwMode="auto">
          <a:xfrm>
            <a:off x="344488" y="5207440"/>
            <a:ext cx="2088232" cy="1092282"/>
          </a:xfrm>
          <a:prstGeom prst="rect">
            <a:avLst/>
          </a:prstGeom>
          <a:solidFill>
            <a:srgbClr val="B4A76C"/>
          </a:solidFill>
          <a:ln w="9525" cap="flat" cmpd="sng" algn="ctr">
            <a:solidFill>
              <a:srgbClr val="B4A76C"/>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a:lnSpc>
                <a:spcPct val="150000"/>
              </a:lnSpc>
            </a:pPr>
            <a:r>
              <a:rPr lang="en-GB" sz="1400" b="1" dirty="0" smtClean="0">
                <a:solidFill>
                  <a:schemeClr val="bg1"/>
                </a:solidFill>
              </a:rPr>
              <a:t>73% of </a:t>
            </a:r>
            <a:r>
              <a:rPr lang="en-GB" sz="1400" b="1" dirty="0" smtClean="0">
                <a:solidFill>
                  <a:srgbClr val="FFFFFF"/>
                </a:solidFill>
              </a:rPr>
              <a:t>businesses are likely to have low adaptive capacity</a:t>
            </a:r>
            <a:endParaRPr lang="en-GB" sz="1400" b="1" dirty="0">
              <a:solidFill>
                <a:srgbClr val="FFFFFF"/>
              </a:solidFill>
            </a:endParaRPr>
          </a:p>
        </p:txBody>
      </p:sp>
      <p:sp>
        <p:nvSpPr>
          <p:cNvPr id="10" name="Rectangle 9"/>
          <p:cNvSpPr/>
          <p:nvPr/>
        </p:nvSpPr>
        <p:spPr bwMode="auto">
          <a:xfrm>
            <a:off x="2864767" y="5207440"/>
            <a:ext cx="2129917" cy="1082097"/>
          </a:xfrm>
          <a:prstGeom prst="rect">
            <a:avLst/>
          </a:prstGeom>
          <a:solidFill>
            <a:srgbClr val="B4A76C"/>
          </a:solidFill>
          <a:ln w="9525" cap="flat" cmpd="sng" algn="ctr">
            <a:solidFill>
              <a:srgbClr val="B4A76C"/>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a:lnSpc>
                <a:spcPct val="150000"/>
              </a:lnSpc>
            </a:pPr>
            <a:r>
              <a:rPr lang="en-GB" sz="1400" b="1" dirty="0" smtClean="0">
                <a:solidFill>
                  <a:schemeClr val="bg1"/>
                </a:solidFill>
              </a:rPr>
              <a:t>66%</a:t>
            </a:r>
            <a:r>
              <a:rPr lang="en-GB" sz="1400" b="1" dirty="0" smtClean="0">
                <a:solidFill>
                  <a:srgbClr val="FFFFFF"/>
                </a:solidFill>
              </a:rPr>
              <a:t> of businesses are likely to have high location dependence</a:t>
            </a:r>
            <a:endParaRPr lang="en-GB" sz="1400" b="1" dirty="0">
              <a:solidFill>
                <a:srgbClr val="FFFFFF"/>
              </a:solidFill>
            </a:endParaRPr>
          </a:p>
        </p:txBody>
      </p:sp>
      <p:sp>
        <p:nvSpPr>
          <p:cNvPr id="15"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1</a:t>
            </a:r>
          </a:p>
        </p:txBody>
      </p:sp>
      <p:sp>
        <p:nvSpPr>
          <p:cNvPr id="16" name="Oval 56"/>
          <p:cNvSpPr>
            <a:spLocks noChangeArrowheads="1"/>
          </p:cNvSpPr>
          <p:nvPr/>
        </p:nvSpPr>
        <p:spPr bwMode="auto">
          <a:xfrm>
            <a:off x="884102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2</a:t>
            </a:r>
          </a:p>
        </p:txBody>
      </p:sp>
      <p:sp>
        <p:nvSpPr>
          <p:cNvPr id="17"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3</a:t>
            </a:r>
          </a:p>
        </p:txBody>
      </p:sp>
      <p:sp>
        <p:nvSpPr>
          <p:cNvPr id="18" name="Oval 56"/>
          <p:cNvSpPr>
            <a:spLocks noChangeArrowheads="1"/>
          </p:cNvSpPr>
          <p:nvPr/>
        </p:nvSpPr>
        <p:spPr bwMode="auto">
          <a:xfrm>
            <a:off x="9489536" y="69808"/>
            <a:ext cx="288000" cy="288000"/>
          </a:xfrm>
          <a:prstGeom prst="ellipse">
            <a:avLst/>
          </a:prstGeom>
          <a:solidFill>
            <a:srgbClr val="E83F35"/>
          </a:solidFill>
          <a:ln w="9525">
            <a:solidFill>
              <a:schemeClr val="bg1"/>
            </a:solidFill>
            <a:round/>
            <a:headEnd/>
            <a:tailEnd/>
          </a:ln>
          <a:effectLst/>
          <a:extLst/>
        </p:spPr>
        <p:txBody>
          <a:bodyPr wrap="none" anchor="ctr"/>
          <a:lstStyle/>
          <a:p>
            <a:r>
              <a:rPr lang="en-GB" dirty="0" smtClean="0">
                <a:solidFill>
                  <a:srgbClr val="FFFFFF"/>
                </a:solidFill>
              </a:rPr>
              <a:t>4</a:t>
            </a:r>
            <a:endParaRPr lang="en-GB" dirty="0">
              <a:solidFill>
                <a:srgbClr val="FFFFFF"/>
              </a:solidFill>
            </a:endParaRPr>
          </a:p>
        </p:txBody>
      </p:sp>
      <p:sp>
        <p:nvSpPr>
          <p:cNvPr id="12" name="TextBox 11"/>
          <p:cNvSpPr txBox="1"/>
          <p:nvPr/>
        </p:nvSpPr>
        <p:spPr>
          <a:xfrm>
            <a:off x="5655609" y="3042071"/>
            <a:ext cx="4248472" cy="246221"/>
          </a:xfrm>
          <a:prstGeom prst="rect">
            <a:avLst/>
          </a:prstGeom>
          <a:noFill/>
        </p:spPr>
        <p:txBody>
          <a:bodyPr wrap="square" rtlCol="0">
            <a:spAutoFit/>
          </a:bodyPr>
          <a:lstStyle/>
          <a:p>
            <a:pPr algn="l"/>
            <a:r>
              <a:rPr lang="en-GB" sz="1000" i="1" dirty="0" smtClean="0">
                <a:solidFill>
                  <a:srgbClr val="000000"/>
                </a:solidFill>
              </a:rPr>
              <a:t>Source: Frontier analysis</a:t>
            </a:r>
            <a:endParaRPr lang="en-GB" sz="1000" i="1" dirty="0">
              <a:solidFill>
                <a:srgbClr val="000000"/>
              </a:solidFill>
            </a:endParaRPr>
          </a:p>
        </p:txBody>
      </p:sp>
      <p:sp>
        <p:nvSpPr>
          <p:cNvPr id="13" name="TextBox 12"/>
          <p:cNvSpPr txBox="1"/>
          <p:nvPr/>
        </p:nvSpPr>
        <p:spPr>
          <a:xfrm>
            <a:off x="5529064" y="6104097"/>
            <a:ext cx="4248472" cy="246221"/>
          </a:xfrm>
          <a:prstGeom prst="rect">
            <a:avLst/>
          </a:prstGeom>
          <a:noFill/>
        </p:spPr>
        <p:txBody>
          <a:bodyPr wrap="square" rtlCol="0">
            <a:spAutoFit/>
          </a:bodyPr>
          <a:lstStyle/>
          <a:p>
            <a:pPr algn="l"/>
            <a:r>
              <a:rPr lang="en-GB" sz="1000" i="1" dirty="0" smtClean="0">
                <a:solidFill>
                  <a:srgbClr val="000000"/>
                </a:solidFill>
              </a:rPr>
              <a:t>Source: Frontier analysis</a:t>
            </a:r>
            <a:endParaRPr lang="en-GB" sz="1000" i="1" dirty="0">
              <a:solidFill>
                <a:srgbClr val="000000"/>
              </a:solidFill>
            </a:endParaRP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71927" y="701860"/>
            <a:ext cx="4110213" cy="23309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1927" y="3380305"/>
            <a:ext cx="4110214" cy="27237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858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105917"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r>
              <a:rPr lang="en-GB" sz="1800" dirty="0" smtClean="0"/>
              <a:t>4.4 Sandwich – Business Responses</a:t>
            </a:r>
            <a:endParaRPr lang="en-GB" sz="1800" kern="0" dirty="0"/>
          </a:p>
        </p:txBody>
      </p:sp>
      <p:sp>
        <p:nvSpPr>
          <p:cNvPr id="19" name="Rectangle 5"/>
          <p:cNvSpPr txBox="1">
            <a:spLocks noChangeArrowheads="1"/>
          </p:cNvSpPr>
          <p:nvPr/>
        </p:nvSpPr>
        <p:spPr bwMode="auto">
          <a:xfrm>
            <a:off x="105917" y="464146"/>
            <a:ext cx="5063107" cy="5845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dirty="0" smtClean="0">
                <a:solidFill>
                  <a:srgbClr val="D90000"/>
                </a:solidFill>
                <a:latin typeface="Arial"/>
              </a:rPr>
              <a:t>Evidence from local business representatives</a:t>
            </a:r>
            <a:endParaRPr lang="en-US" kern="0" dirty="0" smtClean="0">
              <a:solidFill>
                <a:srgbClr val="000000"/>
              </a:solidFill>
              <a:latin typeface="Arial"/>
            </a:endParaRPr>
          </a:p>
          <a:p>
            <a:pPr algn="just">
              <a:buClr>
                <a:srgbClr val="E83F35"/>
              </a:buClr>
            </a:pPr>
            <a:r>
              <a:rPr lang="en-GB" sz="1050" kern="0" dirty="0" smtClean="0">
                <a:solidFill>
                  <a:srgbClr val="000000"/>
                </a:solidFill>
                <a:latin typeface="Arial"/>
              </a:rPr>
              <a:t>Evidence from local business representatives highlights </a:t>
            </a:r>
            <a:r>
              <a:rPr lang="en-GB" sz="1050" kern="0" dirty="0">
                <a:solidFill>
                  <a:srgbClr val="000000"/>
                </a:solidFill>
                <a:latin typeface="Arial"/>
              </a:rPr>
              <a:t>the </a:t>
            </a:r>
            <a:r>
              <a:rPr lang="en-GB" sz="1050" kern="0" dirty="0" smtClean="0">
                <a:solidFill>
                  <a:srgbClr val="000000"/>
                </a:solidFill>
                <a:latin typeface="Arial"/>
              </a:rPr>
              <a:t>importance </a:t>
            </a:r>
            <a:r>
              <a:rPr lang="en-GB" sz="1050" kern="0" dirty="0">
                <a:solidFill>
                  <a:srgbClr val="000000"/>
                </a:solidFill>
                <a:latin typeface="Arial"/>
              </a:rPr>
              <a:t>of </a:t>
            </a:r>
            <a:r>
              <a:rPr lang="en-GB" sz="1050" kern="0" dirty="0" smtClean="0">
                <a:solidFill>
                  <a:srgbClr val="000000"/>
                </a:solidFill>
                <a:latin typeface="Arial"/>
              </a:rPr>
              <a:t>considering local </a:t>
            </a:r>
            <a:r>
              <a:rPr lang="en-GB" sz="1050" kern="0" dirty="0">
                <a:solidFill>
                  <a:srgbClr val="000000"/>
                </a:solidFill>
                <a:latin typeface="Arial"/>
              </a:rPr>
              <a:t>factors and motivations for investment in FCERM that may not be evident in </a:t>
            </a:r>
            <a:r>
              <a:rPr lang="en-GB" sz="1050" kern="0" dirty="0" smtClean="0">
                <a:solidFill>
                  <a:srgbClr val="000000"/>
                </a:solidFill>
                <a:latin typeface="Arial"/>
              </a:rPr>
              <a:t>data alone. </a:t>
            </a:r>
          </a:p>
          <a:p>
            <a:pPr marL="171450" indent="-171450" algn="just">
              <a:buClr>
                <a:srgbClr val="E83F35"/>
              </a:buClr>
              <a:buFont typeface="Arial" panose="020B0604020202020204" pitchFamily="34" charset="0"/>
              <a:buChar char="•"/>
            </a:pPr>
            <a:r>
              <a:rPr lang="en-GB" sz="1050" b="1" kern="0" dirty="0" smtClean="0">
                <a:solidFill>
                  <a:srgbClr val="000000"/>
                </a:solidFill>
                <a:latin typeface="Arial"/>
              </a:rPr>
              <a:t>Stakeholder evidence supports </a:t>
            </a:r>
            <a:r>
              <a:rPr lang="en-GB" sz="1050" b="1" kern="0" dirty="0">
                <a:solidFill>
                  <a:srgbClr val="000000"/>
                </a:solidFill>
                <a:latin typeface="Arial"/>
              </a:rPr>
              <a:t>the data that businesses in the Sandwich area are unlikely to move </a:t>
            </a:r>
            <a:r>
              <a:rPr lang="en-GB" sz="1050" b="1" kern="0" dirty="0" smtClean="0">
                <a:solidFill>
                  <a:srgbClr val="000000"/>
                </a:solidFill>
                <a:latin typeface="Arial"/>
              </a:rPr>
              <a:t>or adapt in </a:t>
            </a:r>
            <a:r>
              <a:rPr lang="en-GB" sz="1050" b="1" kern="0" dirty="0">
                <a:solidFill>
                  <a:srgbClr val="000000"/>
                </a:solidFill>
                <a:latin typeface="Arial"/>
              </a:rPr>
              <a:t>response to the risk of </a:t>
            </a:r>
            <a:r>
              <a:rPr lang="en-GB" sz="1050" b="1" kern="0" dirty="0" smtClean="0">
                <a:solidFill>
                  <a:srgbClr val="000000"/>
                </a:solidFill>
                <a:latin typeface="Arial"/>
              </a:rPr>
              <a:t>flooding.</a:t>
            </a:r>
            <a:r>
              <a:rPr lang="en-GB" sz="1050" kern="0" dirty="0" smtClean="0">
                <a:solidFill>
                  <a:srgbClr val="000000"/>
                </a:solidFill>
                <a:latin typeface="Arial"/>
              </a:rPr>
              <a:t> </a:t>
            </a:r>
          </a:p>
          <a:p>
            <a:pPr marL="171450" indent="-171450" algn="just">
              <a:buClr>
                <a:srgbClr val="E83F35"/>
              </a:buClr>
              <a:buFont typeface="Arial" panose="020B0604020202020204" pitchFamily="34" charset="0"/>
              <a:buChar char="•"/>
            </a:pPr>
            <a:r>
              <a:rPr lang="en-GB" sz="1050" b="1" kern="0" dirty="0" smtClean="0">
                <a:solidFill>
                  <a:srgbClr val="000000"/>
                </a:solidFill>
                <a:latin typeface="Arial"/>
              </a:rPr>
              <a:t>Without the flood risk management intervention the site would be likely to have lower value because the key employer in the area – Pfizer – had announced it was going to move</a:t>
            </a:r>
            <a:r>
              <a:rPr lang="en-GB" sz="1050" b="1" kern="0" dirty="0">
                <a:solidFill>
                  <a:srgbClr val="000000"/>
                </a:solidFill>
                <a:latin typeface="Arial"/>
              </a:rPr>
              <a:t>. </a:t>
            </a:r>
            <a:r>
              <a:rPr lang="en-GB" sz="1050" kern="0" dirty="0" smtClean="0">
                <a:solidFill>
                  <a:srgbClr val="000000"/>
                </a:solidFill>
                <a:latin typeface="Arial"/>
              </a:rPr>
              <a:t>Before moving out (for non-flood risk reasons), </a:t>
            </a:r>
            <a:r>
              <a:rPr lang="en-GB" sz="1050" kern="0" dirty="0">
                <a:solidFill>
                  <a:srgbClr val="000000"/>
                </a:solidFill>
                <a:latin typeface="Arial"/>
              </a:rPr>
              <a:t>Pfizer would have developed parts of the site, but </a:t>
            </a:r>
            <a:r>
              <a:rPr lang="en-GB" sz="1050" kern="0" dirty="0" smtClean="0">
                <a:solidFill>
                  <a:srgbClr val="000000"/>
                </a:solidFill>
                <a:latin typeface="Arial"/>
              </a:rPr>
              <a:t>would </a:t>
            </a:r>
            <a:r>
              <a:rPr lang="en-GB" sz="1050" kern="0" dirty="0">
                <a:solidFill>
                  <a:srgbClr val="000000"/>
                </a:solidFill>
                <a:latin typeface="Arial"/>
              </a:rPr>
              <a:t>have </a:t>
            </a:r>
            <a:r>
              <a:rPr lang="en-GB" sz="1050" kern="0" dirty="0" smtClean="0">
                <a:solidFill>
                  <a:srgbClr val="000000"/>
                </a:solidFill>
                <a:latin typeface="Arial"/>
              </a:rPr>
              <a:t>been likely to demolish </a:t>
            </a:r>
            <a:r>
              <a:rPr lang="en-GB" sz="1050" kern="0" dirty="0">
                <a:solidFill>
                  <a:srgbClr val="000000"/>
                </a:solidFill>
                <a:latin typeface="Arial"/>
              </a:rPr>
              <a:t>a significant proportion of the industrial space</a:t>
            </a:r>
            <a:r>
              <a:rPr lang="en-GB" sz="1050" kern="0" dirty="0" smtClean="0">
                <a:solidFill>
                  <a:srgbClr val="000000"/>
                </a:solidFill>
                <a:latin typeface="Arial"/>
              </a:rPr>
              <a:t>. </a:t>
            </a:r>
          </a:p>
          <a:p>
            <a:pPr marL="171450" indent="-171450" algn="just">
              <a:buClr>
                <a:srgbClr val="E83F35"/>
              </a:buClr>
              <a:buFont typeface="Arial" panose="020B0604020202020204" pitchFamily="34" charset="0"/>
              <a:buChar char="•"/>
            </a:pPr>
            <a:r>
              <a:rPr lang="en-GB" sz="1050" b="1" kern="0" dirty="0" smtClean="0">
                <a:solidFill>
                  <a:srgbClr val="000000"/>
                </a:solidFill>
                <a:latin typeface="Arial"/>
              </a:rPr>
              <a:t>The impetus </a:t>
            </a:r>
            <a:r>
              <a:rPr lang="en-GB" sz="1050" b="1" kern="0" dirty="0">
                <a:solidFill>
                  <a:srgbClr val="000000"/>
                </a:solidFill>
                <a:latin typeface="Arial"/>
              </a:rPr>
              <a:t>to invest in flood defences came from a need to support employment and local regional development in the wake of Pfizer’s </a:t>
            </a:r>
            <a:r>
              <a:rPr lang="en-GB" sz="1050" b="1" kern="0" dirty="0" smtClean="0">
                <a:solidFill>
                  <a:srgbClr val="000000"/>
                </a:solidFill>
                <a:latin typeface="Arial"/>
              </a:rPr>
              <a:t>departure. </a:t>
            </a:r>
            <a:r>
              <a:rPr lang="en-GB" sz="1050" kern="0" dirty="0" smtClean="0">
                <a:solidFill>
                  <a:srgbClr val="000000"/>
                </a:solidFill>
                <a:latin typeface="Arial"/>
              </a:rPr>
              <a:t>It was with the imminent departure of Pfizer from the local area that Kent County Council addressed the local need for FCERM. Despite the fact that the Sandwich flood plain had a 1 in 20 risk of flooding, Kent County Council did not seek investment prior to Pfizer’s announcement they were leaving the local area. With the sale of the Pfizer site proving difficult given the risk of flooding, Kent County Council was explicitly motivated to ensure continued employment in the Sandwich area. This, combined with the need to secure Pfizer’s contribution towards the FCERM intervention, fuelled the Council’s investment in FCERM. </a:t>
            </a:r>
          </a:p>
        </p:txBody>
      </p:sp>
      <p:sp>
        <p:nvSpPr>
          <p:cNvPr id="2" name="Rectangle 1"/>
          <p:cNvSpPr/>
          <p:nvPr/>
        </p:nvSpPr>
        <p:spPr>
          <a:xfrm>
            <a:off x="136130" y="4649891"/>
            <a:ext cx="5052558" cy="1497846"/>
          </a:xfrm>
          <a:prstGeom prst="rect">
            <a:avLst/>
          </a:prstGeom>
        </p:spPr>
        <p:txBody>
          <a:bodyPr wrap="square">
            <a:spAutoFit/>
          </a:bodyPr>
          <a:lstStyle/>
          <a:p>
            <a:pPr algn="just">
              <a:spcBef>
                <a:spcPts val="504"/>
              </a:spcBef>
              <a:spcAft>
                <a:spcPts val="202"/>
              </a:spcAft>
            </a:pPr>
            <a:r>
              <a:rPr lang="en-GB" dirty="0">
                <a:solidFill>
                  <a:srgbClr val="D90000"/>
                </a:solidFill>
                <a:latin typeface="Arial"/>
              </a:rPr>
              <a:t>Likely Business Responses</a:t>
            </a:r>
            <a:endParaRPr lang="en-GB" kern="0" dirty="0">
              <a:solidFill>
                <a:srgbClr val="000000"/>
              </a:solidFill>
            </a:endParaRPr>
          </a:p>
          <a:p>
            <a:pPr algn="just">
              <a:spcBef>
                <a:spcPts val="504"/>
              </a:spcBef>
              <a:spcAft>
                <a:spcPts val="202"/>
              </a:spcAft>
            </a:pPr>
            <a:r>
              <a:rPr lang="en-GB" sz="1050" kern="0" dirty="0" smtClean="0">
                <a:solidFill>
                  <a:srgbClr val="000000"/>
                </a:solidFill>
              </a:rPr>
              <a:t>To determine the likely business responses of each business in the floodplain, we again used the preliminary “business look-up table”. We then apply this to the business characterisation of the area. The look-up table suggests the likely responses (either staying and adapting or staying and doing nothing) of each type of business, given their level of adaptive capacity and location dependence, corroborated with local stakeholders. To capture the uncertainty around exactly how many businesses may respond </a:t>
            </a:r>
            <a:r>
              <a:rPr lang="en-GB" sz="1050" kern="0" dirty="0">
                <a:solidFill>
                  <a:srgbClr val="000000"/>
                </a:solidFill>
              </a:rPr>
              <a:t>to </a:t>
            </a:r>
            <a:r>
              <a:rPr lang="en-GB" sz="1050" kern="0" dirty="0" smtClean="0">
                <a:solidFill>
                  <a:srgbClr val="000000"/>
                </a:solidFill>
              </a:rPr>
              <a:t>flood risk, ranges are presented.</a:t>
            </a:r>
            <a:endParaRPr lang="en-GB" sz="1050" b="1" kern="0" dirty="0">
              <a:solidFill>
                <a:srgbClr val="000000"/>
              </a:solidFill>
            </a:endParaRPr>
          </a:p>
        </p:txBody>
      </p:sp>
      <p:sp>
        <p:nvSpPr>
          <p:cNvPr id="17" name="Rectangle 5"/>
          <p:cNvSpPr txBox="1">
            <a:spLocks noChangeArrowheads="1"/>
          </p:cNvSpPr>
          <p:nvPr/>
        </p:nvSpPr>
        <p:spPr bwMode="auto">
          <a:xfrm>
            <a:off x="5280547" y="4365104"/>
            <a:ext cx="4352969" cy="1944216"/>
          </a:xfrm>
          <a:prstGeom prst="rect">
            <a:avLst/>
          </a:prstGeom>
          <a:solidFill>
            <a:srgbClr val="156570"/>
          </a:solidFill>
          <a:ln w="15875">
            <a:solidFill>
              <a:srgbClr val="156570"/>
            </a:solidFill>
          </a:ln>
          <a:effectLs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spcBef>
                <a:spcPts val="252"/>
              </a:spcBef>
            </a:pPr>
            <a:r>
              <a:rPr lang="en-GB" sz="1050" b="1" dirty="0" smtClean="0">
                <a:solidFill>
                  <a:schemeClr val="bg1"/>
                </a:solidFill>
                <a:latin typeface="Arial"/>
              </a:rPr>
              <a:t>Key points on business responses:</a:t>
            </a:r>
          </a:p>
          <a:p>
            <a:pPr marL="171450" indent="-171450" algn="just">
              <a:spcBef>
                <a:spcPts val="252"/>
              </a:spcBef>
              <a:buFont typeface="Arial" panose="020B0604020202020204" pitchFamily="34" charset="0"/>
              <a:buChar char="•"/>
            </a:pPr>
            <a:r>
              <a:rPr lang="en-GB" sz="1050" dirty="0" smtClean="0">
                <a:solidFill>
                  <a:schemeClr val="bg1"/>
                </a:solidFill>
                <a:latin typeface="Arial"/>
              </a:rPr>
              <a:t>Small, wholesale and retail, construction, professional businesses with low flood thresholds are most at risk of flooding, yet they are unable to adapt as they are likely to have low adaptive capacity</a:t>
            </a:r>
          </a:p>
          <a:p>
            <a:pPr marL="171450" indent="-171450" algn="just">
              <a:spcBef>
                <a:spcPts val="252"/>
              </a:spcBef>
              <a:buFont typeface="Arial" panose="020B0604020202020204" pitchFamily="34" charset="0"/>
              <a:buChar char="•"/>
            </a:pPr>
            <a:r>
              <a:rPr lang="en-GB" sz="1050" b="1" dirty="0" smtClean="0">
                <a:solidFill>
                  <a:schemeClr val="bg1"/>
                </a:solidFill>
                <a:latin typeface="Arial"/>
              </a:rPr>
              <a:t>7-21% </a:t>
            </a:r>
            <a:r>
              <a:rPr lang="en-GB" sz="1050" b="1" dirty="0">
                <a:solidFill>
                  <a:schemeClr val="bg1"/>
                </a:solidFill>
                <a:latin typeface="Arial"/>
              </a:rPr>
              <a:t>of businesses </a:t>
            </a:r>
            <a:r>
              <a:rPr lang="en-GB" sz="1050" b="1" dirty="0" smtClean="0">
                <a:solidFill>
                  <a:schemeClr val="bg1"/>
                </a:solidFill>
                <a:latin typeface="Arial"/>
              </a:rPr>
              <a:t>are likely to stay </a:t>
            </a:r>
            <a:r>
              <a:rPr lang="en-GB" sz="1050" b="1" dirty="0">
                <a:solidFill>
                  <a:schemeClr val="bg1"/>
                </a:solidFill>
                <a:latin typeface="Arial"/>
              </a:rPr>
              <a:t>and adapt. </a:t>
            </a:r>
            <a:r>
              <a:rPr lang="en-GB" sz="1050" dirty="0">
                <a:solidFill>
                  <a:schemeClr val="bg1"/>
                </a:solidFill>
                <a:latin typeface="Arial"/>
              </a:rPr>
              <a:t>This means that between 9</a:t>
            </a:r>
            <a:r>
              <a:rPr lang="en-GB" sz="1050" dirty="0" smtClean="0">
                <a:solidFill>
                  <a:schemeClr val="bg1"/>
                </a:solidFill>
                <a:latin typeface="Arial"/>
              </a:rPr>
              <a:t> and 26 businesses are likely to protect </a:t>
            </a:r>
            <a:r>
              <a:rPr lang="en-GB" sz="1050" dirty="0">
                <a:solidFill>
                  <a:schemeClr val="bg1"/>
                </a:solidFill>
                <a:latin typeface="Arial"/>
              </a:rPr>
              <a:t>themselves from flood and coastal erosion risk. </a:t>
            </a:r>
            <a:endParaRPr lang="en-GB" sz="1050" b="1" dirty="0">
              <a:solidFill>
                <a:schemeClr val="bg1"/>
              </a:solidFill>
              <a:latin typeface="Arial"/>
            </a:endParaRPr>
          </a:p>
          <a:p>
            <a:pPr marL="171450" indent="-171450" algn="just">
              <a:spcBef>
                <a:spcPts val="252"/>
              </a:spcBef>
              <a:buFont typeface="Arial" panose="020B0604020202020204" pitchFamily="34" charset="0"/>
              <a:buChar char="•"/>
            </a:pPr>
            <a:r>
              <a:rPr lang="en-GB" sz="1050" b="1" dirty="0" smtClean="0">
                <a:solidFill>
                  <a:schemeClr val="bg1"/>
                </a:solidFill>
                <a:latin typeface="Arial"/>
              </a:rPr>
              <a:t>79-93% </a:t>
            </a:r>
            <a:r>
              <a:rPr lang="en-GB" sz="1050" b="1" dirty="0">
                <a:solidFill>
                  <a:schemeClr val="bg1"/>
                </a:solidFill>
                <a:latin typeface="Arial"/>
              </a:rPr>
              <a:t>of businesses </a:t>
            </a:r>
            <a:r>
              <a:rPr lang="en-GB" sz="1050" b="1" dirty="0" smtClean="0">
                <a:solidFill>
                  <a:schemeClr val="bg1"/>
                </a:solidFill>
                <a:latin typeface="Arial"/>
              </a:rPr>
              <a:t>are likely to stay </a:t>
            </a:r>
            <a:r>
              <a:rPr lang="en-GB" sz="1050" b="1" dirty="0">
                <a:solidFill>
                  <a:schemeClr val="bg1"/>
                </a:solidFill>
                <a:latin typeface="Arial"/>
              </a:rPr>
              <a:t>and do nothing. </a:t>
            </a:r>
            <a:r>
              <a:rPr lang="en-GB" sz="1050" dirty="0">
                <a:solidFill>
                  <a:schemeClr val="bg1"/>
                </a:solidFill>
                <a:latin typeface="Arial"/>
              </a:rPr>
              <a:t>This means that between </a:t>
            </a:r>
            <a:r>
              <a:rPr lang="en-GB" sz="1050" dirty="0" smtClean="0">
                <a:solidFill>
                  <a:schemeClr val="bg1"/>
                </a:solidFill>
                <a:latin typeface="Arial"/>
              </a:rPr>
              <a:t>97 and 114 businesses are not likely to adapt </a:t>
            </a:r>
            <a:r>
              <a:rPr lang="en-GB" sz="1050" dirty="0">
                <a:solidFill>
                  <a:schemeClr val="bg1"/>
                </a:solidFill>
                <a:latin typeface="Arial"/>
              </a:rPr>
              <a:t>to flood or coastal erosion risk. </a:t>
            </a:r>
          </a:p>
          <a:p>
            <a:pPr marL="171450" indent="-171450" algn="just">
              <a:spcBef>
                <a:spcPts val="252"/>
              </a:spcBef>
              <a:buFont typeface="Arial" panose="020B0604020202020204" pitchFamily="34" charset="0"/>
              <a:buChar char="•"/>
            </a:pPr>
            <a:endParaRPr lang="en-GB" sz="1050" dirty="0" smtClean="0">
              <a:solidFill>
                <a:schemeClr val="bg1"/>
              </a:solidFill>
              <a:latin typeface="Arial"/>
            </a:endParaRPr>
          </a:p>
        </p:txBody>
      </p:sp>
      <p:sp>
        <p:nvSpPr>
          <p:cNvPr id="3" name="Rectangle 2"/>
          <p:cNvSpPr/>
          <p:nvPr/>
        </p:nvSpPr>
        <p:spPr>
          <a:xfrm>
            <a:off x="5169024" y="404664"/>
            <a:ext cx="4714429" cy="3772828"/>
          </a:xfrm>
          <a:prstGeom prst="rect">
            <a:avLst/>
          </a:prstGeom>
        </p:spPr>
        <p:txBody>
          <a:bodyPr wrap="square">
            <a:spAutoFit/>
          </a:bodyPr>
          <a:lstStyle/>
          <a:p>
            <a:pPr algn="just">
              <a:spcBef>
                <a:spcPts val="504"/>
              </a:spcBef>
              <a:spcAft>
                <a:spcPts val="202"/>
              </a:spcAft>
            </a:pPr>
            <a:r>
              <a:rPr lang="en-GB" sz="1050" kern="0" dirty="0" smtClean="0">
                <a:solidFill>
                  <a:srgbClr val="000000"/>
                </a:solidFill>
              </a:rPr>
              <a:t>The </a:t>
            </a:r>
            <a:r>
              <a:rPr lang="en-GB" sz="1050" kern="0" dirty="0">
                <a:solidFill>
                  <a:srgbClr val="000000"/>
                </a:solidFill>
              </a:rPr>
              <a:t>combination of low adaptive capacity and high location dependence results in most businesses being unable to adapt to the risk of </a:t>
            </a:r>
            <a:r>
              <a:rPr lang="en-GB" sz="1050" kern="0" dirty="0" smtClean="0">
                <a:solidFill>
                  <a:srgbClr val="000000"/>
                </a:solidFill>
              </a:rPr>
              <a:t>flooding. On the basis of our analysis, we estimate</a:t>
            </a:r>
            <a:r>
              <a:rPr lang="en-GB" sz="1050" kern="0" dirty="0">
                <a:solidFill>
                  <a:srgbClr val="000000"/>
                </a:solidFill>
              </a:rPr>
              <a:t>:</a:t>
            </a:r>
            <a:r>
              <a:rPr lang="en-GB" sz="1050" kern="0" dirty="0" smtClean="0">
                <a:solidFill>
                  <a:srgbClr val="000000"/>
                </a:solidFill>
              </a:rPr>
              <a:t> </a:t>
            </a:r>
            <a:endParaRPr lang="en-GB" sz="1050" kern="0" dirty="0">
              <a:solidFill>
                <a:srgbClr val="000000"/>
              </a:solidFill>
            </a:endParaRPr>
          </a:p>
          <a:p>
            <a:pPr marL="171450" indent="-171450" algn="just">
              <a:spcBef>
                <a:spcPts val="504"/>
              </a:spcBef>
              <a:spcAft>
                <a:spcPts val="202"/>
              </a:spcAft>
              <a:buClr>
                <a:srgbClr val="E83F35"/>
              </a:buClr>
              <a:buFont typeface="Arial" panose="020B0604020202020204" pitchFamily="34" charset="0"/>
              <a:buChar char="•"/>
            </a:pPr>
            <a:r>
              <a:rPr lang="en-GB" sz="1050" b="1" kern="0" dirty="0" smtClean="0">
                <a:solidFill>
                  <a:srgbClr val="000000"/>
                </a:solidFill>
              </a:rPr>
              <a:t>7-21% </a:t>
            </a:r>
            <a:r>
              <a:rPr lang="en-GB" sz="1050" b="1" kern="0" dirty="0">
                <a:solidFill>
                  <a:srgbClr val="000000"/>
                </a:solidFill>
              </a:rPr>
              <a:t>of businesses are likely to stay and adapt</a:t>
            </a:r>
          </a:p>
          <a:p>
            <a:pPr marL="171450" indent="-171450" algn="just">
              <a:spcBef>
                <a:spcPts val="504"/>
              </a:spcBef>
              <a:spcAft>
                <a:spcPts val="202"/>
              </a:spcAft>
              <a:buClr>
                <a:srgbClr val="E83F35"/>
              </a:buClr>
              <a:buFont typeface="Arial" panose="020B0604020202020204" pitchFamily="34" charset="0"/>
              <a:buChar char="•"/>
            </a:pPr>
            <a:r>
              <a:rPr lang="en-GB" sz="1050" b="1" kern="0" dirty="0" smtClean="0">
                <a:solidFill>
                  <a:srgbClr val="000000"/>
                </a:solidFill>
              </a:rPr>
              <a:t>79-93% </a:t>
            </a:r>
            <a:r>
              <a:rPr lang="en-GB" sz="1050" b="1" kern="0" dirty="0">
                <a:solidFill>
                  <a:srgbClr val="000000"/>
                </a:solidFill>
              </a:rPr>
              <a:t>of businesses </a:t>
            </a:r>
            <a:r>
              <a:rPr lang="en-GB" sz="1050" b="1" kern="0" dirty="0" smtClean="0">
                <a:solidFill>
                  <a:srgbClr val="000000"/>
                </a:solidFill>
              </a:rPr>
              <a:t>are </a:t>
            </a:r>
            <a:r>
              <a:rPr lang="en-GB" sz="1050" b="1" kern="0" dirty="0">
                <a:solidFill>
                  <a:srgbClr val="000000"/>
                </a:solidFill>
              </a:rPr>
              <a:t>likely to stay and do </a:t>
            </a:r>
            <a:r>
              <a:rPr lang="en-GB" sz="1050" b="1" kern="0" dirty="0" smtClean="0">
                <a:solidFill>
                  <a:srgbClr val="000000"/>
                </a:solidFill>
              </a:rPr>
              <a:t>nothing</a:t>
            </a:r>
            <a:endParaRPr lang="en-GB" sz="1050" kern="0" dirty="0" smtClean="0">
              <a:solidFill>
                <a:srgbClr val="000000"/>
              </a:solidFill>
            </a:endParaRPr>
          </a:p>
          <a:p>
            <a:pPr algn="just">
              <a:spcBef>
                <a:spcPts val="504"/>
              </a:spcBef>
              <a:spcAft>
                <a:spcPts val="202"/>
              </a:spcAft>
              <a:buClr>
                <a:srgbClr val="E83F35"/>
              </a:buClr>
            </a:pPr>
            <a:r>
              <a:rPr lang="en-GB" sz="1050" dirty="0">
                <a:solidFill>
                  <a:srgbClr val="000000"/>
                </a:solidFill>
                <a:latin typeface="Arial"/>
              </a:rPr>
              <a:t>As part of our analysis, we assume that those taking adaptation action in the absence of the FCERM intervention, would also choose to adapt if the scheme was implemented, with the only difference being the level of adaptation </a:t>
            </a:r>
            <a:r>
              <a:rPr lang="en-GB" sz="1050" dirty="0" smtClean="0">
                <a:solidFill>
                  <a:srgbClr val="000000"/>
                </a:solidFill>
                <a:latin typeface="Arial"/>
              </a:rPr>
              <a:t>investment made</a:t>
            </a:r>
            <a:r>
              <a:rPr lang="en-GB" sz="1050" dirty="0">
                <a:solidFill>
                  <a:srgbClr val="000000"/>
                </a:solidFill>
                <a:latin typeface="Arial"/>
              </a:rPr>
              <a:t>. Businesses may adapt to a lesser degree to reflect the new lower risk of flooding</a:t>
            </a:r>
            <a:r>
              <a:rPr lang="en-GB" sz="1050" kern="0" dirty="0" smtClean="0">
                <a:solidFill>
                  <a:srgbClr val="000000"/>
                </a:solidFill>
              </a:rPr>
              <a:t>. Given the composition of businesses in Sandwich of mainly small and micro businesses, most are likely to stay and adapt or stay and do nothing. However, it is possible that businesses opt to move or to shut down. Given this is likely to be the least preferred option, this is only illustrated as a sensitivity test: </a:t>
            </a:r>
          </a:p>
          <a:p>
            <a:pPr marL="171450" indent="-171450" algn="just">
              <a:spcBef>
                <a:spcPts val="504"/>
              </a:spcBef>
              <a:spcAft>
                <a:spcPts val="202"/>
              </a:spcAft>
              <a:buClr>
                <a:srgbClr val="E83F35"/>
              </a:buClr>
              <a:buFont typeface="Arial" panose="020B0604020202020204" pitchFamily="34" charset="0"/>
              <a:buChar char="•"/>
            </a:pPr>
            <a:r>
              <a:rPr lang="en-GB" sz="1050" kern="0" dirty="0">
                <a:solidFill>
                  <a:srgbClr val="000000"/>
                </a:solidFill>
              </a:rPr>
              <a:t>If we assume that 1-5% of businesses that have medium to high adaptive capacity and low location dependence move then </a:t>
            </a:r>
            <a:r>
              <a:rPr lang="en-GB" sz="1050" kern="0" dirty="0" smtClean="0">
                <a:solidFill>
                  <a:srgbClr val="000000"/>
                </a:solidFill>
              </a:rPr>
              <a:t>perhaps 1 </a:t>
            </a:r>
            <a:r>
              <a:rPr lang="en-GB" sz="1050" kern="0" dirty="0">
                <a:solidFill>
                  <a:srgbClr val="000000"/>
                </a:solidFill>
              </a:rPr>
              <a:t>business would leave the </a:t>
            </a:r>
            <a:r>
              <a:rPr lang="en-GB" sz="1050" kern="0" dirty="0" smtClean="0">
                <a:solidFill>
                  <a:srgbClr val="000000"/>
                </a:solidFill>
              </a:rPr>
              <a:t>Sandwich local </a:t>
            </a:r>
            <a:r>
              <a:rPr lang="en-GB" sz="1050" kern="0" dirty="0">
                <a:solidFill>
                  <a:srgbClr val="000000"/>
                </a:solidFill>
              </a:rPr>
              <a:t>economy.</a:t>
            </a:r>
          </a:p>
          <a:p>
            <a:pPr marL="171450" indent="-171450" algn="just">
              <a:spcBef>
                <a:spcPts val="504"/>
              </a:spcBef>
              <a:spcAft>
                <a:spcPts val="202"/>
              </a:spcAft>
              <a:buClr>
                <a:srgbClr val="E83F35"/>
              </a:buClr>
              <a:buFont typeface="Arial" panose="020B0604020202020204" pitchFamily="34" charset="0"/>
              <a:buChar char="•"/>
            </a:pPr>
            <a:r>
              <a:rPr lang="en-GB" sz="1050" kern="0" dirty="0">
                <a:solidFill>
                  <a:srgbClr val="000000"/>
                </a:solidFill>
              </a:rPr>
              <a:t>If we assume that 1-5% businesses that have low adaptive capacity and high location dependence shut down completely in the face of flooding, then </a:t>
            </a:r>
            <a:r>
              <a:rPr lang="en-GB" sz="1050" kern="0" dirty="0" smtClean="0"/>
              <a:t>perhaps 3 of Sandwich’s </a:t>
            </a:r>
            <a:r>
              <a:rPr lang="en-GB" sz="1050" kern="0" dirty="0" smtClean="0">
                <a:solidFill>
                  <a:srgbClr val="000000"/>
                </a:solidFill>
              </a:rPr>
              <a:t>businesses </a:t>
            </a:r>
            <a:r>
              <a:rPr lang="en-GB" sz="1050" kern="0" dirty="0">
                <a:solidFill>
                  <a:srgbClr val="000000"/>
                </a:solidFill>
              </a:rPr>
              <a:t>would close. </a:t>
            </a:r>
          </a:p>
        </p:txBody>
      </p:sp>
      <p:sp>
        <p:nvSpPr>
          <p:cNvPr id="14"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1</a:t>
            </a:r>
          </a:p>
        </p:txBody>
      </p:sp>
      <p:sp>
        <p:nvSpPr>
          <p:cNvPr id="16" name="Oval 56"/>
          <p:cNvSpPr>
            <a:spLocks noChangeArrowheads="1"/>
          </p:cNvSpPr>
          <p:nvPr/>
        </p:nvSpPr>
        <p:spPr bwMode="auto">
          <a:xfrm>
            <a:off x="884102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2</a:t>
            </a:r>
          </a:p>
        </p:txBody>
      </p:sp>
      <p:sp>
        <p:nvSpPr>
          <p:cNvPr id="18"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3</a:t>
            </a:r>
          </a:p>
        </p:txBody>
      </p:sp>
      <p:sp>
        <p:nvSpPr>
          <p:cNvPr id="21" name="Oval 56"/>
          <p:cNvSpPr>
            <a:spLocks noChangeArrowheads="1"/>
          </p:cNvSpPr>
          <p:nvPr/>
        </p:nvSpPr>
        <p:spPr bwMode="auto">
          <a:xfrm>
            <a:off x="9489536" y="69808"/>
            <a:ext cx="288000" cy="288000"/>
          </a:xfrm>
          <a:prstGeom prst="ellipse">
            <a:avLst/>
          </a:prstGeom>
          <a:solidFill>
            <a:srgbClr val="E83F35"/>
          </a:solidFill>
          <a:ln w="9525">
            <a:solidFill>
              <a:schemeClr val="bg1"/>
            </a:solidFill>
            <a:round/>
            <a:headEnd/>
            <a:tailEnd/>
          </a:ln>
          <a:effectLst/>
          <a:extLst/>
        </p:spPr>
        <p:txBody>
          <a:bodyPr wrap="none" anchor="ctr"/>
          <a:lstStyle/>
          <a:p>
            <a:r>
              <a:rPr lang="en-GB" dirty="0" smtClean="0">
                <a:solidFill>
                  <a:srgbClr val="FFFFFF"/>
                </a:solidFill>
              </a:rPr>
              <a:t>4</a:t>
            </a:r>
            <a:endParaRPr lang="en-GB" dirty="0">
              <a:solidFill>
                <a:srgbClr val="FFFFFF"/>
              </a:solidFill>
            </a:endParaRPr>
          </a:p>
        </p:txBody>
      </p:sp>
    </p:spTree>
    <p:extLst>
      <p:ext uri="{BB962C8B-B14F-4D97-AF65-F5344CB8AC3E}">
        <p14:creationId xmlns:p14="http://schemas.microsoft.com/office/powerpoint/2010/main" val="229663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P spid="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105917"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r>
              <a:rPr lang="en-GB" sz="1800" dirty="0" smtClean="0"/>
              <a:t>4.4 Sandwich – Dynamic Impacts: Direct Effects</a:t>
            </a:r>
            <a:endParaRPr lang="en-GB" sz="1800" kern="0" dirty="0"/>
          </a:p>
        </p:txBody>
      </p:sp>
      <p:sp>
        <p:nvSpPr>
          <p:cNvPr id="19" name="Rectangle 5"/>
          <p:cNvSpPr txBox="1">
            <a:spLocks noChangeArrowheads="1"/>
          </p:cNvSpPr>
          <p:nvPr/>
        </p:nvSpPr>
        <p:spPr bwMode="auto">
          <a:xfrm>
            <a:off x="0" y="501824"/>
            <a:ext cx="4994685" cy="5807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dirty="0" smtClean="0">
                <a:solidFill>
                  <a:srgbClr val="D90000"/>
                </a:solidFill>
                <a:latin typeface="Arial"/>
              </a:rPr>
              <a:t>What are the dynamic impacts?</a:t>
            </a:r>
            <a:endParaRPr lang="en-US" kern="0" dirty="0" smtClean="0">
              <a:solidFill>
                <a:srgbClr val="000000"/>
              </a:solidFill>
              <a:latin typeface="Arial"/>
            </a:endParaRPr>
          </a:p>
          <a:p>
            <a:pPr algn="just"/>
            <a:r>
              <a:rPr lang="en-GB" sz="1050" kern="0" dirty="0">
                <a:solidFill>
                  <a:srgbClr val="000000"/>
                </a:solidFill>
                <a:latin typeface="Arial"/>
              </a:rPr>
              <a:t>Using the estimated range of business responses, we can explore the likely </a:t>
            </a:r>
            <a:r>
              <a:rPr lang="en-GB" sz="1050" kern="0" dirty="0" smtClean="0">
                <a:solidFill>
                  <a:srgbClr val="000000"/>
                </a:solidFill>
                <a:latin typeface="Arial"/>
              </a:rPr>
              <a:t>dynamic impacts </a:t>
            </a:r>
            <a:r>
              <a:rPr lang="en-GB" sz="1050" kern="0" dirty="0">
                <a:solidFill>
                  <a:srgbClr val="000000"/>
                </a:solidFill>
                <a:latin typeface="Arial"/>
              </a:rPr>
              <a:t>of flooding and FCERM. </a:t>
            </a:r>
            <a:r>
              <a:rPr lang="en-GB" sz="1050" dirty="0">
                <a:solidFill>
                  <a:srgbClr val="000000"/>
                </a:solidFill>
                <a:latin typeface="Arial"/>
              </a:rPr>
              <a:t>In the absence of FCERM intervention, </a:t>
            </a:r>
            <a:r>
              <a:rPr lang="en-GB" sz="1050" dirty="0" smtClean="0">
                <a:solidFill>
                  <a:srgbClr val="000000"/>
                </a:solidFill>
                <a:latin typeface="Arial"/>
              </a:rPr>
              <a:t>based on a review of evidence, we assume a </a:t>
            </a:r>
            <a:r>
              <a:rPr lang="en-GB" sz="1050" dirty="0">
                <a:solidFill>
                  <a:srgbClr val="000000"/>
                </a:solidFill>
                <a:latin typeface="Arial"/>
              </a:rPr>
              <a:t>business could be disrupted for around 16-24 weeks </a:t>
            </a:r>
            <a:r>
              <a:rPr lang="en-GB" sz="1050" dirty="0" smtClean="0">
                <a:solidFill>
                  <a:srgbClr val="000000"/>
                </a:solidFill>
                <a:latin typeface="Arial"/>
              </a:rPr>
              <a:t>because </a:t>
            </a:r>
            <a:r>
              <a:rPr lang="en-GB" sz="1050" dirty="0">
                <a:solidFill>
                  <a:srgbClr val="000000"/>
                </a:solidFill>
                <a:latin typeface="Arial"/>
              </a:rPr>
              <a:t>of flooding </a:t>
            </a:r>
            <a:r>
              <a:rPr lang="en-GB" sz="1050" dirty="0" smtClean="0">
                <a:solidFill>
                  <a:srgbClr val="000000"/>
                </a:solidFill>
                <a:latin typeface="Arial"/>
              </a:rPr>
              <a:t>and </a:t>
            </a:r>
            <a:r>
              <a:rPr lang="en-GB" sz="1050" dirty="0">
                <a:solidFill>
                  <a:srgbClr val="000000"/>
                </a:solidFill>
                <a:latin typeface="Arial"/>
              </a:rPr>
              <a:t>2-4 weeks in areas at low risk of flooding (i.e. with the FCERM intervention).</a:t>
            </a:r>
          </a:p>
          <a:p>
            <a:pPr algn="just"/>
            <a:r>
              <a:rPr lang="en-GB" sz="1050" dirty="0" smtClean="0">
                <a:solidFill>
                  <a:srgbClr val="000000"/>
                </a:solidFill>
                <a:latin typeface="Arial"/>
              </a:rPr>
              <a:t>Overall</a:t>
            </a:r>
            <a:r>
              <a:rPr lang="en-GB" sz="1050" dirty="0">
                <a:solidFill>
                  <a:srgbClr val="000000"/>
                </a:solidFill>
                <a:latin typeface="Arial"/>
              </a:rPr>
              <a:t>, we find that as a result of the majority of businesses being small with low adaptive capacity and high location dependence, the intervention in </a:t>
            </a:r>
            <a:r>
              <a:rPr lang="en-GB" sz="1050" dirty="0" smtClean="0">
                <a:solidFill>
                  <a:srgbClr val="000000"/>
                </a:solidFill>
                <a:latin typeface="Arial"/>
              </a:rPr>
              <a:t>Sandwich could </a:t>
            </a:r>
            <a:r>
              <a:rPr lang="en-GB" sz="1050" dirty="0">
                <a:solidFill>
                  <a:srgbClr val="000000"/>
                </a:solidFill>
                <a:latin typeface="Arial"/>
              </a:rPr>
              <a:t>bring about significant increases in GVA and benefits for the local economy. </a:t>
            </a:r>
          </a:p>
          <a:p>
            <a:pPr marL="171450" indent="-171450" algn="just">
              <a:buClr>
                <a:srgbClr val="E83F35"/>
              </a:buClr>
              <a:buFont typeface="Wingdings" panose="05000000000000000000" pitchFamily="2" charset="2"/>
              <a:buChar char="§"/>
            </a:pPr>
            <a:r>
              <a:rPr lang="en-GB" sz="1050" b="1" dirty="0">
                <a:solidFill>
                  <a:srgbClr val="000000"/>
                </a:solidFill>
                <a:latin typeface="Arial"/>
              </a:rPr>
              <a:t>For businesses that stay and do nothing</a:t>
            </a:r>
            <a:r>
              <a:rPr lang="en-GB" sz="1050" dirty="0">
                <a:solidFill>
                  <a:srgbClr val="000000"/>
                </a:solidFill>
                <a:latin typeface="Arial"/>
              </a:rPr>
              <a:t>, the </a:t>
            </a:r>
            <a:r>
              <a:rPr lang="en-GB" sz="1050" dirty="0" smtClean="0">
                <a:solidFill>
                  <a:srgbClr val="000000"/>
                </a:solidFill>
                <a:latin typeface="Arial"/>
              </a:rPr>
              <a:t>dynamic </a:t>
            </a:r>
            <a:r>
              <a:rPr lang="en-GB" sz="1050" dirty="0">
                <a:solidFill>
                  <a:srgbClr val="000000"/>
                </a:solidFill>
                <a:latin typeface="Arial"/>
              </a:rPr>
              <a:t>impact estimated is based on </a:t>
            </a:r>
            <a:r>
              <a:rPr lang="en-GB" sz="1050" dirty="0" smtClean="0">
                <a:solidFill>
                  <a:srgbClr val="000000"/>
                </a:solidFill>
                <a:latin typeface="Arial"/>
              </a:rPr>
              <a:t>reductions in expected </a:t>
            </a:r>
            <a:r>
              <a:rPr lang="en-GB" sz="1050" dirty="0">
                <a:solidFill>
                  <a:srgbClr val="000000"/>
                </a:solidFill>
                <a:latin typeface="Arial"/>
              </a:rPr>
              <a:t>annual disruption </a:t>
            </a:r>
            <a:r>
              <a:rPr lang="en-GB" sz="1050" dirty="0">
                <a:latin typeface="Arial"/>
              </a:rPr>
              <a:t>costs faced as a result of business operations being interrupted due to flood or coastal erosion. </a:t>
            </a:r>
            <a:r>
              <a:rPr lang="en-GB" sz="1050" dirty="0" smtClean="0">
                <a:latin typeface="Arial"/>
              </a:rPr>
              <a:t>Under the assumptions above, with no FCERM, expected disruption could be equivalent to an estimated </a:t>
            </a:r>
            <a:r>
              <a:rPr lang="en-GB" sz="1050" b="1" dirty="0" smtClean="0">
                <a:latin typeface="Arial"/>
              </a:rPr>
              <a:t>£0.57m-£1.7m per </a:t>
            </a:r>
            <a:r>
              <a:rPr lang="en-GB" sz="1050" b="1" dirty="0">
                <a:latin typeface="Arial"/>
              </a:rPr>
              <a:t>annum. </a:t>
            </a:r>
            <a:r>
              <a:rPr lang="en-GB" sz="1050" dirty="0">
                <a:latin typeface="Arial"/>
              </a:rPr>
              <a:t>Reducing the level of flood risk and the likely length of business disruption to 2-4 weeks ,the equivalent expected annual cost of the intervention could fall to </a:t>
            </a:r>
            <a:r>
              <a:rPr lang="en-GB" sz="1050" dirty="0" smtClean="0">
                <a:latin typeface="Arial"/>
              </a:rPr>
              <a:t>£14,100-£14,300. </a:t>
            </a:r>
            <a:r>
              <a:rPr lang="en-GB" sz="1050" dirty="0">
                <a:latin typeface="Arial"/>
              </a:rPr>
              <a:t>The reduction brought about by the FCERM investment could therefore be estimated to be around </a:t>
            </a:r>
            <a:r>
              <a:rPr lang="en-GB" sz="1050" b="1" dirty="0" smtClean="0">
                <a:latin typeface="Arial"/>
              </a:rPr>
              <a:t>£0.56-£1.68m </a:t>
            </a:r>
            <a:r>
              <a:rPr lang="en-GB" sz="1050" b="1" dirty="0">
                <a:latin typeface="Arial"/>
              </a:rPr>
              <a:t>on an annual basis.</a:t>
            </a:r>
            <a:r>
              <a:rPr lang="en-GB" sz="1050" dirty="0" smtClean="0">
                <a:latin typeface="Arial"/>
              </a:rPr>
              <a:t> </a:t>
            </a:r>
            <a:r>
              <a:rPr lang="en-GB" sz="1050" dirty="0">
                <a:latin typeface="Arial"/>
              </a:rPr>
              <a:t>This</a:t>
            </a:r>
            <a:r>
              <a:rPr lang="en-GB" sz="1050" b="1" dirty="0">
                <a:latin typeface="Arial"/>
              </a:rPr>
              <a:t> </a:t>
            </a:r>
            <a:r>
              <a:rPr lang="en-GB" sz="1050" dirty="0">
                <a:latin typeface="Arial"/>
              </a:rPr>
              <a:t>equates to an estimated </a:t>
            </a:r>
            <a:r>
              <a:rPr lang="en-GB" sz="1050" b="1" dirty="0">
                <a:latin typeface="Arial"/>
              </a:rPr>
              <a:t>increase in GVA of approximately </a:t>
            </a:r>
            <a:r>
              <a:rPr lang="en-GB" sz="1050" b="1" dirty="0" smtClean="0">
                <a:latin typeface="Arial"/>
              </a:rPr>
              <a:t>£4.6m-£13.9m </a:t>
            </a:r>
            <a:r>
              <a:rPr lang="en-GB" sz="1050" b="1" dirty="0">
                <a:latin typeface="Arial"/>
              </a:rPr>
              <a:t>over the ten-year appraisal </a:t>
            </a:r>
            <a:r>
              <a:rPr lang="en-GB" sz="1050" b="1" dirty="0" smtClean="0">
                <a:latin typeface="Arial"/>
              </a:rPr>
              <a:t>period</a:t>
            </a:r>
            <a:r>
              <a:rPr lang="en-GB" sz="1050" dirty="0">
                <a:latin typeface="Arial"/>
              </a:rPr>
              <a:t> </a:t>
            </a:r>
            <a:r>
              <a:rPr lang="en-GB" sz="1050" dirty="0" smtClean="0">
                <a:latin typeface="Arial"/>
              </a:rPr>
              <a:t>compared with the ‘do nothing’. </a:t>
            </a:r>
            <a:endParaRPr lang="en-GB" sz="1050" dirty="0">
              <a:latin typeface="Arial"/>
            </a:endParaRPr>
          </a:p>
          <a:p>
            <a:pPr marL="171450" indent="-171450" algn="just">
              <a:buClr>
                <a:srgbClr val="E83F35"/>
              </a:buClr>
              <a:buFont typeface="Wingdings" panose="05000000000000000000" pitchFamily="2" charset="2"/>
              <a:buChar char="§"/>
            </a:pPr>
            <a:r>
              <a:rPr lang="en-GB" sz="1050" dirty="0">
                <a:solidFill>
                  <a:srgbClr val="000000"/>
                </a:solidFill>
                <a:latin typeface="Arial"/>
              </a:rPr>
              <a:t>When businesses </a:t>
            </a:r>
            <a:r>
              <a:rPr lang="en-GB" sz="1050" b="1" dirty="0">
                <a:solidFill>
                  <a:srgbClr val="000000"/>
                </a:solidFill>
                <a:latin typeface="Arial"/>
              </a:rPr>
              <a:t>stay and adapt</a:t>
            </a:r>
            <a:r>
              <a:rPr lang="en-GB" sz="1050" dirty="0">
                <a:solidFill>
                  <a:srgbClr val="000000"/>
                </a:solidFill>
                <a:latin typeface="Arial"/>
              </a:rPr>
              <a:t>, we assume that they adapt ‘optimally’ given the risk of flooding they face i.e. the reduction in expected annual damage and disruption costs is equal to their investment in adaptation. The implementation of FCERM reduces the business’s need to invest in adaptation. Since the funds freed up for investment in other activities would provide broadly comparable returns to those that they would have provided when invested in adaptation, the value of the damage avoided by adaptation provides a reasonable approximation of the GVA impact of the investment of the funds freed up and is an estimate that more readily available (from the FCERM-AG) for use in the analysis</a:t>
            </a:r>
            <a:r>
              <a:rPr lang="en-GB" sz="1050" dirty="0" smtClean="0">
                <a:solidFill>
                  <a:srgbClr val="000000"/>
                </a:solidFill>
                <a:latin typeface="Arial"/>
              </a:rPr>
              <a:t>.</a:t>
            </a:r>
            <a:endParaRPr lang="en-GB" sz="1050" dirty="0">
              <a:solidFill>
                <a:srgbClr val="000000"/>
              </a:solidFill>
              <a:latin typeface="Arial"/>
            </a:endParaRPr>
          </a:p>
        </p:txBody>
      </p:sp>
      <p:sp>
        <p:nvSpPr>
          <p:cNvPr id="14" name="Rectangle 5"/>
          <p:cNvSpPr txBox="1">
            <a:spLocks noChangeArrowheads="1"/>
          </p:cNvSpPr>
          <p:nvPr/>
        </p:nvSpPr>
        <p:spPr bwMode="auto">
          <a:xfrm>
            <a:off x="5187794" y="4826406"/>
            <a:ext cx="4561000" cy="494336"/>
          </a:xfrm>
          <a:prstGeom prst="rect">
            <a:avLst/>
          </a:prstGeom>
          <a:solidFill>
            <a:srgbClr val="156570"/>
          </a:solidFill>
          <a:ln w="15875">
            <a:solidFill>
              <a:srgbClr val="156570"/>
            </a:solidFill>
          </a:ln>
          <a:effectLs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ctr">
              <a:spcBef>
                <a:spcPts val="252"/>
              </a:spcBef>
            </a:pPr>
            <a:r>
              <a:rPr lang="en-GB" b="1" dirty="0" smtClean="0">
                <a:solidFill>
                  <a:schemeClr val="bg1"/>
                </a:solidFill>
                <a:latin typeface="Arial"/>
              </a:rPr>
              <a:t>£0.56 million - £1.68 million</a:t>
            </a:r>
            <a:endParaRPr lang="en-GB" b="1" dirty="0">
              <a:solidFill>
                <a:schemeClr val="bg1"/>
              </a:solidFill>
              <a:latin typeface="Arial"/>
            </a:endParaRPr>
          </a:p>
          <a:p>
            <a:pPr algn="ctr">
              <a:spcBef>
                <a:spcPts val="252"/>
              </a:spcBef>
            </a:pPr>
            <a:r>
              <a:rPr lang="en-GB" b="1" dirty="0" smtClean="0">
                <a:solidFill>
                  <a:srgbClr val="FFFFFF"/>
                </a:solidFill>
                <a:latin typeface="Arial"/>
              </a:rPr>
              <a:t>Potential annual GVA impact</a:t>
            </a:r>
            <a:endParaRPr lang="en-GB" dirty="0" smtClean="0">
              <a:solidFill>
                <a:srgbClr val="FFFFFF"/>
              </a:solidFill>
              <a:latin typeface="Arial"/>
            </a:endParaRPr>
          </a:p>
        </p:txBody>
      </p:sp>
      <p:sp>
        <p:nvSpPr>
          <p:cNvPr id="16" name="Rectangle 5"/>
          <p:cNvSpPr txBox="1">
            <a:spLocks noChangeArrowheads="1"/>
          </p:cNvSpPr>
          <p:nvPr/>
        </p:nvSpPr>
        <p:spPr bwMode="auto">
          <a:xfrm>
            <a:off x="5187792" y="5589240"/>
            <a:ext cx="4561001" cy="504056"/>
          </a:xfrm>
          <a:prstGeom prst="rect">
            <a:avLst/>
          </a:prstGeom>
          <a:solidFill>
            <a:srgbClr val="156570"/>
          </a:solidFill>
          <a:ln w="15875">
            <a:solidFill>
              <a:srgbClr val="156570"/>
            </a:solidFill>
          </a:ln>
          <a:effectLs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ctr">
              <a:spcBef>
                <a:spcPts val="252"/>
              </a:spcBef>
            </a:pPr>
            <a:r>
              <a:rPr lang="en-GB" b="1" dirty="0" smtClean="0">
                <a:solidFill>
                  <a:schemeClr val="bg1"/>
                </a:solidFill>
                <a:latin typeface="Arial"/>
              </a:rPr>
              <a:t>£4.6 million - £13.9 million</a:t>
            </a:r>
          </a:p>
          <a:p>
            <a:pPr algn="ctr">
              <a:spcBef>
                <a:spcPts val="252"/>
              </a:spcBef>
            </a:pPr>
            <a:r>
              <a:rPr lang="en-GB" b="1" dirty="0" smtClean="0">
                <a:solidFill>
                  <a:srgbClr val="FFFFFF"/>
                </a:solidFill>
                <a:latin typeface="Arial"/>
              </a:rPr>
              <a:t>Estimated local GVA impact over 10-year period</a:t>
            </a:r>
            <a:endParaRPr lang="en-GB" dirty="0" smtClean="0">
              <a:solidFill>
                <a:srgbClr val="FFFFFF"/>
              </a:solidFill>
              <a:latin typeface="Arial"/>
            </a:endParaRPr>
          </a:p>
        </p:txBody>
      </p:sp>
      <p:sp>
        <p:nvSpPr>
          <p:cNvPr id="17" name="Rectangle 16"/>
          <p:cNvSpPr/>
          <p:nvPr/>
        </p:nvSpPr>
        <p:spPr>
          <a:xfrm>
            <a:off x="4995495" y="764704"/>
            <a:ext cx="4789353" cy="3772828"/>
          </a:xfrm>
          <a:prstGeom prst="rect">
            <a:avLst/>
          </a:prstGeom>
        </p:spPr>
        <p:txBody>
          <a:bodyPr wrap="square">
            <a:spAutoFit/>
          </a:bodyPr>
          <a:lstStyle/>
          <a:p>
            <a:pPr algn="just">
              <a:spcBef>
                <a:spcPts val="504"/>
              </a:spcBef>
              <a:spcAft>
                <a:spcPts val="202"/>
              </a:spcAft>
              <a:buClr>
                <a:srgbClr val="E83F35"/>
              </a:buClr>
            </a:pPr>
            <a:r>
              <a:rPr lang="en-GB" sz="1050" b="1" dirty="0">
                <a:solidFill>
                  <a:srgbClr val="000000"/>
                </a:solidFill>
                <a:latin typeface="Arial"/>
              </a:rPr>
              <a:t>Most of the GVA impact is driven by micro and small businesses </a:t>
            </a:r>
            <a:r>
              <a:rPr lang="en-GB" sz="1050" dirty="0">
                <a:solidFill>
                  <a:srgbClr val="000000"/>
                </a:solidFill>
                <a:latin typeface="Arial"/>
              </a:rPr>
              <a:t>–only 1% is attributable to large businesses. </a:t>
            </a:r>
          </a:p>
          <a:p>
            <a:pPr algn="just">
              <a:spcBef>
                <a:spcPts val="504"/>
              </a:spcBef>
              <a:spcAft>
                <a:spcPts val="202"/>
              </a:spcAft>
              <a:buClr>
                <a:srgbClr val="E83F35"/>
              </a:buClr>
            </a:pPr>
            <a:r>
              <a:rPr lang="en-GB" sz="1050" dirty="0" smtClean="0">
                <a:solidFill>
                  <a:srgbClr val="000000"/>
                </a:solidFill>
                <a:latin typeface="Arial"/>
              </a:rPr>
              <a:t>Protection </a:t>
            </a:r>
            <a:r>
              <a:rPr lang="en-GB" sz="1050" dirty="0">
                <a:solidFill>
                  <a:srgbClr val="000000"/>
                </a:solidFill>
                <a:latin typeface="Arial"/>
              </a:rPr>
              <a:t>to sectors such </a:t>
            </a:r>
            <a:r>
              <a:rPr lang="en-GB" sz="1050" dirty="0" smtClean="0">
                <a:solidFill>
                  <a:srgbClr val="000000"/>
                </a:solidFill>
                <a:latin typeface="Arial"/>
              </a:rPr>
              <a:t>as </a:t>
            </a:r>
            <a:r>
              <a:rPr lang="en-GB" sz="1050" b="1" dirty="0" smtClean="0">
                <a:solidFill>
                  <a:srgbClr val="000000"/>
                </a:solidFill>
                <a:latin typeface="Arial"/>
              </a:rPr>
              <a:t>human </a:t>
            </a:r>
            <a:r>
              <a:rPr lang="en-GB" sz="1050" b="1" dirty="0">
                <a:solidFill>
                  <a:srgbClr val="000000"/>
                </a:solidFill>
                <a:latin typeface="Arial"/>
              </a:rPr>
              <a:t>health and social work activities, and wholesale retail trade; repair of motor vehicles and motorcycles</a:t>
            </a:r>
            <a:r>
              <a:rPr lang="en-GB" sz="1050" dirty="0">
                <a:solidFill>
                  <a:srgbClr val="000000"/>
                </a:solidFill>
                <a:latin typeface="Arial"/>
              </a:rPr>
              <a:t> would be likely to account for the majority of the GVA contribution in the local Sandwich economy. </a:t>
            </a:r>
          </a:p>
          <a:p>
            <a:pPr algn="just">
              <a:spcBef>
                <a:spcPts val="504"/>
              </a:spcBef>
              <a:spcAft>
                <a:spcPts val="202"/>
              </a:spcAft>
              <a:buClr>
                <a:srgbClr val="E83F35"/>
              </a:buClr>
            </a:pPr>
            <a:r>
              <a:rPr lang="en-GB" sz="1050" b="1" dirty="0" smtClean="0">
                <a:solidFill>
                  <a:srgbClr val="000000"/>
                </a:solidFill>
                <a:latin typeface="Arial"/>
              </a:rPr>
              <a:t>The impact on local </a:t>
            </a:r>
            <a:r>
              <a:rPr lang="en-GB" sz="1050" b="1" dirty="0">
                <a:solidFill>
                  <a:srgbClr val="000000"/>
                </a:solidFill>
                <a:latin typeface="Arial"/>
              </a:rPr>
              <a:t>GVA </a:t>
            </a:r>
            <a:r>
              <a:rPr lang="en-GB" sz="1050" b="1" dirty="0" smtClean="0">
                <a:solidFill>
                  <a:srgbClr val="000000"/>
                </a:solidFill>
                <a:latin typeface="Arial"/>
              </a:rPr>
              <a:t>of businesses </a:t>
            </a:r>
            <a:r>
              <a:rPr lang="en-GB" sz="1050" b="1" dirty="0">
                <a:solidFill>
                  <a:srgbClr val="000000"/>
                </a:solidFill>
                <a:latin typeface="Arial"/>
              </a:rPr>
              <a:t>moving or shutting </a:t>
            </a:r>
            <a:r>
              <a:rPr lang="en-GB" sz="1050" b="1" dirty="0" smtClean="0">
                <a:solidFill>
                  <a:srgbClr val="000000"/>
                </a:solidFill>
                <a:latin typeface="Arial"/>
              </a:rPr>
              <a:t>down is uncertain. </a:t>
            </a:r>
            <a:r>
              <a:rPr lang="en-GB" sz="1050" dirty="0" smtClean="0">
                <a:solidFill>
                  <a:srgbClr val="000000"/>
                </a:solidFill>
                <a:latin typeface="Arial"/>
              </a:rPr>
              <a:t>To </a:t>
            </a:r>
            <a:r>
              <a:rPr lang="en-GB" sz="1050" i="1" dirty="0">
                <a:solidFill>
                  <a:srgbClr val="000000"/>
                </a:solidFill>
                <a:latin typeface="Arial"/>
              </a:rPr>
              <a:t>illustrate</a:t>
            </a:r>
            <a:r>
              <a:rPr lang="en-GB" sz="1050" dirty="0">
                <a:solidFill>
                  <a:srgbClr val="000000"/>
                </a:solidFill>
                <a:latin typeface="Arial"/>
              </a:rPr>
              <a:t> the potential scale of impact on GVA, we can adopt the sensitivities previously outlined. </a:t>
            </a:r>
            <a:endParaRPr lang="en-GB" sz="1050" dirty="0" smtClean="0">
              <a:solidFill>
                <a:srgbClr val="000000"/>
              </a:solidFill>
              <a:latin typeface="Arial"/>
            </a:endParaRPr>
          </a:p>
          <a:p>
            <a:pPr marL="171450" indent="-171450" algn="just">
              <a:spcBef>
                <a:spcPts val="504"/>
              </a:spcBef>
              <a:spcAft>
                <a:spcPts val="202"/>
              </a:spcAft>
              <a:buClr>
                <a:srgbClr val="E83F35"/>
              </a:buClr>
              <a:buFont typeface="Wingdings" panose="05000000000000000000" pitchFamily="2" charset="2"/>
              <a:buChar char="§"/>
            </a:pPr>
            <a:r>
              <a:rPr lang="en-GB" sz="1050" b="1" dirty="0">
                <a:latin typeface="Arial"/>
              </a:rPr>
              <a:t>If 1-5% of businesses move</a:t>
            </a:r>
            <a:r>
              <a:rPr lang="en-GB" sz="1050" dirty="0">
                <a:latin typeface="Arial"/>
              </a:rPr>
              <a:t> out of the </a:t>
            </a:r>
            <a:r>
              <a:rPr lang="en-GB" sz="1050" dirty="0" smtClean="0">
                <a:latin typeface="Arial"/>
              </a:rPr>
              <a:t>Sandwich local </a:t>
            </a:r>
            <a:r>
              <a:rPr lang="en-GB" sz="1050" dirty="0">
                <a:latin typeface="Arial"/>
              </a:rPr>
              <a:t>economy in response to flood and coastal erosion risk, </a:t>
            </a:r>
            <a:r>
              <a:rPr lang="en-GB" sz="1050" dirty="0" smtClean="0">
                <a:latin typeface="Arial"/>
              </a:rPr>
              <a:t>where FCERM is able to prevent this loss to the local economy, this would be equivalent to retaining </a:t>
            </a:r>
            <a:r>
              <a:rPr lang="en-GB" sz="1050" b="1" dirty="0" smtClean="0">
                <a:latin typeface="Arial"/>
              </a:rPr>
              <a:t>£166,000-£830,000 GVA in the local area per annum</a:t>
            </a:r>
            <a:r>
              <a:rPr lang="en-GB" sz="1050" dirty="0" smtClean="0">
                <a:solidFill>
                  <a:srgbClr val="000000"/>
                </a:solidFill>
                <a:latin typeface="Arial"/>
              </a:rPr>
              <a:t>. </a:t>
            </a:r>
          </a:p>
          <a:p>
            <a:pPr marL="171450" indent="-171450" algn="just">
              <a:spcBef>
                <a:spcPts val="504"/>
              </a:spcBef>
              <a:spcAft>
                <a:spcPts val="202"/>
              </a:spcAft>
              <a:buClr>
                <a:srgbClr val="E83F35"/>
              </a:buClr>
              <a:buFont typeface="Wingdings" panose="05000000000000000000" pitchFamily="2" charset="2"/>
              <a:buChar char="§"/>
            </a:pPr>
            <a:r>
              <a:rPr lang="en-GB" sz="1050" b="1" dirty="0" smtClean="0">
                <a:solidFill>
                  <a:srgbClr val="000000"/>
                </a:solidFill>
                <a:latin typeface="Arial"/>
              </a:rPr>
              <a:t>If </a:t>
            </a:r>
            <a:r>
              <a:rPr lang="en-GB" sz="1050" b="1" dirty="0">
                <a:solidFill>
                  <a:srgbClr val="000000"/>
                </a:solidFill>
                <a:latin typeface="Arial"/>
              </a:rPr>
              <a:t>1-5% businesses in </a:t>
            </a:r>
            <a:r>
              <a:rPr lang="en-GB" sz="1050" b="1" dirty="0" smtClean="0">
                <a:solidFill>
                  <a:srgbClr val="000000"/>
                </a:solidFill>
                <a:latin typeface="Arial"/>
              </a:rPr>
              <a:t>Sandwich shut </a:t>
            </a:r>
            <a:r>
              <a:rPr lang="en-GB" sz="1050" b="1" dirty="0">
                <a:solidFill>
                  <a:srgbClr val="000000"/>
                </a:solidFill>
                <a:latin typeface="Arial"/>
              </a:rPr>
              <a:t>down</a:t>
            </a:r>
            <a:r>
              <a:rPr lang="en-GB" sz="1050" dirty="0">
                <a:solidFill>
                  <a:srgbClr val="000000"/>
                </a:solidFill>
                <a:latin typeface="Arial"/>
              </a:rPr>
              <a:t> due to flood and coastal erosion </a:t>
            </a:r>
            <a:r>
              <a:rPr lang="en-GB" sz="1050" dirty="0" smtClean="0">
                <a:solidFill>
                  <a:srgbClr val="000000"/>
                </a:solidFill>
                <a:latin typeface="Arial"/>
              </a:rPr>
              <a:t>risk </a:t>
            </a:r>
            <a:r>
              <a:rPr lang="en-GB" sz="1050" dirty="0">
                <a:solidFill>
                  <a:srgbClr val="000000"/>
                </a:solidFill>
                <a:latin typeface="Arial"/>
              </a:rPr>
              <a:t>in the absence of FCERM </a:t>
            </a:r>
            <a:r>
              <a:rPr lang="en-GB" sz="1050" dirty="0" smtClean="0">
                <a:solidFill>
                  <a:srgbClr val="000000"/>
                </a:solidFill>
                <a:latin typeface="Arial"/>
              </a:rPr>
              <a:t>intervention, where FCERM is able to prevent this, then </a:t>
            </a:r>
            <a:r>
              <a:rPr lang="en-GB" sz="1050" dirty="0">
                <a:solidFill>
                  <a:srgbClr val="000000"/>
                </a:solidFill>
                <a:latin typeface="Arial"/>
              </a:rPr>
              <a:t>this </a:t>
            </a:r>
            <a:r>
              <a:rPr lang="en-GB" sz="1050" dirty="0" smtClean="0">
                <a:solidFill>
                  <a:srgbClr val="000000"/>
                </a:solidFill>
                <a:latin typeface="Arial"/>
              </a:rPr>
              <a:t>would be equivalent to retaining </a:t>
            </a:r>
            <a:r>
              <a:rPr lang="en-GB" sz="1050" b="1" dirty="0" smtClean="0">
                <a:latin typeface="Arial"/>
              </a:rPr>
              <a:t>£136,000-£681,000 GVA </a:t>
            </a:r>
            <a:r>
              <a:rPr lang="en-GB" sz="1050" dirty="0" smtClean="0">
                <a:solidFill>
                  <a:srgbClr val="000000"/>
                </a:solidFill>
                <a:latin typeface="Arial"/>
              </a:rPr>
              <a:t>per annum in the local area</a:t>
            </a:r>
            <a:r>
              <a:rPr lang="en-GB" sz="1050" b="1" dirty="0" smtClean="0">
                <a:solidFill>
                  <a:srgbClr val="000000"/>
                </a:solidFill>
                <a:latin typeface="Arial"/>
              </a:rPr>
              <a:t>. </a:t>
            </a:r>
          </a:p>
          <a:p>
            <a:pPr algn="just">
              <a:spcBef>
                <a:spcPts val="504"/>
              </a:spcBef>
              <a:spcAft>
                <a:spcPts val="202"/>
              </a:spcAft>
              <a:buClr>
                <a:srgbClr val="E83F35"/>
              </a:buClr>
            </a:pPr>
            <a:r>
              <a:rPr lang="en-GB" sz="1050" dirty="0" smtClean="0">
                <a:solidFill>
                  <a:srgbClr val="000000"/>
                </a:solidFill>
                <a:latin typeface="Arial"/>
              </a:rPr>
              <a:t>Given that there is insufficient evidence to be able to estimate the likelihood of businesses moving or shutting down, these figures are not included in the overall calculation of dynamic impacts. </a:t>
            </a:r>
            <a:endParaRPr lang="en-GB" sz="1050" dirty="0">
              <a:solidFill>
                <a:srgbClr val="000000"/>
              </a:solidFill>
              <a:latin typeface="Arial"/>
            </a:endParaRPr>
          </a:p>
        </p:txBody>
      </p:sp>
      <p:sp>
        <p:nvSpPr>
          <p:cNvPr id="18"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1</a:t>
            </a:r>
          </a:p>
        </p:txBody>
      </p:sp>
      <p:sp>
        <p:nvSpPr>
          <p:cNvPr id="21" name="Oval 56"/>
          <p:cNvSpPr>
            <a:spLocks noChangeArrowheads="1"/>
          </p:cNvSpPr>
          <p:nvPr/>
        </p:nvSpPr>
        <p:spPr bwMode="auto">
          <a:xfrm>
            <a:off x="884102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2</a:t>
            </a:r>
          </a:p>
        </p:txBody>
      </p:sp>
      <p:sp>
        <p:nvSpPr>
          <p:cNvPr id="22"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3</a:t>
            </a:r>
          </a:p>
        </p:txBody>
      </p:sp>
      <p:sp>
        <p:nvSpPr>
          <p:cNvPr id="23" name="Oval 56"/>
          <p:cNvSpPr>
            <a:spLocks noChangeArrowheads="1"/>
          </p:cNvSpPr>
          <p:nvPr/>
        </p:nvSpPr>
        <p:spPr bwMode="auto">
          <a:xfrm>
            <a:off x="9489536" y="69808"/>
            <a:ext cx="288000" cy="288000"/>
          </a:xfrm>
          <a:prstGeom prst="ellipse">
            <a:avLst/>
          </a:prstGeom>
          <a:solidFill>
            <a:srgbClr val="E83F35"/>
          </a:solidFill>
          <a:ln w="9525">
            <a:solidFill>
              <a:schemeClr val="bg1"/>
            </a:solidFill>
            <a:round/>
            <a:headEnd/>
            <a:tailEnd/>
          </a:ln>
          <a:effectLst/>
          <a:extLst/>
        </p:spPr>
        <p:txBody>
          <a:bodyPr wrap="none" anchor="ctr"/>
          <a:lstStyle/>
          <a:p>
            <a:r>
              <a:rPr lang="en-GB" dirty="0" smtClean="0">
                <a:solidFill>
                  <a:srgbClr val="FFFFFF"/>
                </a:solidFill>
              </a:rPr>
              <a:t>4</a:t>
            </a:r>
            <a:endParaRPr lang="en-GB" dirty="0">
              <a:solidFill>
                <a:srgbClr val="FFFFFF"/>
              </a:solidFill>
            </a:endParaRPr>
          </a:p>
        </p:txBody>
      </p:sp>
    </p:spTree>
    <p:extLst>
      <p:ext uri="{BB962C8B-B14F-4D97-AF65-F5344CB8AC3E}">
        <p14:creationId xmlns:p14="http://schemas.microsoft.com/office/powerpoint/2010/main" val="327817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2" grpId="0" animBg="1"/>
      <p:bldP spid="2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917" y="488445"/>
            <a:ext cx="5279131" cy="5976664"/>
          </a:xfrm>
        </p:spPr>
        <p:txBody>
          <a:bodyPr/>
          <a:lstStyle/>
          <a:p>
            <a:pPr algn="just"/>
            <a:r>
              <a:rPr lang="en-GB" dirty="0" smtClean="0">
                <a:solidFill>
                  <a:srgbClr val="E83F35"/>
                </a:solidFill>
                <a:effectLst>
                  <a:outerShdw sx="0" sy="0">
                    <a:srgbClr val="000000"/>
                  </a:outerShdw>
                </a:effectLst>
                <a:latin typeface="+mj-lt"/>
              </a:rPr>
              <a:t>Has the scheme unlocked new investment? </a:t>
            </a:r>
          </a:p>
          <a:p>
            <a:pPr algn="just"/>
            <a:r>
              <a:rPr lang="en-GB" sz="1050" dirty="0" smtClean="0">
                <a:effectLst>
                  <a:outerShdw sx="0" sy="0">
                    <a:srgbClr val="000000"/>
                  </a:outerShdw>
                </a:effectLst>
                <a:latin typeface="+mj-lt"/>
              </a:rPr>
              <a:t>After </a:t>
            </a:r>
            <a:r>
              <a:rPr lang="en-GB" sz="1050" dirty="0">
                <a:effectLst>
                  <a:outerShdw sx="0" sy="0">
                    <a:srgbClr val="000000"/>
                  </a:outerShdw>
                </a:effectLst>
                <a:latin typeface="+mj-lt"/>
              </a:rPr>
              <a:t>the improved flood defences were put in place, </a:t>
            </a:r>
            <a:r>
              <a:rPr lang="en-GB" sz="1050" dirty="0" smtClean="0">
                <a:effectLst>
                  <a:outerShdw sx="0" sy="0">
                    <a:srgbClr val="000000"/>
                  </a:outerShdw>
                </a:effectLst>
                <a:latin typeface="+mj-lt"/>
              </a:rPr>
              <a:t>Pfizer sold the 3million square ft. Research and Development site to Discovery Park Limited for use as an Enterprise Zone. We understand without the investment in FCERM, Pfizer would have developed parts of the site, but likely would have demolished a significant proportion of the industrial space. The investment in FCERM has supported the development of new businesses in the Sandwich area – </a:t>
            </a:r>
            <a:r>
              <a:rPr lang="en-GB" sz="1050" b="1" dirty="0" smtClean="0">
                <a:effectLst>
                  <a:outerShdw sx="0" sy="0">
                    <a:srgbClr val="000000"/>
                  </a:outerShdw>
                </a:effectLst>
                <a:latin typeface="+mj-lt"/>
              </a:rPr>
              <a:t>it was a necessary but not sufficient condition for the Pfizer site to become an Enterprise Zone because planning permission is not likely to have been possible without it.</a:t>
            </a:r>
            <a:endParaRPr lang="en-GB" sz="1050" dirty="0" smtClean="0">
              <a:effectLst>
                <a:outerShdw sx="0" sy="0">
                  <a:srgbClr val="000000"/>
                </a:outerShdw>
              </a:effectLst>
              <a:latin typeface="+mj-lt"/>
            </a:endParaRPr>
          </a:p>
          <a:p>
            <a:pPr algn="just"/>
            <a:r>
              <a:rPr lang="en-GB" sz="1050" dirty="0" smtClean="0">
                <a:effectLst>
                  <a:outerShdw sx="0" sy="0">
                    <a:srgbClr val="000000"/>
                  </a:outerShdw>
                </a:effectLst>
                <a:latin typeface="+mj-lt"/>
              </a:rPr>
              <a:t>Although Pfizer has largely exited the site, given local supply links in some of its production processes, it maintains 800 </a:t>
            </a:r>
            <a:r>
              <a:rPr lang="en-GB" sz="1050" dirty="0">
                <a:effectLst>
                  <a:outerShdw sx="0" sy="0">
                    <a:srgbClr val="000000"/>
                  </a:outerShdw>
                </a:effectLst>
                <a:latin typeface="+mj-lt"/>
              </a:rPr>
              <a:t>jobs on the </a:t>
            </a:r>
            <a:r>
              <a:rPr lang="en-GB" sz="1050" dirty="0" smtClean="0">
                <a:effectLst>
                  <a:outerShdw sx="0" sy="0">
                    <a:srgbClr val="000000"/>
                  </a:outerShdw>
                </a:effectLst>
                <a:latin typeface="+mj-lt"/>
              </a:rPr>
              <a:t>site. </a:t>
            </a:r>
            <a:r>
              <a:rPr lang="en-GB" sz="1050" b="1" dirty="0" smtClean="0">
                <a:effectLst>
                  <a:outerShdw sx="0" sy="0">
                    <a:srgbClr val="000000"/>
                  </a:outerShdw>
                </a:effectLst>
                <a:latin typeface="+mj-lt"/>
              </a:rPr>
              <a:t>65 </a:t>
            </a:r>
            <a:r>
              <a:rPr lang="en-GB" sz="1050" b="1" dirty="0">
                <a:effectLst>
                  <a:outerShdw sx="0" sy="0">
                    <a:srgbClr val="000000"/>
                  </a:outerShdw>
                </a:effectLst>
                <a:latin typeface="+mj-lt"/>
              </a:rPr>
              <a:t>new businesses </a:t>
            </a:r>
            <a:r>
              <a:rPr lang="en-GB" sz="1050" dirty="0">
                <a:effectLst>
                  <a:outerShdw sx="0" sy="0">
                    <a:srgbClr val="000000"/>
                  </a:outerShdw>
                </a:effectLst>
                <a:latin typeface="+mj-lt"/>
              </a:rPr>
              <a:t>have been set up at the Discovery </a:t>
            </a:r>
            <a:r>
              <a:rPr lang="en-GB" sz="1050" dirty="0" smtClean="0">
                <a:effectLst>
                  <a:outerShdw sx="0" sy="0">
                    <a:srgbClr val="000000"/>
                  </a:outerShdw>
                </a:effectLst>
                <a:latin typeface="+mj-lt"/>
              </a:rPr>
              <a:t>Park (at the time of drafting). </a:t>
            </a:r>
            <a:r>
              <a:rPr lang="en-GB" sz="1050" b="1" dirty="0">
                <a:effectLst>
                  <a:outerShdw sx="0" sy="0">
                    <a:srgbClr val="000000"/>
                  </a:outerShdw>
                </a:effectLst>
                <a:latin typeface="+mj-lt"/>
              </a:rPr>
              <a:t>Approximately 100-150 people are employed at product range </a:t>
            </a:r>
            <a:r>
              <a:rPr lang="en-GB" sz="1050" b="1" dirty="0" smtClean="0">
                <a:effectLst>
                  <a:outerShdw sx="0" sy="0">
                    <a:srgbClr val="000000"/>
                  </a:outerShdw>
                </a:effectLst>
                <a:latin typeface="+mj-lt"/>
              </a:rPr>
              <a:t>spin-off companies</a:t>
            </a:r>
            <a:r>
              <a:rPr lang="en-GB" sz="1050" b="1" dirty="0">
                <a:effectLst>
                  <a:outerShdw sx="0" sy="0">
                    <a:srgbClr val="000000"/>
                  </a:outerShdw>
                </a:effectLst>
                <a:latin typeface="+mj-lt"/>
              </a:rPr>
              <a:t>, and there are 10-12 </a:t>
            </a:r>
            <a:r>
              <a:rPr lang="en-GB" sz="1050" b="1" dirty="0" smtClean="0">
                <a:effectLst>
                  <a:outerShdw sx="0" sy="0">
                    <a:srgbClr val="000000"/>
                  </a:outerShdw>
                </a:effectLst>
                <a:latin typeface="+mj-lt"/>
              </a:rPr>
              <a:t>spin-off </a:t>
            </a:r>
            <a:r>
              <a:rPr lang="en-GB" sz="1050" b="1" dirty="0">
                <a:effectLst>
                  <a:outerShdw sx="0" sy="0">
                    <a:srgbClr val="000000"/>
                  </a:outerShdw>
                </a:effectLst>
                <a:latin typeface="+mj-lt"/>
              </a:rPr>
              <a:t>science companies with 3-10 employees in each. </a:t>
            </a:r>
            <a:r>
              <a:rPr lang="en-GB" sz="1050" dirty="0">
                <a:latin typeface="Arial"/>
              </a:rPr>
              <a:t>Assuming a conservative 3 jobs per new business, and by applying the average salary per employee for wholesale and retail trade and repair of motorcycles and motor vehicles, </a:t>
            </a:r>
            <a:r>
              <a:rPr lang="en-GB" sz="1050" b="1" dirty="0">
                <a:latin typeface="Arial"/>
              </a:rPr>
              <a:t>the </a:t>
            </a:r>
            <a:r>
              <a:rPr lang="en-GB" sz="1050" b="1" dirty="0" smtClean="0">
                <a:latin typeface="Arial"/>
              </a:rPr>
              <a:t>Discovery Park </a:t>
            </a:r>
            <a:r>
              <a:rPr lang="en-GB" sz="1050" b="1" dirty="0">
                <a:latin typeface="Arial"/>
              </a:rPr>
              <a:t>could generate </a:t>
            </a:r>
            <a:r>
              <a:rPr lang="en-GB" sz="1050" b="1" dirty="0" smtClean="0">
                <a:latin typeface="Arial"/>
              </a:rPr>
              <a:t>annual </a:t>
            </a:r>
            <a:r>
              <a:rPr lang="en-GB" sz="1050" b="1" dirty="0">
                <a:latin typeface="Arial"/>
              </a:rPr>
              <a:t>GVA </a:t>
            </a:r>
            <a:r>
              <a:rPr lang="en-GB" sz="1050" b="1" dirty="0" smtClean="0">
                <a:latin typeface="Arial"/>
              </a:rPr>
              <a:t>equivalent of perhaps £</a:t>
            </a:r>
            <a:r>
              <a:rPr lang="en-GB" sz="1050" b="1" dirty="0">
                <a:latin typeface="Arial"/>
              </a:rPr>
              <a:t>4million in the local area</a:t>
            </a:r>
            <a:r>
              <a:rPr lang="en-GB" sz="1050" dirty="0">
                <a:latin typeface="Arial"/>
              </a:rPr>
              <a:t>. </a:t>
            </a:r>
            <a:r>
              <a:rPr lang="en-GB" sz="1050" dirty="0" smtClean="0">
                <a:effectLst>
                  <a:outerShdw sx="0" sy="0">
                    <a:srgbClr val="000000"/>
                  </a:outerShdw>
                </a:effectLst>
                <a:latin typeface="+mj-lt"/>
              </a:rPr>
              <a:t>Companies </a:t>
            </a:r>
            <a:r>
              <a:rPr lang="en-GB" sz="1050" dirty="0">
                <a:effectLst>
                  <a:outerShdw sx="0" sy="0">
                    <a:srgbClr val="000000"/>
                  </a:outerShdw>
                </a:effectLst>
                <a:latin typeface="+mj-lt"/>
              </a:rPr>
              <a:t>include </a:t>
            </a:r>
            <a:r>
              <a:rPr lang="en-GB" sz="1050" dirty="0" err="1">
                <a:effectLst>
                  <a:outerShdw sx="0" sy="0">
                    <a:srgbClr val="000000"/>
                  </a:outerShdw>
                </a:effectLst>
                <a:latin typeface="+mj-lt"/>
              </a:rPr>
              <a:t>Augean</a:t>
            </a:r>
            <a:r>
              <a:rPr lang="en-GB" sz="1050" dirty="0">
                <a:effectLst>
                  <a:outerShdw sx="0" sy="0">
                    <a:srgbClr val="000000"/>
                  </a:outerShdw>
                </a:effectLst>
                <a:latin typeface="+mj-lt"/>
              </a:rPr>
              <a:t>, </a:t>
            </a:r>
            <a:r>
              <a:rPr lang="en-GB" sz="1050" dirty="0" err="1">
                <a:effectLst>
                  <a:outerShdw sx="0" sy="0">
                    <a:srgbClr val="000000"/>
                  </a:outerShdw>
                </a:effectLst>
                <a:latin typeface="+mj-lt"/>
              </a:rPr>
              <a:t>Mylan</a:t>
            </a:r>
            <a:r>
              <a:rPr lang="en-GB" sz="1050" dirty="0">
                <a:effectLst>
                  <a:outerShdw sx="0" sy="0">
                    <a:srgbClr val="000000"/>
                  </a:outerShdw>
                </a:effectLst>
                <a:latin typeface="+mj-lt"/>
              </a:rPr>
              <a:t>, LGC, </a:t>
            </a:r>
            <a:r>
              <a:rPr lang="en-GB" sz="1050" dirty="0" err="1">
                <a:effectLst>
                  <a:outerShdw sx="0" sy="0">
                    <a:srgbClr val="000000"/>
                  </a:outerShdw>
                </a:effectLst>
                <a:latin typeface="+mj-lt"/>
              </a:rPr>
              <a:t>Peakdale</a:t>
            </a:r>
            <a:r>
              <a:rPr lang="en-GB" sz="1050" dirty="0">
                <a:effectLst>
                  <a:outerShdw sx="0" sy="0">
                    <a:srgbClr val="000000"/>
                  </a:outerShdw>
                </a:effectLst>
                <a:latin typeface="+mj-lt"/>
              </a:rPr>
              <a:t> Chemistry Services, Reeves, </a:t>
            </a:r>
            <a:r>
              <a:rPr lang="en-GB" sz="1050" dirty="0" err="1">
                <a:effectLst>
                  <a:outerShdw sx="0" sy="0">
                    <a:srgbClr val="000000"/>
                  </a:outerShdw>
                </a:effectLst>
                <a:latin typeface="+mj-lt"/>
              </a:rPr>
              <a:t>Cleantec</a:t>
            </a:r>
            <a:r>
              <a:rPr lang="en-GB" sz="1050" dirty="0">
                <a:effectLst>
                  <a:outerShdw sx="0" sy="0">
                    <a:srgbClr val="000000"/>
                  </a:outerShdw>
                </a:effectLst>
                <a:latin typeface="+mj-lt"/>
              </a:rPr>
              <a:t> Innovation and Digital Detective. </a:t>
            </a:r>
            <a:r>
              <a:rPr lang="en-GB" sz="1050" dirty="0" err="1">
                <a:effectLst>
                  <a:outerShdw sx="0" sy="0">
                    <a:srgbClr val="000000"/>
                  </a:outerShdw>
                </a:effectLst>
                <a:latin typeface="+mj-lt"/>
              </a:rPr>
              <a:t>Estover</a:t>
            </a:r>
            <a:r>
              <a:rPr lang="en-GB" sz="1050" dirty="0">
                <a:effectLst>
                  <a:outerShdw sx="0" sy="0">
                    <a:srgbClr val="000000"/>
                  </a:outerShdw>
                </a:effectLst>
                <a:latin typeface="+mj-lt"/>
              </a:rPr>
              <a:t> Energy is also planning to develop a </a:t>
            </a:r>
            <a:r>
              <a:rPr lang="en-GB" sz="1050" b="1" dirty="0">
                <a:effectLst>
                  <a:outerShdw sx="0" sy="0">
                    <a:srgbClr val="000000"/>
                  </a:outerShdw>
                </a:effectLst>
                <a:latin typeface="+mj-lt"/>
              </a:rPr>
              <a:t>£65 million biomass Combined Heat and Power </a:t>
            </a:r>
            <a:r>
              <a:rPr lang="en-GB" sz="1050" dirty="0">
                <a:effectLst>
                  <a:outerShdw sx="0" sy="0">
                    <a:srgbClr val="000000"/>
                  </a:outerShdw>
                </a:effectLst>
                <a:latin typeface="+mj-lt"/>
              </a:rPr>
              <a:t>(CHP) plant at the Park to supply power to the site and energy to 20,000 homes. The remaining companies are varied covering a range of industries such as IT and </a:t>
            </a:r>
            <a:r>
              <a:rPr lang="en-GB" sz="1050" dirty="0" err="1">
                <a:effectLst>
                  <a:outerShdw sx="0" sy="0">
                    <a:srgbClr val="000000"/>
                  </a:outerShdw>
                </a:effectLst>
                <a:latin typeface="+mj-lt"/>
              </a:rPr>
              <a:t>créche</a:t>
            </a:r>
            <a:r>
              <a:rPr lang="en-GB" sz="1050" dirty="0">
                <a:effectLst>
                  <a:outerShdw sx="0" sy="0">
                    <a:srgbClr val="000000"/>
                  </a:outerShdw>
                </a:effectLst>
                <a:latin typeface="+mj-lt"/>
              </a:rPr>
              <a:t> and childcare facilities. </a:t>
            </a:r>
            <a:endParaRPr lang="en-GB" sz="1050" dirty="0" smtClean="0">
              <a:effectLst>
                <a:outerShdw sx="0" sy="0">
                  <a:srgbClr val="000000"/>
                </a:outerShdw>
              </a:effectLst>
              <a:latin typeface="+mj-lt"/>
            </a:endParaRPr>
          </a:p>
          <a:p>
            <a:pPr algn="just"/>
            <a:r>
              <a:rPr lang="en-GB" dirty="0" smtClean="0">
                <a:solidFill>
                  <a:srgbClr val="E83F35"/>
                </a:solidFill>
                <a:effectLst>
                  <a:outerShdw sx="0" sy="0">
                    <a:srgbClr val="000000"/>
                  </a:outerShdw>
                </a:effectLst>
                <a:latin typeface="+mj-lt"/>
              </a:rPr>
              <a:t>What are the additional </a:t>
            </a:r>
            <a:r>
              <a:rPr lang="en-GB" dirty="0" err="1" smtClean="0">
                <a:solidFill>
                  <a:srgbClr val="E83F35"/>
                </a:solidFill>
                <a:effectLst>
                  <a:outerShdw sx="0" sy="0">
                    <a:srgbClr val="000000"/>
                  </a:outerShdw>
                </a:effectLst>
                <a:latin typeface="+mj-lt"/>
              </a:rPr>
              <a:t>spillover</a:t>
            </a:r>
            <a:r>
              <a:rPr lang="en-GB" dirty="0" smtClean="0">
                <a:solidFill>
                  <a:srgbClr val="E83F35"/>
                </a:solidFill>
                <a:effectLst>
                  <a:outerShdw sx="0" sy="0">
                    <a:srgbClr val="000000"/>
                  </a:outerShdw>
                </a:effectLst>
                <a:latin typeface="+mj-lt"/>
              </a:rPr>
              <a:t> impacts of the scheme?</a:t>
            </a:r>
            <a:endParaRPr lang="en-GB" dirty="0">
              <a:solidFill>
                <a:srgbClr val="E83F35"/>
              </a:solidFill>
              <a:effectLst>
                <a:outerShdw sx="0" sy="0">
                  <a:srgbClr val="000000"/>
                </a:outerShdw>
              </a:effectLst>
              <a:latin typeface="+mj-lt"/>
            </a:endParaRPr>
          </a:p>
          <a:p>
            <a:pPr algn="just"/>
            <a:r>
              <a:rPr lang="en-GB" sz="1050" dirty="0" smtClean="0">
                <a:effectLst>
                  <a:outerShdw sx="0" sy="0">
                    <a:srgbClr val="000000"/>
                  </a:outerShdw>
                </a:effectLst>
                <a:latin typeface="+mj-lt"/>
              </a:rPr>
              <a:t>Under the Enterprise Zone status of the Pfizer site, </a:t>
            </a:r>
            <a:r>
              <a:rPr lang="en-GB" sz="1050" dirty="0">
                <a:effectLst>
                  <a:outerShdw sx="0" sy="0">
                    <a:srgbClr val="000000"/>
                  </a:outerShdw>
                </a:effectLst>
                <a:latin typeface="+mj-lt"/>
              </a:rPr>
              <a:t>businesses can benefit from zero business rates, </a:t>
            </a:r>
            <a:r>
              <a:rPr lang="en-GB" sz="1050" dirty="0" smtClean="0">
                <a:effectLst>
                  <a:outerShdw sx="0" sy="0">
                    <a:srgbClr val="000000"/>
                  </a:outerShdw>
                </a:effectLst>
                <a:latin typeface="+mj-lt"/>
              </a:rPr>
              <a:t>(worth approximately </a:t>
            </a:r>
            <a:r>
              <a:rPr lang="en-GB" sz="1050" dirty="0">
                <a:effectLst>
                  <a:outerShdw sx="0" sy="0">
                    <a:srgbClr val="000000"/>
                  </a:outerShdw>
                </a:effectLst>
                <a:latin typeface="+mj-lt"/>
              </a:rPr>
              <a:t>£55,000 a </a:t>
            </a:r>
            <a:r>
              <a:rPr lang="en-GB" sz="1050" dirty="0" smtClean="0">
                <a:effectLst>
                  <a:outerShdw sx="0" sy="0">
                    <a:srgbClr val="000000"/>
                  </a:outerShdw>
                </a:effectLst>
                <a:latin typeface="+mj-lt"/>
              </a:rPr>
              <a:t>year) </a:t>
            </a:r>
            <a:r>
              <a:rPr lang="en-GB" sz="1050" dirty="0">
                <a:effectLst>
                  <a:outerShdw sx="0" sy="0">
                    <a:srgbClr val="000000"/>
                  </a:outerShdw>
                </a:effectLst>
                <a:latin typeface="+mj-lt"/>
              </a:rPr>
              <a:t>for </a:t>
            </a:r>
            <a:r>
              <a:rPr lang="en-GB" sz="1050" dirty="0" smtClean="0">
                <a:effectLst>
                  <a:outerShdw sx="0" sy="0">
                    <a:srgbClr val="000000"/>
                  </a:outerShdw>
                </a:effectLst>
                <a:latin typeface="+mj-lt"/>
              </a:rPr>
              <a:t>5 years, further encouraging local business development. On top of this, t</a:t>
            </a:r>
            <a:r>
              <a:rPr lang="en-GB" sz="1050" dirty="0" smtClean="0">
                <a:solidFill>
                  <a:srgbClr val="000000"/>
                </a:solidFill>
                <a:latin typeface="+mj-lt"/>
              </a:rPr>
              <a:t>he </a:t>
            </a:r>
            <a:r>
              <a:rPr lang="en-GB" sz="1050" dirty="0">
                <a:solidFill>
                  <a:srgbClr val="000000"/>
                </a:solidFill>
                <a:latin typeface="+mj-lt"/>
              </a:rPr>
              <a:t>focus by the Council Taskforce into local area recovery has also led to </a:t>
            </a:r>
            <a:r>
              <a:rPr lang="en-GB" sz="1050" dirty="0" smtClean="0">
                <a:solidFill>
                  <a:srgbClr val="000000"/>
                </a:solidFill>
                <a:latin typeface="+mj-lt"/>
              </a:rPr>
              <a:t>a </a:t>
            </a:r>
            <a:r>
              <a:rPr lang="en-GB" sz="1050" dirty="0">
                <a:solidFill>
                  <a:srgbClr val="000000"/>
                </a:solidFill>
                <a:latin typeface="+mj-lt"/>
              </a:rPr>
              <a:t>local marketing campaign “Locate in Kent” which has </a:t>
            </a:r>
            <a:r>
              <a:rPr lang="en-GB" sz="1050" dirty="0" smtClean="0">
                <a:solidFill>
                  <a:srgbClr val="000000"/>
                </a:solidFill>
                <a:latin typeface="+mj-lt"/>
              </a:rPr>
              <a:t>secured </a:t>
            </a:r>
            <a:r>
              <a:rPr lang="en-GB" sz="1050" b="1" dirty="0">
                <a:solidFill>
                  <a:srgbClr val="000000"/>
                </a:solidFill>
                <a:latin typeface="+mj-lt"/>
              </a:rPr>
              <a:t>£125million in investment </a:t>
            </a:r>
            <a:r>
              <a:rPr lang="en-GB" sz="1050" dirty="0">
                <a:solidFill>
                  <a:srgbClr val="000000"/>
                </a:solidFill>
                <a:latin typeface="+mj-lt"/>
              </a:rPr>
              <a:t>over the past five years, generating over 3,800 jobs, </a:t>
            </a:r>
            <a:r>
              <a:rPr lang="en-GB" sz="1050" dirty="0" smtClean="0">
                <a:solidFill>
                  <a:srgbClr val="000000"/>
                </a:solidFill>
                <a:latin typeface="+mj-lt"/>
              </a:rPr>
              <a:t>and delivered </a:t>
            </a:r>
            <a:r>
              <a:rPr lang="en-GB" sz="1050" dirty="0">
                <a:solidFill>
                  <a:srgbClr val="000000"/>
                </a:solidFill>
                <a:latin typeface="+mj-lt"/>
              </a:rPr>
              <a:t>a </a:t>
            </a:r>
            <a:r>
              <a:rPr lang="en-GB" sz="1050" b="1" dirty="0">
                <a:solidFill>
                  <a:srgbClr val="000000"/>
                </a:solidFill>
                <a:latin typeface="+mj-lt"/>
              </a:rPr>
              <a:t>£35million package of financial support </a:t>
            </a:r>
            <a:r>
              <a:rPr lang="en-GB" sz="1050" dirty="0">
                <a:solidFill>
                  <a:srgbClr val="000000"/>
                </a:solidFill>
                <a:latin typeface="+mj-lt"/>
              </a:rPr>
              <a:t>for business secured through the Regional Growth Fund </a:t>
            </a:r>
            <a:r>
              <a:rPr lang="en-GB" sz="1050" dirty="0" smtClean="0">
                <a:solidFill>
                  <a:srgbClr val="000000"/>
                </a:solidFill>
                <a:latin typeface="+mj-lt"/>
              </a:rPr>
              <a:t>(</a:t>
            </a:r>
            <a:r>
              <a:rPr lang="en-GB" sz="1050" dirty="0">
                <a:effectLst>
                  <a:outerShdw sx="0" sy="0">
                    <a:srgbClr val="000000"/>
                  </a:outerShdw>
                </a:effectLst>
                <a:latin typeface="+mj-lt"/>
              </a:rPr>
              <a:t>offering interest free loans for local business </a:t>
            </a:r>
            <a:r>
              <a:rPr lang="en-GB" sz="1050" dirty="0" smtClean="0">
                <a:effectLst>
                  <a:outerShdw sx="0" sy="0">
                    <a:srgbClr val="000000"/>
                  </a:outerShdw>
                </a:effectLst>
                <a:latin typeface="+mj-lt"/>
              </a:rPr>
              <a:t>investment) </a:t>
            </a:r>
            <a:r>
              <a:rPr lang="en-GB" sz="1050" dirty="0" smtClean="0">
                <a:solidFill>
                  <a:srgbClr val="000000"/>
                </a:solidFill>
                <a:latin typeface="+mj-lt"/>
              </a:rPr>
              <a:t>and </a:t>
            </a:r>
            <a:r>
              <a:rPr lang="en-GB" sz="1050" dirty="0">
                <a:solidFill>
                  <a:srgbClr val="000000"/>
                </a:solidFill>
                <a:latin typeface="+mj-lt"/>
              </a:rPr>
              <a:t>enabled the development of a £10million scheme to deliver High Speed rail to Sandwich and East Kent</a:t>
            </a:r>
            <a:r>
              <a:rPr lang="en-GB" sz="1050" dirty="0" smtClean="0">
                <a:solidFill>
                  <a:srgbClr val="000000"/>
                </a:solidFill>
                <a:latin typeface="+mj-lt"/>
              </a:rPr>
              <a:t>. </a:t>
            </a:r>
            <a:endParaRPr lang="en-GB" sz="1050" dirty="0">
              <a:effectLst>
                <a:outerShdw sx="0" sy="0">
                  <a:srgbClr val="000000"/>
                </a:outerShdw>
              </a:effectLst>
              <a:latin typeface="+mj-lt"/>
            </a:endParaRPr>
          </a:p>
        </p:txBody>
      </p:sp>
      <p:sp>
        <p:nvSpPr>
          <p:cNvPr id="5" name="Rectangle 2"/>
          <p:cNvSpPr txBox="1">
            <a:spLocks noChangeArrowheads="1"/>
          </p:cNvSpPr>
          <p:nvPr/>
        </p:nvSpPr>
        <p:spPr bwMode="auto">
          <a:xfrm>
            <a:off x="105917"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r>
              <a:rPr lang="en-GB" sz="1800" dirty="0" smtClean="0"/>
              <a:t>4.4 Sandwich – Dynamic Impacts: </a:t>
            </a:r>
            <a:r>
              <a:rPr lang="en-GB" sz="1800" dirty="0" err="1" smtClean="0"/>
              <a:t>Spillover</a:t>
            </a:r>
            <a:r>
              <a:rPr lang="en-GB" sz="1800" dirty="0" smtClean="0"/>
              <a:t> Effects</a:t>
            </a:r>
            <a:endParaRPr lang="en-GB" sz="1800" kern="0" dirty="0"/>
          </a:p>
        </p:txBody>
      </p:sp>
      <p:sp>
        <p:nvSpPr>
          <p:cNvPr id="9" name="Rectangle 5"/>
          <p:cNvSpPr txBox="1">
            <a:spLocks noChangeArrowheads="1"/>
          </p:cNvSpPr>
          <p:nvPr/>
        </p:nvSpPr>
        <p:spPr bwMode="auto">
          <a:xfrm>
            <a:off x="5529064" y="3429000"/>
            <a:ext cx="4117014" cy="2880320"/>
          </a:xfrm>
          <a:prstGeom prst="rect">
            <a:avLst/>
          </a:prstGeom>
          <a:solidFill>
            <a:srgbClr val="B4A76C"/>
          </a:solidFill>
          <a:ln w="28575">
            <a:solidFill>
              <a:srgbClr val="156570"/>
            </a:solidFill>
          </a:ln>
          <a:effectLs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marL="171450" indent="-171450" algn="just">
              <a:buFont typeface="Arial" panose="020B0604020202020204" pitchFamily="34" charset="0"/>
              <a:buChar char="•"/>
            </a:pPr>
            <a:r>
              <a:rPr lang="en-GB" sz="1050" dirty="0" smtClean="0">
                <a:solidFill>
                  <a:srgbClr val="000000"/>
                </a:solidFill>
                <a:latin typeface="Arial"/>
              </a:rPr>
              <a:t>Investment in FCERM was a necessary but not sufficient condition for Kent County Council’s successful application for Enterprise Zone status of the Pfizer site. </a:t>
            </a:r>
          </a:p>
          <a:p>
            <a:pPr marL="171450" indent="-171450" algn="just">
              <a:buFont typeface="Arial" panose="020B0604020202020204" pitchFamily="34" charset="0"/>
              <a:buChar char="•"/>
            </a:pPr>
            <a:r>
              <a:rPr lang="en-GB" sz="1050" dirty="0" smtClean="0">
                <a:solidFill>
                  <a:srgbClr val="000000"/>
                </a:solidFill>
                <a:latin typeface="Arial"/>
              </a:rPr>
              <a:t>The Enterprise Zone has brought 65 new businesses to the Sandwich area which would likely not have been developed in the absence of the FCERM intervention. </a:t>
            </a:r>
          </a:p>
          <a:p>
            <a:pPr marL="171450" indent="-171450" algn="just">
              <a:buFont typeface="Arial" panose="020B0604020202020204" pitchFamily="34" charset="0"/>
              <a:buChar char="•"/>
            </a:pPr>
            <a:r>
              <a:rPr lang="en-GB" sz="1050" dirty="0" smtClean="0">
                <a:solidFill>
                  <a:srgbClr val="000000"/>
                </a:solidFill>
                <a:latin typeface="Arial"/>
              </a:rPr>
              <a:t>A large proportion of these new businesses are product range and science spin off companies given Pfizer’s historical presence in the area. </a:t>
            </a:r>
          </a:p>
          <a:p>
            <a:pPr marL="171450" indent="-171450" algn="just">
              <a:buFont typeface="Arial" panose="020B0604020202020204" pitchFamily="34" charset="0"/>
              <a:buChar char="•"/>
            </a:pPr>
            <a:r>
              <a:rPr lang="en-GB" sz="1050" dirty="0" smtClean="0">
                <a:solidFill>
                  <a:srgbClr val="000000"/>
                </a:solidFill>
                <a:latin typeface="Arial"/>
              </a:rPr>
              <a:t>With the EZ and resulting support and development for the Sandwich area, up to £225million of additional investment and  supporting GVA has been facilitated.  </a:t>
            </a:r>
          </a:p>
          <a:p>
            <a:pPr marL="171450" indent="-171450" algn="just">
              <a:buFont typeface="Arial" panose="020B0604020202020204" pitchFamily="34" charset="0"/>
              <a:buChar char="•"/>
            </a:pPr>
            <a:r>
              <a:rPr lang="en-GB" sz="1050" dirty="0" smtClean="0">
                <a:solidFill>
                  <a:srgbClr val="000000"/>
                </a:solidFill>
                <a:latin typeface="Arial"/>
              </a:rPr>
              <a:t>Further plans off the back of the EZ development have improved transport links, and local marketing campaigns reported to have generated over 3,800 jobs in the past 5 years. </a:t>
            </a:r>
          </a:p>
        </p:txBody>
      </p:sp>
      <p:sp>
        <p:nvSpPr>
          <p:cNvPr id="10"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1</a:t>
            </a:r>
          </a:p>
        </p:txBody>
      </p:sp>
      <p:sp>
        <p:nvSpPr>
          <p:cNvPr id="11" name="Oval 56"/>
          <p:cNvSpPr>
            <a:spLocks noChangeArrowheads="1"/>
          </p:cNvSpPr>
          <p:nvPr/>
        </p:nvSpPr>
        <p:spPr bwMode="auto">
          <a:xfrm>
            <a:off x="884102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2</a:t>
            </a:r>
          </a:p>
        </p:txBody>
      </p:sp>
      <p:sp>
        <p:nvSpPr>
          <p:cNvPr id="12"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3</a:t>
            </a:r>
          </a:p>
        </p:txBody>
      </p:sp>
      <p:sp>
        <p:nvSpPr>
          <p:cNvPr id="13" name="Oval 56"/>
          <p:cNvSpPr>
            <a:spLocks noChangeArrowheads="1"/>
          </p:cNvSpPr>
          <p:nvPr/>
        </p:nvSpPr>
        <p:spPr bwMode="auto">
          <a:xfrm>
            <a:off x="9489536" y="69808"/>
            <a:ext cx="288000" cy="288000"/>
          </a:xfrm>
          <a:prstGeom prst="ellipse">
            <a:avLst/>
          </a:prstGeom>
          <a:solidFill>
            <a:srgbClr val="E83F35"/>
          </a:solidFill>
          <a:ln w="9525">
            <a:solidFill>
              <a:schemeClr val="bg1"/>
            </a:solidFill>
            <a:round/>
            <a:headEnd/>
            <a:tailEnd/>
          </a:ln>
          <a:effectLst/>
          <a:extLst/>
        </p:spPr>
        <p:txBody>
          <a:bodyPr wrap="none" anchor="ctr"/>
          <a:lstStyle/>
          <a:p>
            <a:r>
              <a:rPr lang="en-GB" dirty="0" smtClean="0">
                <a:solidFill>
                  <a:srgbClr val="FFFFFF"/>
                </a:solidFill>
              </a:rPr>
              <a:t>4</a:t>
            </a:r>
            <a:endParaRPr lang="en-GB" dirty="0">
              <a:solidFill>
                <a:srgbClr val="FFFFFF"/>
              </a:solidFill>
            </a:endParaRPr>
          </a:p>
        </p:txBody>
      </p:sp>
      <p:sp>
        <p:nvSpPr>
          <p:cNvPr id="14" name="Rectangle 13"/>
          <p:cNvSpPr/>
          <p:nvPr/>
        </p:nvSpPr>
        <p:spPr bwMode="auto">
          <a:xfrm>
            <a:off x="5529064" y="357808"/>
            <a:ext cx="2609775" cy="144016"/>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lang="en-GB" sz="1000" dirty="0" smtClean="0">
                <a:solidFill>
                  <a:srgbClr val="000000"/>
                </a:solidFill>
              </a:rPr>
              <a:t>Sandwich Discovery Park</a:t>
            </a:r>
          </a:p>
        </p:txBody>
      </p:sp>
      <p:sp>
        <p:nvSpPr>
          <p:cNvPr id="2" name="TextBox 1"/>
          <p:cNvSpPr txBox="1"/>
          <p:nvPr/>
        </p:nvSpPr>
        <p:spPr>
          <a:xfrm>
            <a:off x="5457071" y="3182779"/>
            <a:ext cx="5184561" cy="246221"/>
          </a:xfrm>
          <a:prstGeom prst="rect">
            <a:avLst/>
          </a:prstGeom>
          <a:noFill/>
        </p:spPr>
        <p:txBody>
          <a:bodyPr wrap="square" rtlCol="0">
            <a:spAutoFit/>
          </a:bodyPr>
          <a:lstStyle/>
          <a:p>
            <a:pPr algn="l"/>
            <a:r>
              <a:rPr lang="en-GB" sz="1000" dirty="0" smtClean="0"/>
              <a:t>Source</a:t>
            </a:r>
            <a:r>
              <a:rPr lang="en-GB" sz="1000" dirty="0"/>
              <a:t>: </a:t>
            </a:r>
            <a:r>
              <a:rPr lang="en-GB" sz="1000" dirty="0" smtClean="0"/>
              <a:t>Discovery Park website http</a:t>
            </a:r>
            <a:r>
              <a:rPr lang="en-GB" sz="1000" dirty="0"/>
              <a:t>://</a:t>
            </a:r>
            <a:r>
              <a:rPr lang="en-GB" sz="1000" dirty="0" smtClean="0"/>
              <a:t>www.discovery-park.co.uk</a:t>
            </a:r>
            <a:endParaRPr lang="en-GB" sz="1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9064" y="621708"/>
            <a:ext cx="4104472" cy="2570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521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05917"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r>
              <a:rPr lang="en-GB" sz="1800" dirty="0" smtClean="0"/>
              <a:t>4.4 Sandwich – Total estimated impact of FCERM on GVA</a:t>
            </a:r>
            <a:endParaRPr lang="en-GB" sz="1800" kern="0" dirty="0"/>
          </a:p>
        </p:txBody>
      </p:sp>
      <p:sp>
        <p:nvSpPr>
          <p:cNvPr id="12" name="Rectangle 11"/>
          <p:cNvSpPr/>
          <p:nvPr/>
        </p:nvSpPr>
        <p:spPr bwMode="auto">
          <a:xfrm>
            <a:off x="205815" y="2479204"/>
            <a:ext cx="1866866" cy="576064"/>
          </a:xfrm>
          <a:prstGeom prst="rect">
            <a:avLst/>
          </a:prstGeom>
          <a:solidFill>
            <a:srgbClr val="156570"/>
          </a:solidFill>
          <a:ln w="9525" cap="flat" cmpd="sng" algn="ctr">
            <a:solidFill>
              <a:srgbClr val="15657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l" eaLnBrk="1" hangingPunct="1">
              <a:spcBef>
                <a:spcPct val="20000"/>
              </a:spcBef>
              <a:spcAft>
                <a:spcPct val="20000"/>
              </a:spcAft>
              <a:buClr>
                <a:srgbClr val="FFFFFF"/>
              </a:buClr>
            </a:pPr>
            <a:r>
              <a:rPr lang="en-GB" b="1" dirty="0" smtClean="0">
                <a:solidFill>
                  <a:srgbClr val="FFFFFF"/>
                </a:solidFill>
                <a:ea typeface="굴림" pitchFamily="50" charset="-127"/>
              </a:rPr>
              <a:t>First Round Impacts</a:t>
            </a:r>
          </a:p>
        </p:txBody>
      </p:sp>
      <p:sp>
        <p:nvSpPr>
          <p:cNvPr id="14" name="Rectangle 13"/>
          <p:cNvSpPr/>
          <p:nvPr/>
        </p:nvSpPr>
        <p:spPr bwMode="auto">
          <a:xfrm>
            <a:off x="205814" y="3212975"/>
            <a:ext cx="1866867" cy="864097"/>
          </a:xfrm>
          <a:prstGeom prst="rect">
            <a:avLst/>
          </a:prstGeom>
          <a:solidFill>
            <a:srgbClr val="156570"/>
          </a:solidFill>
          <a:ln w="9525" cap="flat" cmpd="sng" algn="ctr">
            <a:solidFill>
              <a:srgbClr val="15657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l" eaLnBrk="1" hangingPunct="1">
              <a:spcBef>
                <a:spcPct val="20000"/>
              </a:spcBef>
              <a:spcAft>
                <a:spcPct val="20000"/>
              </a:spcAft>
              <a:buClr>
                <a:srgbClr val="FFFFFF"/>
              </a:buClr>
            </a:pPr>
            <a:r>
              <a:rPr lang="en-GB" b="1" dirty="0" smtClean="0">
                <a:solidFill>
                  <a:srgbClr val="FFFFFF"/>
                </a:solidFill>
                <a:ea typeface="굴림" pitchFamily="50" charset="-127"/>
              </a:rPr>
              <a:t>Dynamic Impacts</a:t>
            </a:r>
            <a:endParaRPr lang="en-GB" b="1" dirty="0">
              <a:solidFill>
                <a:srgbClr val="FFFFFF"/>
              </a:solidFill>
              <a:ea typeface="굴림" pitchFamily="50" charset="-127"/>
            </a:endParaRPr>
          </a:p>
        </p:txBody>
      </p:sp>
      <p:sp>
        <p:nvSpPr>
          <p:cNvPr id="18" name="Rectangle 17"/>
          <p:cNvSpPr/>
          <p:nvPr/>
        </p:nvSpPr>
        <p:spPr bwMode="auto">
          <a:xfrm>
            <a:off x="205814" y="476672"/>
            <a:ext cx="9491421" cy="1440160"/>
          </a:xfrm>
          <a:prstGeom prst="rect">
            <a:avLst/>
          </a:prstGeom>
          <a:solidFill>
            <a:schemeClr val="bg1"/>
          </a:solidFill>
          <a:ln w="38100"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171450" indent="-171450" algn="just" eaLnBrk="1" hangingPunct="1">
              <a:spcBef>
                <a:spcPct val="20000"/>
              </a:spcBef>
              <a:spcAft>
                <a:spcPct val="20000"/>
              </a:spcAft>
              <a:buClr>
                <a:srgbClr val="156570"/>
              </a:buClr>
              <a:buFont typeface="Wingdings" pitchFamily="2" charset="2"/>
              <a:buChar char="§"/>
            </a:pPr>
            <a:r>
              <a:rPr lang="en-GB" sz="1100" dirty="0">
                <a:solidFill>
                  <a:srgbClr val="000000"/>
                </a:solidFill>
                <a:ea typeface="굴림" pitchFamily="50" charset="-127"/>
              </a:rPr>
              <a:t>The </a:t>
            </a:r>
            <a:r>
              <a:rPr lang="en-GB" sz="1100" dirty="0" smtClean="0">
                <a:solidFill>
                  <a:srgbClr val="000000"/>
                </a:solidFill>
                <a:ea typeface="굴림" pitchFamily="50" charset="-127"/>
              </a:rPr>
              <a:t>Sandwich scheme </a:t>
            </a:r>
            <a:r>
              <a:rPr lang="en-GB" sz="1100" dirty="0">
                <a:solidFill>
                  <a:srgbClr val="000000"/>
                </a:solidFill>
                <a:ea typeface="굴림" pitchFamily="50" charset="-127"/>
              </a:rPr>
              <a:t>could potentially </a:t>
            </a:r>
            <a:r>
              <a:rPr lang="en-GB" sz="1100" dirty="0">
                <a:ea typeface="굴림" pitchFamily="50" charset="-127"/>
              </a:rPr>
              <a:t>provide </a:t>
            </a:r>
            <a:r>
              <a:rPr lang="en-GB" sz="1100" b="1" dirty="0" smtClean="0">
                <a:ea typeface="굴림" pitchFamily="50" charset="-127"/>
              </a:rPr>
              <a:t>£0.56-£1.68m GVA per annum </a:t>
            </a:r>
            <a:r>
              <a:rPr lang="en-GB" sz="1100" dirty="0" smtClean="0">
                <a:ea typeface="굴림" pitchFamily="50" charset="-127"/>
              </a:rPr>
              <a:t>in dynamic impacts to the local economy in addition to first-round impacts</a:t>
            </a:r>
            <a:r>
              <a:rPr lang="en-GB" sz="1100" b="1" dirty="0" smtClean="0">
                <a:solidFill>
                  <a:srgbClr val="000000"/>
                </a:solidFill>
                <a:ea typeface="굴림" pitchFamily="50" charset="-127"/>
              </a:rPr>
              <a:t>.</a:t>
            </a:r>
            <a:r>
              <a:rPr lang="en-GB" sz="1100" dirty="0" smtClean="0">
                <a:solidFill>
                  <a:srgbClr val="000000"/>
                </a:solidFill>
                <a:ea typeface="굴림" pitchFamily="50" charset="-127"/>
              </a:rPr>
              <a:t> </a:t>
            </a:r>
          </a:p>
          <a:p>
            <a:pPr marL="171450" indent="-171450" algn="just" eaLnBrk="1" hangingPunct="1">
              <a:spcBef>
                <a:spcPct val="20000"/>
              </a:spcBef>
              <a:spcAft>
                <a:spcPct val="20000"/>
              </a:spcAft>
              <a:buClr>
                <a:srgbClr val="156570"/>
              </a:buClr>
              <a:buFont typeface="Wingdings" pitchFamily="2" charset="2"/>
              <a:buChar char="§"/>
            </a:pPr>
            <a:r>
              <a:rPr lang="en-US" sz="1100" dirty="0">
                <a:solidFill>
                  <a:srgbClr val="000000"/>
                </a:solidFill>
                <a:ea typeface="굴림" pitchFamily="50" charset="-127"/>
              </a:rPr>
              <a:t>Given the high property values and high local dependence of most of Sandwich’s businesses, a significant proportion of the economic benefits come from the first round impacts. </a:t>
            </a:r>
          </a:p>
          <a:p>
            <a:pPr marL="171450" indent="-171450" algn="just" eaLnBrk="1" hangingPunct="1">
              <a:spcBef>
                <a:spcPct val="20000"/>
              </a:spcBef>
              <a:spcAft>
                <a:spcPct val="20000"/>
              </a:spcAft>
              <a:buClr>
                <a:srgbClr val="156570"/>
              </a:buClr>
              <a:buFont typeface="Wingdings" pitchFamily="2" charset="2"/>
              <a:buChar char="§"/>
            </a:pPr>
            <a:r>
              <a:rPr lang="en-US" sz="1100" dirty="0">
                <a:solidFill>
                  <a:srgbClr val="000000"/>
                </a:solidFill>
                <a:ea typeface="굴림" pitchFamily="50" charset="-127"/>
              </a:rPr>
              <a:t>FCERM was necessary (but not sufficient) to unlock substantial investment in support of economic activity. Without investment in FCERM, with Pfizer’s departure of the local area the site would have been under developed and largely demolished. Only with the investment was future employment secured via the development of the Enterprise Zone</a:t>
            </a:r>
          </a:p>
        </p:txBody>
      </p:sp>
      <p:sp>
        <p:nvSpPr>
          <p:cNvPr id="19" name="Rectangle 18"/>
          <p:cNvSpPr/>
          <p:nvPr/>
        </p:nvSpPr>
        <p:spPr bwMode="auto">
          <a:xfrm>
            <a:off x="2234037" y="2479204"/>
            <a:ext cx="2470641" cy="576064"/>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600" dirty="0" smtClean="0">
                <a:solidFill>
                  <a:srgbClr val="000000"/>
                </a:solidFill>
                <a:ea typeface="굴림" pitchFamily="50" charset="-127"/>
              </a:rPr>
              <a:t>£3.3million</a:t>
            </a:r>
          </a:p>
        </p:txBody>
      </p:sp>
      <p:sp>
        <p:nvSpPr>
          <p:cNvPr id="20" name="Rectangle 19"/>
          <p:cNvSpPr/>
          <p:nvPr/>
        </p:nvSpPr>
        <p:spPr bwMode="auto">
          <a:xfrm>
            <a:off x="2234036" y="3212974"/>
            <a:ext cx="2470641" cy="864097"/>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spcBef>
                <a:spcPts val="252"/>
              </a:spcBef>
            </a:pPr>
            <a:r>
              <a:rPr lang="en-GB" sz="1600" dirty="0" smtClean="0">
                <a:latin typeface="Arial"/>
              </a:rPr>
              <a:t>£0.56 - £1.68m</a:t>
            </a:r>
            <a:endParaRPr lang="en-GB" sz="1600" dirty="0">
              <a:latin typeface="Arial"/>
            </a:endParaRPr>
          </a:p>
        </p:txBody>
      </p:sp>
      <p:sp>
        <p:nvSpPr>
          <p:cNvPr id="21" name="Rectangle 20"/>
          <p:cNvSpPr/>
          <p:nvPr/>
        </p:nvSpPr>
        <p:spPr bwMode="auto">
          <a:xfrm>
            <a:off x="4878073" y="2488332"/>
            <a:ext cx="2478900" cy="576064"/>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600" dirty="0" smtClean="0">
                <a:solidFill>
                  <a:srgbClr val="000000"/>
                </a:solidFill>
                <a:ea typeface="굴림" pitchFamily="50" charset="-127"/>
              </a:rPr>
              <a:t>£27.1million</a:t>
            </a:r>
          </a:p>
        </p:txBody>
      </p:sp>
      <p:sp>
        <p:nvSpPr>
          <p:cNvPr id="22" name="Rectangle 21"/>
          <p:cNvSpPr/>
          <p:nvPr/>
        </p:nvSpPr>
        <p:spPr bwMode="auto">
          <a:xfrm>
            <a:off x="4878073" y="3222103"/>
            <a:ext cx="2478900" cy="854969"/>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spcBef>
                <a:spcPts val="252"/>
              </a:spcBef>
            </a:pPr>
            <a:r>
              <a:rPr lang="en-GB" sz="1600" dirty="0" smtClean="0">
                <a:latin typeface="Arial"/>
              </a:rPr>
              <a:t>£4.6m </a:t>
            </a:r>
            <a:r>
              <a:rPr lang="en-GB" sz="1600" dirty="0">
                <a:latin typeface="Arial"/>
              </a:rPr>
              <a:t>- £</a:t>
            </a:r>
            <a:r>
              <a:rPr lang="en-GB" sz="1600" dirty="0" smtClean="0">
                <a:latin typeface="Arial"/>
              </a:rPr>
              <a:t>13.9m</a:t>
            </a:r>
            <a:endParaRPr lang="en-GB" sz="1600" dirty="0">
              <a:latin typeface="Arial"/>
            </a:endParaRPr>
          </a:p>
        </p:txBody>
      </p:sp>
      <p:sp>
        <p:nvSpPr>
          <p:cNvPr id="23" name="Rectangle 22"/>
          <p:cNvSpPr/>
          <p:nvPr/>
        </p:nvSpPr>
        <p:spPr bwMode="auto">
          <a:xfrm>
            <a:off x="7512991" y="2492896"/>
            <a:ext cx="2184244" cy="576064"/>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600" dirty="0" smtClean="0">
                <a:solidFill>
                  <a:srgbClr val="000000"/>
                </a:solidFill>
                <a:ea typeface="굴림" pitchFamily="50" charset="-127"/>
              </a:rPr>
              <a:t>NA</a:t>
            </a:r>
          </a:p>
        </p:txBody>
      </p:sp>
      <p:sp>
        <p:nvSpPr>
          <p:cNvPr id="24" name="Rectangle 23"/>
          <p:cNvSpPr/>
          <p:nvPr/>
        </p:nvSpPr>
        <p:spPr bwMode="auto">
          <a:xfrm>
            <a:off x="7511143" y="3222103"/>
            <a:ext cx="2186092" cy="854969"/>
          </a:xfrm>
          <a:prstGeom prst="rect">
            <a:avLst/>
          </a:prstGeom>
          <a:solidFill>
            <a:schemeClr val="bg1"/>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050" dirty="0" smtClean="0">
                <a:solidFill>
                  <a:srgbClr val="000000"/>
                </a:solidFill>
                <a:ea typeface="굴림" pitchFamily="50" charset="-127"/>
              </a:rPr>
              <a:t>Facilitated unlocked investment of potentially up to £225 million</a:t>
            </a:r>
            <a:endParaRPr lang="en-GB" sz="1050" i="1" dirty="0" smtClean="0">
              <a:solidFill>
                <a:srgbClr val="000000"/>
              </a:solidFill>
              <a:ea typeface="굴림" pitchFamily="50" charset="-127"/>
            </a:endParaRPr>
          </a:p>
        </p:txBody>
      </p:sp>
      <p:sp>
        <p:nvSpPr>
          <p:cNvPr id="28" name="Rectangle 27"/>
          <p:cNvSpPr/>
          <p:nvPr/>
        </p:nvSpPr>
        <p:spPr bwMode="auto">
          <a:xfrm>
            <a:off x="205813" y="4581127"/>
            <a:ext cx="9491421" cy="1584177"/>
          </a:xfrm>
          <a:prstGeom prst="rect">
            <a:avLst/>
          </a:prstGeom>
          <a:solidFill>
            <a:schemeClr val="bg1"/>
          </a:solidFill>
          <a:ln w="38100"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just" eaLnBrk="1" hangingPunct="1">
              <a:spcBef>
                <a:spcPct val="20000"/>
              </a:spcBef>
              <a:spcAft>
                <a:spcPct val="20000"/>
              </a:spcAft>
              <a:buClr>
                <a:srgbClr val="FFFFFF"/>
              </a:buClr>
            </a:pPr>
            <a:r>
              <a:rPr lang="en-GB" sz="1050" b="1" i="1" dirty="0" smtClean="0">
                <a:solidFill>
                  <a:srgbClr val="E83F35"/>
                </a:solidFill>
                <a:ea typeface="굴림" pitchFamily="50" charset="-127"/>
              </a:rPr>
              <a:t>Specific limitations</a:t>
            </a:r>
          </a:p>
          <a:p>
            <a:pPr marL="171450" indent="-171450" algn="just" eaLnBrk="1" hangingPunct="1">
              <a:spcBef>
                <a:spcPct val="20000"/>
              </a:spcBef>
              <a:spcAft>
                <a:spcPct val="20000"/>
              </a:spcAft>
              <a:buClr>
                <a:srgbClr val="156570"/>
              </a:buClr>
              <a:buFont typeface="Wingdings" pitchFamily="2" charset="2"/>
              <a:buChar char="§"/>
            </a:pPr>
            <a:r>
              <a:rPr lang="en-GB" sz="1050" b="1" dirty="0" smtClean="0">
                <a:solidFill>
                  <a:srgbClr val="000000"/>
                </a:solidFill>
                <a:ea typeface="굴림" pitchFamily="50" charset="-127"/>
              </a:rPr>
              <a:t>The business categorisation is based on local authority and regional business data. </a:t>
            </a:r>
            <a:r>
              <a:rPr lang="en-GB" sz="1050" dirty="0" smtClean="0">
                <a:solidFill>
                  <a:srgbClr val="000000"/>
                </a:solidFill>
                <a:ea typeface="굴림" pitchFamily="50" charset="-127"/>
              </a:rPr>
              <a:t>The actual make-up of businesses in the floodplain may differ from what we have estimated. As certain types of business are more valuable than others, this is may impact on the GVA estimates.</a:t>
            </a:r>
          </a:p>
          <a:p>
            <a:pPr marL="171450" indent="-171450" algn="just" eaLnBrk="1" hangingPunct="1">
              <a:spcBef>
                <a:spcPct val="20000"/>
              </a:spcBef>
              <a:spcAft>
                <a:spcPct val="20000"/>
              </a:spcAft>
              <a:buClr>
                <a:srgbClr val="156570"/>
              </a:buClr>
              <a:buFont typeface="Wingdings" pitchFamily="2" charset="2"/>
              <a:buChar char="§"/>
            </a:pPr>
            <a:r>
              <a:rPr lang="en-GB" sz="1050" b="1" dirty="0" smtClean="0">
                <a:solidFill>
                  <a:srgbClr val="000000"/>
                </a:solidFill>
                <a:ea typeface="굴림" pitchFamily="50" charset="-127"/>
              </a:rPr>
              <a:t>The scheme could have a number of spill-over effects that could materially impact on GVA, but many cannot be quantified robustly. </a:t>
            </a:r>
            <a:r>
              <a:rPr lang="en-GB" sz="1050" dirty="0" smtClean="0">
                <a:solidFill>
                  <a:srgbClr val="000000"/>
                </a:solidFill>
                <a:ea typeface="굴림" pitchFamily="50" charset="-127"/>
              </a:rPr>
              <a:t>In particular, there are likely to be impacts on other businesses through the supply chain when Sandwich businesses have a greater level of protection against flooding. There are also likely to be benefits associated with the lower level of disruption to public infrastructure services such as transport, communications, water and energy. </a:t>
            </a:r>
            <a:endParaRPr lang="en-GB" sz="1050" b="1" dirty="0" smtClean="0">
              <a:solidFill>
                <a:srgbClr val="000000"/>
              </a:solidFill>
              <a:ea typeface="굴림" pitchFamily="50" charset="-127"/>
            </a:endParaRPr>
          </a:p>
        </p:txBody>
      </p:sp>
      <p:sp>
        <p:nvSpPr>
          <p:cNvPr id="25" name="Oval 56"/>
          <p:cNvSpPr>
            <a:spLocks noChangeArrowheads="1"/>
          </p:cNvSpPr>
          <p:nvPr/>
        </p:nvSpPr>
        <p:spPr bwMode="auto">
          <a:xfrm>
            <a:off x="8509967"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1</a:t>
            </a:r>
          </a:p>
        </p:txBody>
      </p:sp>
      <p:sp>
        <p:nvSpPr>
          <p:cNvPr id="26" name="Oval 56"/>
          <p:cNvSpPr>
            <a:spLocks noChangeArrowheads="1"/>
          </p:cNvSpPr>
          <p:nvPr/>
        </p:nvSpPr>
        <p:spPr bwMode="auto">
          <a:xfrm>
            <a:off x="884102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2</a:t>
            </a:r>
          </a:p>
        </p:txBody>
      </p:sp>
      <p:sp>
        <p:nvSpPr>
          <p:cNvPr id="27" name="Oval 56"/>
          <p:cNvSpPr>
            <a:spLocks noChangeArrowheads="1"/>
          </p:cNvSpPr>
          <p:nvPr/>
        </p:nvSpPr>
        <p:spPr bwMode="auto">
          <a:xfrm>
            <a:off x="9167596" y="69808"/>
            <a:ext cx="288000" cy="288000"/>
          </a:xfrm>
          <a:prstGeom prst="ellipse">
            <a:avLst/>
          </a:prstGeom>
          <a:solidFill>
            <a:srgbClr val="A5ACAF"/>
          </a:solidFill>
          <a:ln w="9525">
            <a:solidFill>
              <a:schemeClr val="bg1"/>
            </a:solidFill>
            <a:round/>
            <a:headEnd/>
            <a:tailEnd/>
          </a:ln>
          <a:effectLst/>
          <a:extLst/>
        </p:spPr>
        <p:txBody>
          <a:bodyPr wrap="none" anchor="ctr"/>
          <a:lstStyle/>
          <a:p>
            <a:r>
              <a:rPr lang="en-GB" dirty="0">
                <a:solidFill>
                  <a:srgbClr val="FFFFFF"/>
                </a:solidFill>
              </a:rPr>
              <a:t>3</a:t>
            </a:r>
          </a:p>
        </p:txBody>
      </p:sp>
      <p:sp>
        <p:nvSpPr>
          <p:cNvPr id="30" name="Oval 56"/>
          <p:cNvSpPr>
            <a:spLocks noChangeArrowheads="1"/>
          </p:cNvSpPr>
          <p:nvPr/>
        </p:nvSpPr>
        <p:spPr bwMode="auto">
          <a:xfrm>
            <a:off x="9489536" y="69808"/>
            <a:ext cx="288000" cy="288000"/>
          </a:xfrm>
          <a:prstGeom prst="ellipse">
            <a:avLst/>
          </a:prstGeom>
          <a:solidFill>
            <a:srgbClr val="E83F35"/>
          </a:solidFill>
          <a:ln w="9525">
            <a:solidFill>
              <a:schemeClr val="bg1"/>
            </a:solidFill>
            <a:round/>
            <a:headEnd/>
            <a:tailEnd/>
          </a:ln>
          <a:effectLst/>
          <a:extLst/>
        </p:spPr>
        <p:txBody>
          <a:bodyPr wrap="none" anchor="ctr"/>
          <a:lstStyle/>
          <a:p>
            <a:r>
              <a:rPr lang="en-GB" dirty="0" smtClean="0">
                <a:solidFill>
                  <a:srgbClr val="FFFFFF"/>
                </a:solidFill>
              </a:rPr>
              <a:t>4</a:t>
            </a:r>
            <a:endParaRPr lang="en-GB" dirty="0">
              <a:solidFill>
                <a:srgbClr val="FFFFFF"/>
              </a:solidFill>
            </a:endParaRPr>
          </a:p>
        </p:txBody>
      </p:sp>
      <p:sp>
        <p:nvSpPr>
          <p:cNvPr id="31" name="Rectangle 30"/>
          <p:cNvSpPr/>
          <p:nvPr/>
        </p:nvSpPr>
        <p:spPr bwMode="auto">
          <a:xfrm>
            <a:off x="4878073" y="1988840"/>
            <a:ext cx="2478900" cy="411956"/>
          </a:xfrm>
          <a:prstGeom prst="rect">
            <a:avLst/>
          </a:prstGeom>
          <a:solidFill>
            <a:srgbClr val="99BFC2"/>
          </a:solidFill>
          <a:ln w="9525" cap="flat" cmpd="sng" algn="ctr">
            <a:solidFill>
              <a:srgbClr val="99BFC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100" b="1" dirty="0" smtClean="0">
                <a:solidFill>
                  <a:srgbClr val="000000"/>
                </a:solidFill>
                <a:ea typeface="굴림" pitchFamily="50" charset="-127"/>
              </a:rPr>
              <a:t>Estimated 10-year GVA impact (£ discounted </a:t>
            </a:r>
            <a:r>
              <a:rPr lang="en-GB" sz="1100" b="1" dirty="0">
                <a:solidFill>
                  <a:srgbClr val="000000"/>
                </a:solidFill>
                <a:ea typeface="굴림" pitchFamily="50" charset="-127"/>
              </a:rPr>
              <a:t>to PV)</a:t>
            </a:r>
          </a:p>
        </p:txBody>
      </p:sp>
      <p:sp>
        <p:nvSpPr>
          <p:cNvPr id="32" name="Rectangle 31"/>
          <p:cNvSpPr/>
          <p:nvPr/>
        </p:nvSpPr>
        <p:spPr bwMode="auto">
          <a:xfrm>
            <a:off x="2247258" y="1988840"/>
            <a:ext cx="2457419" cy="411956"/>
          </a:xfrm>
          <a:prstGeom prst="rect">
            <a:avLst/>
          </a:prstGeom>
          <a:solidFill>
            <a:srgbClr val="99BFC2"/>
          </a:solidFill>
          <a:ln w="9525" cap="flat" cmpd="sng" algn="ctr">
            <a:solidFill>
              <a:srgbClr val="99BFC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100" b="1" dirty="0" smtClean="0">
                <a:solidFill>
                  <a:srgbClr val="000000"/>
                </a:solidFill>
                <a:ea typeface="굴림" pitchFamily="50" charset="-127"/>
              </a:rPr>
              <a:t>Estimated </a:t>
            </a:r>
            <a:r>
              <a:rPr lang="en-GB" sz="1100" b="1" dirty="0">
                <a:solidFill>
                  <a:srgbClr val="000000"/>
                </a:solidFill>
                <a:ea typeface="굴림" pitchFamily="50" charset="-127"/>
              </a:rPr>
              <a:t>u</a:t>
            </a:r>
            <a:r>
              <a:rPr lang="en-GB" sz="1100" b="1" dirty="0" smtClean="0">
                <a:solidFill>
                  <a:srgbClr val="000000"/>
                </a:solidFill>
                <a:ea typeface="굴림" pitchFamily="50" charset="-127"/>
              </a:rPr>
              <a:t>ndiscounted annual average (£)</a:t>
            </a:r>
          </a:p>
        </p:txBody>
      </p:sp>
      <p:sp>
        <p:nvSpPr>
          <p:cNvPr id="33" name="Rectangle 32"/>
          <p:cNvSpPr/>
          <p:nvPr/>
        </p:nvSpPr>
        <p:spPr bwMode="auto">
          <a:xfrm>
            <a:off x="7511144" y="1988840"/>
            <a:ext cx="2186092" cy="411956"/>
          </a:xfrm>
          <a:prstGeom prst="rect">
            <a:avLst/>
          </a:prstGeom>
          <a:solidFill>
            <a:srgbClr val="99BFC2"/>
          </a:solidFill>
          <a:ln w="9525" cap="flat" cmpd="sng" algn="ctr">
            <a:solidFill>
              <a:srgbClr val="99BFC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eaLnBrk="1" hangingPunct="1">
              <a:spcBef>
                <a:spcPct val="20000"/>
              </a:spcBef>
              <a:spcAft>
                <a:spcPct val="20000"/>
              </a:spcAft>
              <a:buClr>
                <a:srgbClr val="FFFFFF"/>
              </a:buClr>
            </a:pPr>
            <a:r>
              <a:rPr lang="en-GB" sz="1100" b="1" dirty="0">
                <a:solidFill>
                  <a:srgbClr val="000000"/>
                </a:solidFill>
                <a:ea typeface="굴림" pitchFamily="50" charset="-127"/>
              </a:rPr>
              <a:t>Qualitative assessment</a:t>
            </a:r>
          </a:p>
        </p:txBody>
      </p:sp>
    </p:spTree>
    <p:extLst>
      <p:ext uri="{BB962C8B-B14F-4D97-AF65-F5344CB8AC3E}">
        <p14:creationId xmlns:p14="http://schemas.microsoft.com/office/powerpoint/2010/main" val="103317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472" y="38944"/>
            <a:ext cx="9292778" cy="457200"/>
          </a:xfrm>
        </p:spPr>
        <p:txBody>
          <a:bodyPr/>
          <a:lstStyle/>
          <a:p>
            <a:r>
              <a:rPr lang="en-GB" dirty="0" smtClean="0"/>
              <a:t>5.1 Summary of key findings from the case studies</a:t>
            </a:r>
            <a:endParaRPr lang="en-GB" dirty="0"/>
          </a:p>
        </p:txBody>
      </p:sp>
      <p:sp>
        <p:nvSpPr>
          <p:cNvPr id="9" name="Rectangle 8"/>
          <p:cNvSpPr/>
          <p:nvPr/>
        </p:nvSpPr>
        <p:spPr>
          <a:xfrm>
            <a:off x="128464" y="404664"/>
            <a:ext cx="9649072" cy="646331"/>
          </a:xfrm>
          <a:prstGeom prst="rect">
            <a:avLst/>
          </a:prstGeom>
        </p:spPr>
        <p:txBody>
          <a:bodyPr wrap="square">
            <a:spAutoFit/>
          </a:bodyPr>
          <a:lstStyle/>
          <a:p>
            <a:pPr algn="l"/>
            <a:r>
              <a:rPr lang="en-GB" kern="0" dirty="0">
                <a:solidFill>
                  <a:srgbClr val="000000"/>
                </a:solidFill>
                <a:latin typeface="Arial"/>
              </a:rPr>
              <a:t>This report </a:t>
            </a:r>
            <a:r>
              <a:rPr lang="en-GB" kern="0" dirty="0" smtClean="0">
                <a:solidFill>
                  <a:srgbClr val="000000"/>
                </a:solidFill>
                <a:latin typeface="Arial"/>
              </a:rPr>
              <a:t>has explored </a:t>
            </a:r>
            <a:r>
              <a:rPr lang="en-GB" kern="0" dirty="0">
                <a:solidFill>
                  <a:srgbClr val="000000"/>
                </a:solidFill>
                <a:latin typeface="Arial"/>
              </a:rPr>
              <a:t>the potential contribution to the local economy from investment in flood and coastal erosion risk management. Four case studies have been explored to test a new methodology for assessing such impacts. Commentary is also provided of when a contribution to the national economy are more likely. </a:t>
            </a:r>
            <a:endParaRPr lang="en-GB" dirty="0"/>
          </a:p>
        </p:txBody>
      </p:sp>
      <p:sp>
        <p:nvSpPr>
          <p:cNvPr id="10" name="TextBox 9"/>
          <p:cNvSpPr txBox="1"/>
          <p:nvPr/>
        </p:nvSpPr>
        <p:spPr>
          <a:xfrm>
            <a:off x="128464" y="1014596"/>
            <a:ext cx="4248472" cy="276999"/>
          </a:xfrm>
          <a:prstGeom prst="rect">
            <a:avLst/>
          </a:prstGeom>
          <a:noFill/>
        </p:spPr>
        <p:txBody>
          <a:bodyPr wrap="square" rtlCol="0">
            <a:spAutoFit/>
          </a:bodyPr>
          <a:lstStyle/>
          <a:p>
            <a:pPr algn="l"/>
            <a:r>
              <a:rPr lang="en-GB" dirty="0">
                <a:solidFill>
                  <a:srgbClr val="E83F35"/>
                </a:solidFill>
              </a:rPr>
              <a:t>Key findings  relating to GVA impacts for the local economy</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1641716232"/>
              </p:ext>
            </p:extLst>
          </p:nvPr>
        </p:nvGraphicFramePr>
        <p:xfrm>
          <a:off x="128464" y="1484784"/>
          <a:ext cx="9577064" cy="4927909"/>
        </p:xfrm>
        <a:graphic>
          <a:graphicData uri="http://schemas.openxmlformats.org/drawingml/2006/table">
            <a:tbl>
              <a:tblPr firstRow="1" bandRow="1">
                <a:tableStyleId>{5C22544A-7EE6-4342-B048-85BDC9FD1C3A}</a:tableStyleId>
              </a:tblPr>
              <a:tblGrid>
                <a:gridCol w="2808312"/>
                <a:gridCol w="2088232"/>
                <a:gridCol w="4680520"/>
              </a:tblGrid>
              <a:tr h="456669">
                <a:tc>
                  <a:txBody>
                    <a:bodyPr/>
                    <a:lstStyle/>
                    <a:p>
                      <a:r>
                        <a:rPr lang="en-GB" sz="1400" dirty="0" smtClean="0">
                          <a:latin typeface="+mj-lt"/>
                        </a:rPr>
                        <a:t>Observation</a:t>
                      </a:r>
                      <a:endParaRPr lang="en-GB" sz="1400" dirty="0">
                        <a:latin typeface="+mj-lt"/>
                      </a:endParaRPr>
                    </a:p>
                  </a:txBody>
                  <a:tcPr>
                    <a:solidFill>
                      <a:srgbClr val="156570"/>
                    </a:solidFill>
                  </a:tcPr>
                </a:tc>
                <a:tc>
                  <a:txBody>
                    <a:bodyPr/>
                    <a:lstStyle/>
                    <a:p>
                      <a:r>
                        <a:rPr lang="en-GB" sz="1400" dirty="0" smtClean="0">
                          <a:latin typeface="+mj-lt"/>
                        </a:rPr>
                        <a:t>Example</a:t>
                      </a:r>
                      <a:endParaRPr lang="en-GB" sz="1400" dirty="0">
                        <a:latin typeface="+mj-lt"/>
                      </a:endParaRPr>
                    </a:p>
                  </a:txBody>
                  <a:tcPr>
                    <a:solidFill>
                      <a:srgbClr val="99BFC2"/>
                    </a:solidFill>
                  </a:tcPr>
                </a:tc>
                <a:tc>
                  <a:txBody>
                    <a:bodyPr/>
                    <a:lstStyle/>
                    <a:p>
                      <a:r>
                        <a:rPr lang="en-GB" sz="1400" dirty="0" smtClean="0">
                          <a:latin typeface="+mj-lt"/>
                        </a:rPr>
                        <a:t>Potential</a:t>
                      </a:r>
                      <a:r>
                        <a:rPr lang="en-GB" sz="1400" baseline="0" dirty="0" smtClean="0">
                          <a:latin typeface="+mj-lt"/>
                        </a:rPr>
                        <a:t> i</a:t>
                      </a:r>
                      <a:r>
                        <a:rPr lang="en-GB" sz="1400" dirty="0" smtClean="0">
                          <a:latin typeface="+mj-lt"/>
                        </a:rPr>
                        <a:t>mplication</a:t>
                      </a:r>
                      <a:endParaRPr lang="en-GB" sz="1400" dirty="0">
                        <a:latin typeface="+mj-lt"/>
                      </a:endParaRPr>
                    </a:p>
                  </a:txBody>
                  <a:tcPr>
                    <a:solidFill>
                      <a:srgbClr val="A5ACAF"/>
                    </a:solidFill>
                  </a:tcPr>
                </a:tc>
              </a:tr>
              <a:tr h="1271523">
                <a:tc>
                  <a:txBody>
                    <a:bodyPr/>
                    <a:lstStyle/>
                    <a:p>
                      <a:r>
                        <a:rPr lang="en-GB" sz="1050" b="0" dirty="0" smtClean="0">
                          <a:solidFill>
                            <a:schemeClr val="tx1"/>
                          </a:solidFill>
                          <a:latin typeface="+mj-lt"/>
                        </a:rPr>
                        <a:t>1. Accounting for the impacts of FCERM on the local economy can add significant</a:t>
                      </a:r>
                      <a:r>
                        <a:rPr lang="en-GB" sz="1050" b="0" baseline="0" dirty="0" smtClean="0">
                          <a:solidFill>
                            <a:schemeClr val="tx1"/>
                          </a:solidFill>
                          <a:latin typeface="+mj-lt"/>
                        </a:rPr>
                        <a:t> benefits to those already assessed under standard FCERM appraisal methods</a:t>
                      </a:r>
                      <a:endParaRPr lang="en-GB" sz="1050" b="0" dirty="0">
                        <a:solidFill>
                          <a:schemeClr val="tx1"/>
                        </a:solidFill>
                        <a:latin typeface="+mj-lt"/>
                      </a:endParaRPr>
                    </a:p>
                  </a:txBody>
                  <a:tcPr/>
                </a:tc>
                <a:tc>
                  <a:txBody>
                    <a:bodyPr/>
                    <a:lstStyle/>
                    <a:p>
                      <a:r>
                        <a:rPr lang="en-GB" sz="1050" dirty="0" smtClean="0">
                          <a:latin typeface="+mj-lt"/>
                        </a:rPr>
                        <a:t>The Nottingham FCERM intervention could offer annual benefits to the local economy of £3.1 million - £9.7</a:t>
                      </a:r>
                      <a:r>
                        <a:rPr lang="en-GB" sz="1050" baseline="0" dirty="0" smtClean="0">
                          <a:latin typeface="+mj-lt"/>
                        </a:rPr>
                        <a:t> million on top of the £584,000 annual benefits already assessed under FCERM appraisal methods.</a:t>
                      </a:r>
                      <a:endParaRPr lang="en-GB" sz="1050" dirty="0">
                        <a:latin typeface="+mj-lt"/>
                      </a:endParaRPr>
                    </a:p>
                  </a:txBody>
                  <a:tcPr/>
                </a:tc>
                <a:tc>
                  <a:txBody>
                    <a:bodyPr/>
                    <a:lstStyle/>
                    <a:p>
                      <a:r>
                        <a:rPr lang="en-GB" sz="1050" dirty="0" smtClean="0">
                          <a:latin typeface="+mj-lt"/>
                        </a:rPr>
                        <a:t>In some</a:t>
                      </a:r>
                      <a:r>
                        <a:rPr lang="en-GB" sz="1050" baseline="0" dirty="0" smtClean="0">
                          <a:latin typeface="+mj-lt"/>
                        </a:rPr>
                        <a:t> cases the additional benefits to the local economy can add significantly to those already assessed.  This could have implications for the consideration of relative returns to FCERM investment across interventions.</a:t>
                      </a:r>
                      <a:endParaRPr lang="en-GB" sz="1050" dirty="0" smtClean="0">
                        <a:latin typeface="+mj-lt"/>
                      </a:endParaRPr>
                    </a:p>
                  </a:txBody>
                  <a:tcPr/>
                </a:tc>
              </a:tr>
              <a:tr h="1152128">
                <a:tc>
                  <a:txBody>
                    <a:bodyPr/>
                    <a:lstStyle/>
                    <a:p>
                      <a:r>
                        <a:rPr lang="en-GB" sz="1050" b="0" dirty="0" smtClean="0">
                          <a:solidFill>
                            <a:schemeClr val="tx1"/>
                          </a:solidFill>
                          <a:latin typeface="+mj-lt"/>
                        </a:rPr>
                        <a:t>2. Across all case studies, </a:t>
                      </a:r>
                      <a:r>
                        <a:rPr lang="en-GB" sz="1050" b="0" baseline="0" dirty="0" smtClean="0">
                          <a:solidFill>
                            <a:schemeClr val="tx1"/>
                          </a:solidFill>
                          <a:latin typeface="+mj-lt"/>
                        </a:rPr>
                        <a:t>the majority of businesses are small or micro-sized (less than 10 people). Yet these are most likely to lack adaptive capacity and be at risk of significant flood disruption costs.</a:t>
                      </a:r>
                      <a:endParaRPr lang="en-GB" sz="1050" b="0" dirty="0">
                        <a:solidFill>
                          <a:schemeClr val="tx1"/>
                        </a:solidFill>
                        <a:latin typeface="+mj-lt"/>
                      </a:endParaRPr>
                    </a:p>
                  </a:txBody>
                  <a:tcPr/>
                </a:tc>
                <a:tc>
                  <a:txBody>
                    <a:bodyPr/>
                    <a:lstStyle/>
                    <a:p>
                      <a:r>
                        <a:rPr lang="en-GB" sz="1050" dirty="0" smtClean="0">
                          <a:latin typeface="+mj-lt"/>
                        </a:rPr>
                        <a:t>Across</a:t>
                      </a:r>
                      <a:r>
                        <a:rPr lang="en-GB" sz="1050" baseline="0" dirty="0" smtClean="0">
                          <a:latin typeface="+mj-lt"/>
                        </a:rPr>
                        <a:t> all four case studies, 70-75% are likely to have low adaptive capacity. G</a:t>
                      </a:r>
                      <a:r>
                        <a:rPr lang="en-GB" sz="1050" dirty="0" smtClean="0">
                          <a:latin typeface="+mj-lt"/>
                        </a:rPr>
                        <a:t>odmanchester, Redcar and Sandwich all have significant</a:t>
                      </a:r>
                      <a:r>
                        <a:rPr lang="en-GB" sz="1050" baseline="0" dirty="0" smtClean="0">
                          <a:latin typeface="+mj-lt"/>
                        </a:rPr>
                        <a:t> proportions of micro businesses</a:t>
                      </a:r>
                      <a:endParaRPr lang="en-GB" sz="1050" dirty="0">
                        <a:latin typeface="+mj-lt"/>
                      </a:endParaRPr>
                    </a:p>
                  </a:txBody>
                  <a:tcPr/>
                </a:tc>
                <a:tc>
                  <a:txBody>
                    <a:bodyPr/>
                    <a:lstStyle/>
                    <a:p>
                      <a:r>
                        <a:rPr lang="en-GB" sz="1050" dirty="0" smtClean="0">
                          <a:latin typeface="+mj-lt"/>
                        </a:rPr>
                        <a:t>Increasing</a:t>
                      </a:r>
                      <a:r>
                        <a:rPr lang="en-GB" sz="1050" baseline="0" dirty="0" smtClean="0">
                          <a:latin typeface="+mj-lt"/>
                        </a:rPr>
                        <a:t> adaptive capacity of small and medium-sized businesses, alongside wider flood risk management options, is likely to help alleviate potentially significant disruption costs in the event of a flood and contribute to GVA. FCERM plays a particularly important role where adaptive capacity is limited.</a:t>
                      </a:r>
                    </a:p>
                    <a:p>
                      <a:endParaRPr lang="en-GB" sz="1050" dirty="0" smtClean="0">
                        <a:latin typeface="+mj-lt"/>
                      </a:endParaRPr>
                    </a:p>
                  </a:txBody>
                  <a:tcPr/>
                </a:tc>
              </a:tr>
              <a:tr h="936104">
                <a:tc>
                  <a:txBody>
                    <a:bodyPr/>
                    <a:lstStyle/>
                    <a:p>
                      <a:r>
                        <a:rPr lang="en-GB" sz="1050" dirty="0" smtClean="0">
                          <a:latin typeface="+mj-lt"/>
                        </a:rPr>
                        <a:t>3. The local GVA impacts of FCERM are likely to be relatively greater when there are</a:t>
                      </a:r>
                      <a:r>
                        <a:rPr lang="en-GB" sz="1050" baseline="0" dirty="0" smtClean="0">
                          <a:latin typeface="+mj-lt"/>
                        </a:rPr>
                        <a:t> dense populations of high GVA businesses with low adaptive capacity</a:t>
                      </a:r>
                      <a:endParaRPr lang="en-GB" sz="1050" b="0" baseline="0" dirty="0" smtClean="0">
                        <a:solidFill>
                          <a:schemeClr val="tx1"/>
                        </a:solidFill>
                        <a:latin typeface="+mj-lt"/>
                      </a:endParaRPr>
                    </a:p>
                    <a:p>
                      <a:endParaRPr lang="en-GB" sz="1050" b="0" baseline="0" dirty="0" smtClean="0">
                        <a:solidFill>
                          <a:schemeClr val="tx1"/>
                        </a:solidFill>
                        <a:latin typeface="+mj-lt"/>
                      </a:endParaRPr>
                    </a:p>
                  </a:txBody>
                  <a:tcPr/>
                </a:tc>
                <a:tc>
                  <a:txBody>
                    <a:bodyPr/>
                    <a:lstStyle/>
                    <a:p>
                      <a:r>
                        <a:rPr lang="en-GB" sz="1050" dirty="0" smtClean="0">
                          <a:latin typeface="+mj-lt"/>
                        </a:rPr>
                        <a:t>Nottingham has the highest density of business activity of</a:t>
                      </a:r>
                      <a:r>
                        <a:rPr lang="en-GB" sz="1050" baseline="0" dirty="0" smtClean="0">
                          <a:latin typeface="+mj-lt"/>
                        </a:rPr>
                        <a:t> all four case studies.</a:t>
                      </a:r>
                      <a:endParaRPr lang="en-GB" sz="1050" dirty="0">
                        <a:latin typeface="+mj-lt"/>
                      </a:endParaRPr>
                    </a:p>
                  </a:txBody>
                  <a:tcPr/>
                </a:tc>
                <a:tc>
                  <a:txBody>
                    <a:bodyPr/>
                    <a:lstStyle/>
                    <a:p>
                      <a:r>
                        <a:rPr lang="en-GB" sz="1050" dirty="0" smtClean="0">
                          <a:latin typeface="+mj-lt"/>
                        </a:rPr>
                        <a:t>Relatively greater GVA returns from Partnership Funded FCERM are more likely in areas with</a:t>
                      </a:r>
                      <a:r>
                        <a:rPr lang="en-GB" sz="1050" baseline="0" dirty="0" smtClean="0">
                          <a:latin typeface="+mj-lt"/>
                        </a:rPr>
                        <a:t> dense populations of high value-added businesses with low adaptive capacity; and when the FCERM protects infrastructure on which businesses depend for their productivity.</a:t>
                      </a:r>
                      <a:endParaRPr lang="en-GB" sz="1050" dirty="0">
                        <a:latin typeface="+mj-lt"/>
                      </a:endParaRPr>
                    </a:p>
                  </a:txBody>
                  <a:tcPr/>
                </a:tc>
              </a:tr>
              <a:tr h="1111485">
                <a:tc>
                  <a:txBody>
                    <a:bodyPr/>
                    <a:lstStyle/>
                    <a:p>
                      <a:r>
                        <a:rPr lang="en-GB" sz="1050" dirty="0" smtClean="0">
                          <a:latin typeface="+mj-lt"/>
                        </a:rPr>
                        <a:t>4. FCERM has the potential to </a:t>
                      </a:r>
                      <a:r>
                        <a:rPr lang="en-GB" sz="1050" b="0" dirty="0" smtClean="0">
                          <a:solidFill>
                            <a:schemeClr val="tx1"/>
                          </a:solidFill>
                          <a:latin typeface="+mj-lt"/>
                        </a:rPr>
                        <a:t>unlock</a:t>
                      </a:r>
                      <a:r>
                        <a:rPr lang="en-GB" sz="1050" dirty="0" smtClean="0">
                          <a:solidFill>
                            <a:schemeClr val="tx1"/>
                          </a:solidFill>
                          <a:latin typeface="+mj-lt"/>
                        </a:rPr>
                        <a:t> </a:t>
                      </a:r>
                      <a:r>
                        <a:rPr lang="en-GB" sz="1050" dirty="0" smtClean="0">
                          <a:latin typeface="+mj-lt"/>
                        </a:rPr>
                        <a:t>substantial investment, when considered as part of a wider package of measures</a:t>
                      </a:r>
                      <a:endParaRPr lang="en-GB" sz="1050" dirty="0">
                        <a:latin typeface="+mj-lt"/>
                      </a:endParaRPr>
                    </a:p>
                  </a:txBody>
                  <a:tcPr/>
                </a:tc>
                <a:tc>
                  <a:txBody>
                    <a:bodyPr/>
                    <a:lstStyle/>
                    <a:p>
                      <a:r>
                        <a:rPr lang="en-GB" sz="1050" dirty="0" smtClean="0">
                          <a:latin typeface="+mj-lt"/>
                        </a:rPr>
                        <a:t>Nottingham and Sandwich had Enterprise Zone developments</a:t>
                      </a:r>
                      <a:r>
                        <a:rPr lang="en-GB" sz="1050" baseline="0" dirty="0" smtClean="0">
                          <a:latin typeface="+mj-lt"/>
                        </a:rPr>
                        <a:t> were facilitated by FCERM; Redcar included FCERM within a broader regeneration set of measures.</a:t>
                      </a:r>
                      <a:endParaRPr lang="en-GB" sz="1050" dirty="0">
                        <a:latin typeface="+mj-lt"/>
                      </a:endParaRPr>
                    </a:p>
                  </a:txBody>
                  <a:tcPr/>
                </a:tc>
                <a:tc>
                  <a:txBody>
                    <a:bodyPr/>
                    <a:lstStyle/>
                    <a:p>
                      <a:r>
                        <a:rPr lang="en-GB" sz="1050" dirty="0" smtClean="0">
                          <a:latin typeface="+mj-lt"/>
                        </a:rPr>
                        <a:t>This could point to the benefits of integrating FCERM into area plans for regeneration and local (or national) economic</a:t>
                      </a:r>
                      <a:r>
                        <a:rPr lang="en-GB" sz="1050" baseline="0" dirty="0" smtClean="0">
                          <a:latin typeface="+mj-lt"/>
                        </a:rPr>
                        <a:t> growth policy</a:t>
                      </a:r>
                      <a:endParaRPr lang="en-GB" sz="1050" dirty="0">
                        <a:latin typeface="+mj-lt"/>
                      </a:endParaRPr>
                    </a:p>
                  </a:txBody>
                  <a:tcPr/>
                </a:tc>
              </a:tr>
            </a:tbl>
          </a:graphicData>
        </a:graphic>
      </p:graphicFrame>
    </p:spTree>
    <p:extLst>
      <p:ext uri="{BB962C8B-B14F-4D97-AF65-F5344CB8AC3E}">
        <p14:creationId xmlns:p14="http://schemas.microsoft.com/office/powerpoint/2010/main" val="585610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472" y="228600"/>
            <a:ext cx="9292778" cy="457200"/>
          </a:xfrm>
        </p:spPr>
        <p:txBody>
          <a:bodyPr/>
          <a:lstStyle/>
          <a:p>
            <a:r>
              <a:rPr lang="en-GB" dirty="0" smtClean="0"/>
              <a:t>5.1 Summary </a:t>
            </a:r>
            <a:r>
              <a:rPr lang="en-GB" dirty="0"/>
              <a:t>of key findings from the case </a:t>
            </a:r>
            <a:r>
              <a:rPr lang="en-GB" dirty="0" smtClean="0"/>
              <a:t>studies (continued…)</a:t>
            </a:r>
            <a:endParaRPr lang="en-GB" dirty="0"/>
          </a:p>
        </p:txBody>
      </p:sp>
      <p:sp>
        <p:nvSpPr>
          <p:cNvPr id="10" name="TextBox 9"/>
          <p:cNvSpPr txBox="1"/>
          <p:nvPr/>
        </p:nvSpPr>
        <p:spPr>
          <a:xfrm>
            <a:off x="272504" y="4341325"/>
            <a:ext cx="9433048" cy="1938992"/>
          </a:xfrm>
          <a:prstGeom prst="rect">
            <a:avLst/>
          </a:prstGeom>
          <a:noFill/>
          <a:ln w="25400">
            <a:solidFill>
              <a:srgbClr val="E83F35"/>
            </a:solidFill>
          </a:ln>
        </p:spPr>
        <p:txBody>
          <a:bodyPr wrap="square" rtlCol="0">
            <a:spAutoFit/>
          </a:bodyPr>
          <a:lstStyle/>
          <a:p>
            <a:pPr algn="just"/>
            <a:r>
              <a:rPr lang="en-GB" dirty="0" smtClean="0">
                <a:solidFill>
                  <a:srgbClr val="000000"/>
                </a:solidFill>
              </a:rPr>
              <a:t>The analysis suggests that a contribution to the national economy of FCERM investment is more likely where:</a:t>
            </a:r>
          </a:p>
          <a:p>
            <a:pPr marL="171450" indent="-171450" algn="just">
              <a:buClr>
                <a:srgbClr val="E83F35"/>
              </a:buClr>
              <a:buFont typeface="Wingdings" panose="05000000000000000000" pitchFamily="2" charset="2"/>
              <a:buChar char="§"/>
            </a:pPr>
            <a:r>
              <a:rPr lang="en-GB" b="1" dirty="0" smtClean="0">
                <a:solidFill>
                  <a:srgbClr val="000000"/>
                </a:solidFill>
              </a:rPr>
              <a:t>Investment </a:t>
            </a:r>
            <a:r>
              <a:rPr lang="en-GB" b="1" dirty="0">
                <a:solidFill>
                  <a:srgbClr val="000000"/>
                </a:solidFill>
              </a:rPr>
              <a:t>is </a:t>
            </a:r>
            <a:r>
              <a:rPr lang="en-GB" b="1" dirty="0" smtClean="0">
                <a:solidFill>
                  <a:srgbClr val="000000"/>
                </a:solidFill>
              </a:rPr>
              <a:t>unlocked because of the unique characteristics </a:t>
            </a:r>
            <a:r>
              <a:rPr lang="en-GB" b="1" dirty="0">
                <a:solidFill>
                  <a:srgbClr val="000000"/>
                </a:solidFill>
              </a:rPr>
              <a:t>of the </a:t>
            </a:r>
            <a:r>
              <a:rPr lang="en-GB" b="1" dirty="0" smtClean="0">
                <a:solidFill>
                  <a:srgbClr val="000000"/>
                </a:solidFill>
              </a:rPr>
              <a:t>local area (and that investment would not otherwise be made in another area)</a:t>
            </a:r>
            <a:endParaRPr lang="en-GB" b="1" dirty="0" smtClean="0">
              <a:solidFill>
                <a:srgbClr val="FF0000"/>
              </a:solidFill>
            </a:endParaRPr>
          </a:p>
          <a:p>
            <a:pPr marL="171450" indent="-171450" algn="just">
              <a:buClr>
                <a:srgbClr val="E83F35"/>
              </a:buClr>
              <a:buFont typeface="Wingdings" panose="05000000000000000000" pitchFamily="2" charset="2"/>
              <a:buChar char="§"/>
            </a:pPr>
            <a:endParaRPr lang="en-GB" b="1" dirty="0" smtClean="0">
              <a:solidFill>
                <a:srgbClr val="000000"/>
              </a:solidFill>
            </a:endParaRPr>
          </a:p>
          <a:p>
            <a:pPr marL="171450" indent="-171450" algn="just">
              <a:buClr>
                <a:srgbClr val="E83F35"/>
              </a:buClr>
              <a:buFont typeface="Wingdings" panose="05000000000000000000" pitchFamily="2" charset="2"/>
              <a:buChar char="§"/>
            </a:pPr>
            <a:r>
              <a:rPr lang="en-GB" b="1" dirty="0">
                <a:solidFill>
                  <a:srgbClr val="000000"/>
                </a:solidFill>
              </a:rPr>
              <a:t>Agglomeration </a:t>
            </a:r>
            <a:r>
              <a:rPr lang="en-GB" b="1" dirty="0" smtClean="0">
                <a:solidFill>
                  <a:srgbClr val="000000"/>
                </a:solidFill>
              </a:rPr>
              <a:t>benefits or other interdependencies: </a:t>
            </a:r>
            <a:r>
              <a:rPr lang="en-GB" dirty="0">
                <a:solidFill>
                  <a:srgbClr val="000000"/>
                </a:solidFill>
              </a:rPr>
              <a:t>if businesses are able to remain in their first-best location (where they are more productive) rather than moving to a less productive area, then the national economy benefits from agglomeration and the efficiencies of </a:t>
            </a:r>
            <a:r>
              <a:rPr lang="en-GB" dirty="0" smtClean="0">
                <a:solidFill>
                  <a:srgbClr val="000000"/>
                </a:solidFill>
              </a:rPr>
              <a:t>interdependencies. Protecting supply chains or infrastructure in which businesses rely is also likely to lead to a national gain.</a:t>
            </a:r>
            <a:endParaRPr lang="en-GB" dirty="0">
              <a:solidFill>
                <a:srgbClr val="000000"/>
              </a:solidFill>
            </a:endParaRPr>
          </a:p>
          <a:p>
            <a:pPr marL="171450" indent="-171450" algn="just">
              <a:buClr>
                <a:srgbClr val="E83F35"/>
              </a:buClr>
              <a:buFont typeface="Wingdings" panose="05000000000000000000" pitchFamily="2" charset="2"/>
              <a:buChar char="§"/>
            </a:pPr>
            <a:endParaRPr lang="en-GB" b="1" dirty="0" smtClean="0">
              <a:solidFill>
                <a:srgbClr val="000000"/>
              </a:solidFill>
            </a:endParaRPr>
          </a:p>
          <a:p>
            <a:pPr marL="171450" indent="-171450" algn="just">
              <a:buClr>
                <a:srgbClr val="E83F35"/>
              </a:buClr>
              <a:buFont typeface="Wingdings" panose="05000000000000000000" pitchFamily="2" charset="2"/>
              <a:buChar char="§"/>
            </a:pPr>
            <a:r>
              <a:rPr lang="en-GB" b="1" dirty="0" smtClean="0">
                <a:solidFill>
                  <a:srgbClr val="000000"/>
                </a:solidFill>
              </a:rPr>
              <a:t>Lowering damage to commercial property, public infrastructure and agricultural outputs is a national  benefit.</a:t>
            </a:r>
            <a:endParaRPr lang="en-GB" dirty="0">
              <a:solidFill>
                <a:srgbClr val="000000"/>
              </a:solidFill>
            </a:endParaRPr>
          </a:p>
        </p:txBody>
      </p:sp>
      <p:sp>
        <p:nvSpPr>
          <p:cNvPr id="11" name="TextBox 10"/>
          <p:cNvSpPr txBox="1"/>
          <p:nvPr/>
        </p:nvSpPr>
        <p:spPr>
          <a:xfrm>
            <a:off x="200472" y="4050678"/>
            <a:ext cx="4788556" cy="276999"/>
          </a:xfrm>
          <a:prstGeom prst="rect">
            <a:avLst/>
          </a:prstGeom>
          <a:noFill/>
        </p:spPr>
        <p:txBody>
          <a:bodyPr wrap="square" rtlCol="0">
            <a:spAutoFit/>
          </a:bodyPr>
          <a:lstStyle/>
          <a:p>
            <a:pPr algn="l"/>
            <a:r>
              <a:rPr lang="en-GB" dirty="0">
                <a:solidFill>
                  <a:srgbClr val="E83F35"/>
                </a:solidFill>
              </a:rPr>
              <a:t>Key </a:t>
            </a:r>
            <a:r>
              <a:rPr lang="en-GB" dirty="0" smtClean="0">
                <a:solidFill>
                  <a:srgbClr val="E83F35"/>
                </a:solidFill>
              </a:rPr>
              <a:t>findings </a:t>
            </a:r>
            <a:r>
              <a:rPr lang="en-GB" dirty="0">
                <a:solidFill>
                  <a:srgbClr val="E83F35"/>
                </a:solidFill>
              </a:rPr>
              <a:t>relating to GVA impacts for the </a:t>
            </a:r>
            <a:r>
              <a:rPr lang="en-GB" dirty="0" smtClean="0">
                <a:solidFill>
                  <a:srgbClr val="E83F35"/>
                </a:solidFill>
              </a:rPr>
              <a:t>national economy</a:t>
            </a:r>
            <a:endParaRPr lang="en-GB" dirty="0">
              <a:solidFill>
                <a:srgbClr val="000000"/>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124812517"/>
              </p:ext>
            </p:extLst>
          </p:nvPr>
        </p:nvGraphicFramePr>
        <p:xfrm>
          <a:off x="272504" y="620688"/>
          <a:ext cx="9433048" cy="3266688"/>
        </p:xfrm>
        <a:graphic>
          <a:graphicData uri="http://schemas.openxmlformats.org/drawingml/2006/table">
            <a:tbl>
              <a:tblPr firstRow="1" bandRow="1">
                <a:tableStyleId>{5C22544A-7EE6-4342-B048-85BDC9FD1C3A}</a:tableStyleId>
              </a:tblPr>
              <a:tblGrid>
                <a:gridCol w="3312344"/>
                <a:gridCol w="2448296"/>
                <a:gridCol w="3672408"/>
              </a:tblGrid>
              <a:tr h="432048">
                <a:tc>
                  <a:txBody>
                    <a:bodyPr/>
                    <a:lstStyle/>
                    <a:p>
                      <a:r>
                        <a:rPr lang="en-GB" sz="1400" dirty="0" smtClean="0">
                          <a:latin typeface="+mj-lt"/>
                        </a:rPr>
                        <a:t>Observation</a:t>
                      </a:r>
                      <a:endParaRPr lang="en-GB" sz="1400" dirty="0">
                        <a:latin typeface="+mj-lt"/>
                      </a:endParaRPr>
                    </a:p>
                  </a:txBody>
                  <a:tcPr>
                    <a:solidFill>
                      <a:srgbClr val="156570"/>
                    </a:solidFill>
                  </a:tcPr>
                </a:tc>
                <a:tc>
                  <a:txBody>
                    <a:bodyPr/>
                    <a:lstStyle/>
                    <a:p>
                      <a:r>
                        <a:rPr lang="en-GB" sz="1400" dirty="0" smtClean="0">
                          <a:latin typeface="+mj-lt"/>
                        </a:rPr>
                        <a:t>Example</a:t>
                      </a:r>
                      <a:endParaRPr lang="en-GB" sz="1400" dirty="0">
                        <a:latin typeface="+mj-lt"/>
                      </a:endParaRPr>
                    </a:p>
                  </a:txBody>
                  <a:tcPr>
                    <a:solidFill>
                      <a:srgbClr val="99BFC2"/>
                    </a:solidFill>
                  </a:tcPr>
                </a:tc>
                <a:tc>
                  <a:txBody>
                    <a:bodyPr/>
                    <a:lstStyle/>
                    <a:p>
                      <a:r>
                        <a:rPr lang="en-GB" sz="1400" dirty="0" smtClean="0">
                          <a:latin typeface="+mj-lt"/>
                        </a:rPr>
                        <a:t>Potential</a:t>
                      </a:r>
                      <a:r>
                        <a:rPr lang="en-GB" sz="1400" baseline="0" dirty="0" smtClean="0">
                          <a:latin typeface="+mj-lt"/>
                        </a:rPr>
                        <a:t> i</a:t>
                      </a:r>
                      <a:r>
                        <a:rPr lang="en-GB" sz="1400" dirty="0" smtClean="0">
                          <a:latin typeface="+mj-lt"/>
                        </a:rPr>
                        <a:t>mplication</a:t>
                      </a:r>
                      <a:endParaRPr lang="en-GB" sz="1400" dirty="0">
                        <a:latin typeface="+mj-lt"/>
                      </a:endParaRPr>
                    </a:p>
                  </a:txBody>
                  <a:tcPr>
                    <a:solidFill>
                      <a:srgbClr val="A5ACAF"/>
                    </a:solidFill>
                  </a:tcPr>
                </a:tc>
              </a:tr>
              <a:tr h="564063">
                <a:tc>
                  <a:txBody>
                    <a:bodyPr/>
                    <a:lstStyle/>
                    <a:p>
                      <a:r>
                        <a:rPr lang="en-GB" sz="1050" dirty="0" smtClean="0">
                          <a:latin typeface="+mj-lt"/>
                        </a:rPr>
                        <a:t>5. Where </a:t>
                      </a:r>
                      <a:r>
                        <a:rPr lang="en-GB" sz="1050" baseline="0" dirty="0" smtClean="0">
                          <a:latin typeface="+mj-lt"/>
                        </a:rPr>
                        <a:t>tourism is important to the local economy interdependencies mean FCERM can benefit not only the tourist attraction, but also the surrounding businesses and local economy (such as hotels, eateries </a:t>
                      </a:r>
                      <a:r>
                        <a:rPr lang="en-GB" sz="1050" baseline="0" dirty="0" err="1" smtClean="0">
                          <a:latin typeface="+mj-lt"/>
                        </a:rPr>
                        <a:t>etc</a:t>
                      </a:r>
                      <a:r>
                        <a:rPr lang="en-GB" sz="1050" baseline="0" dirty="0" smtClean="0">
                          <a:latin typeface="+mj-lt"/>
                        </a:rPr>
                        <a:t>). </a:t>
                      </a:r>
                      <a:endParaRPr lang="en-GB" sz="1050" dirty="0">
                        <a:latin typeface="+mj-lt"/>
                      </a:endParaRPr>
                    </a:p>
                  </a:txBody>
                  <a:tcPr/>
                </a:tc>
                <a:tc>
                  <a:txBody>
                    <a:bodyPr/>
                    <a:lstStyle/>
                    <a:p>
                      <a:r>
                        <a:rPr lang="en-GB" sz="1050" dirty="0" smtClean="0">
                          <a:latin typeface="+mj-lt"/>
                        </a:rPr>
                        <a:t>Redcar is very dependent on tourism.</a:t>
                      </a:r>
                      <a:r>
                        <a:rPr lang="en-GB" sz="1050" baseline="0" dirty="0" smtClean="0">
                          <a:latin typeface="+mj-lt"/>
                        </a:rPr>
                        <a:t> A holistic area-wide integrated approach was taken to regenerating the area</a:t>
                      </a:r>
                      <a:endParaRPr lang="en-GB" sz="1050" dirty="0">
                        <a:latin typeface="+mj-lt"/>
                      </a:endParaRPr>
                    </a:p>
                  </a:txBody>
                  <a:tcPr/>
                </a:tc>
                <a:tc>
                  <a:txBody>
                    <a:bodyPr/>
                    <a:lstStyle/>
                    <a:p>
                      <a:r>
                        <a:rPr lang="en-GB" sz="1050" b="0" dirty="0" smtClean="0">
                          <a:solidFill>
                            <a:schemeClr val="tx1"/>
                          </a:solidFill>
                          <a:latin typeface="+mj-lt"/>
                        </a:rPr>
                        <a:t>Area</a:t>
                      </a:r>
                      <a:r>
                        <a:rPr lang="en-GB" sz="1050" b="0" baseline="0" dirty="0" smtClean="0">
                          <a:solidFill>
                            <a:schemeClr val="tx1"/>
                          </a:solidFill>
                          <a:latin typeface="+mj-lt"/>
                        </a:rPr>
                        <a:t>s with significant tourist revenue benefit disproportionately from an integrated approach to flood planning</a:t>
                      </a:r>
                      <a:endParaRPr lang="en-GB" sz="1050" b="0" dirty="0">
                        <a:solidFill>
                          <a:schemeClr val="tx1"/>
                        </a:solidFill>
                        <a:latin typeface="+mj-lt"/>
                      </a:endParaRPr>
                    </a:p>
                  </a:txBody>
                  <a:tcPr/>
                </a:tc>
              </a:tr>
              <a:tr h="564063">
                <a:tc>
                  <a:txBody>
                    <a:bodyPr/>
                    <a:lstStyle/>
                    <a:p>
                      <a:r>
                        <a:rPr lang="en-GB" sz="1050" dirty="0" smtClean="0">
                          <a:latin typeface="+mj-lt"/>
                        </a:rPr>
                        <a:t>6. Interdependencies mean the system-wide</a:t>
                      </a:r>
                      <a:r>
                        <a:rPr lang="en-GB" sz="1050" baseline="0" dirty="0" smtClean="0">
                          <a:latin typeface="+mj-lt"/>
                        </a:rPr>
                        <a:t> </a:t>
                      </a:r>
                      <a:r>
                        <a:rPr lang="en-GB" sz="1050" dirty="0" smtClean="0">
                          <a:latin typeface="+mj-lt"/>
                        </a:rPr>
                        <a:t>benefits to the local economy from FCERM could be even greater than those that</a:t>
                      </a:r>
                      <a:r>
                        <a:rPr lang="en-GB" sz="1050" baseline="0" dirty="0" smtClean="0">
                          <a:latin typeface="+mj-lt"/>
                        </a:rPr>
                        <a:t> are currently amenable to quantification.</a:t>
                      </a:r>
                      <a:endParaRPr lang="en-GB" sz="1050" dirty="0">
                        <a:latin typeface="+mj-lt"/>
                      </a:endParaRPr>
                    </a:p>
                  </a:txBody>
                  <a:tcPr/>
                </a:tc>
                <a:tc>
                  <a:txBody>
                    <a:bodyPr/>
                    <a:lstStyle/>
                    <a:p>
                      <a:r>
                        <a:rPr lang="en-GB" sz="1050" dirty="0" smtClean="0">
                          <a:latin typeface="+mj-lt"/>
                        </a:rPr>
                        <a:t>Almost</a:t>
                      </a:r>
                      <a:r>
                        <a:rPr lang="en-GB" sz="1050" baseline="0" dirty="0" smtClean="0">
                          <a:latin typeface="+mj-lt"/>
                        </a:rPr>
                        <a:t> all businesses have supply chains of some form and rely on public infrastructure (e.g. transport and utilities). Some businesses also benefit from co-located businesses through enhanced efficiency.</a:t>
                      </a:r>
                      <a:endParaRPr lang="en-GB" sz="1050" dirty="0">
                        <a:latin typeface="+mj-lt"/>
                      </a:endParaRPr>
                    </a:p>
                  </a:txBody>
                  <a:tcPr/>
                </a:tc>
                <a:tc>
                  <a:txBody>
                    <a:bodyPr/>
                    <a:lstStyle/>
                    <a:p>
                      <a:r>
                        <a:rPr lang="en-GB" sz="1050" dirty="0" smtClean="0">
                          <a:latin typeface="+mj-lt"/>
                        </a:rPr>
                        <a:t>FCERM lowers the systemic</a:t>
                      </a:r>
                      <a:r>
                        <a:rPr lang="en-GB" sz="1050" baseline="0" dirty="0" smtClean="0">
                          <a:latin typeface="+mj-lt"/>
                        </a:rPr>
                        <a:t> risk of flooding in the local area. </a:t>
                      </a:r>
                      <a:r>
                        <a:rPr lang="en-GB" sz="1050" dirty="0" smtClean="0">
                          <a:latin typeface="+mj-lt"/>
                        </a:rPr>
                        <a:t>Understanding how businesses and organisations are interdependent on each other and infrastructure is critical to the assessment of benefits.</a:t>
                      </a:r>
                      <a:endParaRPr lang="en-GB" sz="1050" dirty="0">
                        <a:latin typeface="+mj-lt"/>
                      </a:endParaRPr>
                    </a:p>
                  </a:txBody>
                  <a:tcPr/>
                </a:tc>
              </a:tr>
              <a:tr h="564063">
                <a:tc>
                  <a:txBody>
                    <a:bodyPr/>
                    <a:lstStyle/>
                    <a:p>
                      <a:r>
                        <a:rPr lang="en-GB" sz="1050" dirty="0" smtClean="0">
                          <a:latin typeface="+mj-lt"/>
                        </a:rPr>
                        <a:t>7. FCERM is able to indirectly support economic activity – but this benefit is</a:t>
                      </a:r>
                      <a:r>
                        <a:rPr lang="en-GB" sz="1050" baseline="0" dirty="0" smtClean="0">
                          <a:latin typeface="+mj-lt"/>
                        </a:rPr>
                        <a:t> also difficult to quantify</a:t>
                      </a:r>
                      <a:endParaRPr lang="en-GB" sz="1050" dirty="0">
                        <a:latin typeface="+mj-lt"/>
                      </a:endParaRPr>
                    </a:p>
                  </a:txBody>
                  <a:tcPr/>
                </a:tc>
                <a:tc>
                  <a:txBody>
                    <a:bodyPr/>
                    <a:lstStyle/>
                    <a:p>
                      <a:r>
                        <a:rPr lang="en-GB" sz="1050" dirty="0" smtClean="0">
                          <a:latin typeface="+mj-lt"/>
                        </a:rPr>
                        <a:t>Godmanchester</a:t>
                      </a:r>
                      <a:r>
                        <a:rPr lang="en-GB" sz="1050" baseline="0" dirty="0" smtClean="0">
                          <a:latin typeface="+mj-lt"/>
                        </a:rPr>
                        <a:t> houses commuters who contribute high value labour to Cambridge and London. Such homes contribute to the supply of housing in the South-East</a:t>
                      </a:r>
                      <a:endParaRPr lang="en-GB" sz="1050" dirty="0">
                        <a:solidFill>
                          <a:srgbClr val="FFFF00"/>
                        </a:solidFill>
                        <a:latin typeface="+mj-lt"/>
                      </a:endParaRPr>
                    </a:p>
                  </a:txBody>
                  <a:tcPr/>
                </a:tc>
                <a:tc>
                  <a:txBody>
                    <a:bodyPr/>
                    <a:lstStyle/>
                    <a:p>
                      <a:r>
                        <a:rPr lang="en-GB" sz="1050" baseline="0" dirty="0" smtClean="0">
                          <a:latin typeface="+mj-lt"/>
                        </a:rPr>
                        <a:t>Indirect support for economic activity from FCERM could be significant – further research is needed to better understand the scale of this potential effect</a:t>
                      </a:r>
                      <a:endParaRPr lang="en-GB" sz="1050" dirty="0">
                        <a:latin typeface="+mj-lt"/>
                      </a:endParaRPr>
                    </a:p>
                  </a:txBody>
                  <a:tcPr/>
                </a:tc>
              </a:tr>
            </a:tbl>
          </a:graphicData>
        </a:graphic>
      </p:graphicFrame>
    </p:spTree>
    <p:extLst>
      <p:ext uri="{BB962C8B-B14F-4D97-AF65-F5344CB8AC3E}">
        <p14:creationId xmlns:p14="http://schemas.microsoft.com/office/powerpoint/2010/main" val="3563354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552" y="2636912"/>
            <a:ext cx="8420100" cy="1362075"/>
          </a:xfrm>
        </p:spPr>
        <p:txBody>
          <a:bodyPr/>
          <a:lstStyle/>
          <a:p>
            <a:pPr algn="ctr"/>
            <a:r>
              <a:rPr lang="en-GB" dirty="0" smtClean="0"/>
              <a:t>Main report</a:t>
            </a:r>
            <a:endParaRPr lang="en-GB" dirty="0"/>
          </a:p>
        </p:txBody>
      </p:sp>
    </p:spTree>
    <p:extLst>
      <p:ext uri="{BB962C8B-B14F-4D97-AF65-F5344CB8AC3E}">
        <p14:creationId xmlns:p14="http://schemas.microsoft.com/office/powerpoint/2010/main" val="2265177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5.2. Final reflections on the methodology</a:t>
            </a:r>
            <a:endParaRPr lang="en-GB" dirty="0"/>
          </a:p>
        </p:txBody>
      </p:sp>
      <p:sp>
        <p:nvSpPr>
          <p:cNvPr id="3" name="Content Placeholder 2"/>
          <p:cNvSpPr>
            <a:spLocks noGrp="1"/>
          </p:cNvSpPr>
          <p:nvPr>
            <p:ph idx="1"/>
          </p:nvPr>
        </p:nvSpPr>
        <p:spPr>
          <a:xfrm>
            <a:off x="495300" y="762000"/>
            <a:ext cx="8997950" cy="5547320"/>
          </a:xfrm>
        </p:spPr>
        <p:txBody>
          <a:bodyPr numCol="2" spcCol="360000"/>
          <a:lstStyle/>
          <a:p>
            <a:pPr algn="just">
              <a:buClr>
                <a:srgbClr val="E83F35"/>
              </a:buClr>
            </a:pPr>
            <a:r>
              <a:rPr lang="en-GB" dirty="0" smtClean="0">
                <a:solidFill>
                  <a:srgbClr val="E83F35"/>
                </a:solidFill>
                <a:latin typeface="+mj-lt"/>
              </a:rPr>
              <a:t>The methodology – learning points</a:t>
            </a:r>
          </a:p>
          <a:p>
            <a:pPr algn="just">
              <a:buClr>
                <a:srgbClr val="E83F35"/>
              </a:buClr>
            </a:pPr>
            <a:r>
              <a:rPr lang="en-GB" dirty="0" smtClean="0">
                <a:latin typeface="+mj-lt"/>
              </a:rPr>
              <a:t>One of the reasons for undertaking the case study analysis is to test out how the methodology can be applied and if there are any learning points that we can identify. The following are our observations:</a:t>
            </a:r>
          </a:p>
          <a:p>
            <a:pPr marL="171450" indent="-171450" algn="just">
              <a:buClr>
                <a:srgbClr val="E83F35"/>
              </a:buClr>
              <a:buFont typeface="Wingdings" panose="05000000000000000000" pitchFamily="2" charset="2"/>
              <a:buChar char="§"/>
            </a:pPr>
            <a:r>
              <a:rPr lang="en-GB" dirty="0" smtClean="0">
                <a:latin typeface="+mj-lt"/>
              </a:rPr>
              <a:t>We have applied the methodology to 4 case studies and we think that it is able to deliver plausible results for the contribution to local GVA.</a:t>
            </a:r>
          </a:p>
          <a:p>
            <a:pPr marL="171450" indent="-171450" algn="just">
              <a:buClr>
                <a:srgbClr val="E83F35"/>
              </a:buClr>
              <a:buFont typeface="Wingdings" panose="05000000000000000000" pitchFamily="2" charset="2"/>
              <a:buChar char="§"/>
            </a:pPr>
            <a:r>
              <a:rPr lang="en-GB" dirty="0" smtClean="0">
                <a:latin typeface="+mj-lt"/>
              </a:rPr>
              <a:t>We have relied upon published evidence and targeted stakeholder engagement where possible – this keeps the approach more tractable given the need for proportionality</a:t>
            </a:r>
          </a:p>
          <a:p>
            <a:pPr marL="171450" indent="-171450" algn="just">
              <a:buClr>
                <a:srgbClr val="E83F35"/>
              </a:buClr>
              <a:buFont typeface="Wingdings" panose="05000000000000000000" pitchFamily="2" charset="2"/>
              <a:buChar char="§"/>
            </a:pPr>
            <a:r>
              <a:rPr lang="en-GB" dirty="0" smtClean="0">
                <a:latin typeface="+mj-lt"/>
              </a:rPr>
              <a:t>One limitation of the approach is that we have used available employment data from the Annual Survey of Hours and Earnings and BIS Business Population Estimates for the UK and regions. Using data at the regional level may mean the composition of actual businesses in the local floodplain may differ from the regional composition assumed. The business composition should be explored with stakeholders as part of interviews.</a:t>
            </a:r>
          </a:p>
          <a:p>
            <a:pPr marL="171450" indent="-171450" algn="just">
              <a:buClr>
                <a:srgbClr val="E83F35"/>
              </a:buClr>
              <a:buFont typeface="Wingdings" panose="05000000000000000000" pitchFamily="2" charset="2"/>
              <a:buChar char="§"/>
            </a:pPr>
            <a:r>
              <a:rPr lang="en-GB" dirty="0" smtClean="0">
                <a:latin typeface="+mj-lt"/>
              </a:rPr>
              <a:t>Stakeholder engagement was a very informative part of the work and we would encourage practitioners to undertake a series of interviews to understand the nature of the economic activity, the extent to which businesses are likely to be aware of the risk and are likely to adapt.</a:t>
            </a:r>
          </a:p>
          <a:p>
            <a:pPr algn="just">
              <a:buClr>
                <a:srgbClr val="E83F35"/>
              </a:buClr>
            </a:pPr>
            <a:endParaRPr lang="en-GB" dirty="0" smtClean="0">
              <a:solidFill>
                <a:srgbClr val="E83F35"/>
              </a:solidFill>
              <a:latin typeface="+mj-lt"/>
            </a:endParaRPr>
          </a:p>
          <a:p>
            <a:pPr algn="just">
              <a:buClr>
                <a:srgbClr val="E83F35"/>
              </a:buClr>
            </a:pPr>
            <a:r>
              <a:rPr lang="en-GB" dirty="0" smtClean="0">
                <a:solidFill>
                  <a:srgbClr val="E83F35"/>
                </a:solidFill>
                <a:latin typeface="+mj-lt"/>
              </a:rPr>
              <a:t>Evidence gaps</a:t>
            </a:r>
          </a:p>
          <a:p>
            <a:pPr marL="171450" indent="-171450" algn="just">
              <a:buClr>
                <a:srgbClr val="E83F35"/>
              </a:buClr>
              <a:buFont typeface="Wingdings" panose="05000000000000000000" pitchFamily="2" charset="2"/>
              <a:buChar char="§"/>
            </a:pPr>
            <a:r>
              <a:rPr lang="en-GB" dirty="0" smtClean="0">
                <a:latin typeface="+mj-lt"/>
              </a:rPr>
              <a:t>There are some notable gaps in the evidence base for which further research would be useful in order to enhance the methodology going forward. These relate to:</a:t>
            </a:r>
          </a:p>
          <a:p>
            <a:pPr marL="619125" lvl="1" indent="-171450" algn="just">
              <a:buFont typeface="Wingdings" panose="05000000000000000000" pitchFamily="2" charset="2"/>
              <a:buChar char="§"/>
            </a:pPr>
            <a:r>
              <a:rPr lang="en-GB" dirty="0" smtClean="0">
                <a:latin typeface="+mj-lt"/>
              </a:rPr>
              <a:t>Understanding of the degree of interdependency of businesses on each other and their reliance on surrounding infrastructure.</a:t>
            </a:r>
          </a:p>
          <a:p>
            <a:pPr marL="619125" lvl="1" indent="-171450" algn="just">
              <a:buFont typeface="Wingdings" panose="05000000000000000000" pitchFamily="2" charset="2"/>
              <a:buChar char="§"/>
            </a:pPr>
            <a:r>
              <a:rPr lang="en-GB" dirty="0" smtClean="0">
                <a:latin typeface="+mj-lt"/>
              </a:rPr>
              <a:t>The number of businesses who would be likely to move or shut down in response to flood risk. This is particularly uncertain because it is very case specific. A greater understanding of this risk could enhance the methodology.</a:t>
            </a:r>
          </a:p>
          <a:p>
            <a:pPr marL="619125" lvl="1" indent="-171450" algn="just">
              <a:buFont typeface="Wingdings" panose="05000000000000000000" pitchFamily="2" charset="2"/>
              <a:buChar char="§"/>
            </a:pPr>
            <a:r>
              <a:rPr lang="en-GB" dirty="0" smtClean="0">
                <a:latin typeface="+mj-lt"/>
              </a:rPr>
              <a:t>There is little evidence available on the degree of business displacement and </a:t>
            </a:r>
            <a:r>
              <a:rPr lang="en-GB" dirty="0" err="1" smtClean="0">
                <a:latin typeface="+mj-lt"/>
              </a:rPr>
              <a:t>additionality</a:t>
            </a:r>
            <a:r>
              <a:rPr lang="en-GB" dirty="0" smtClean="0">
                <a:latin typeface="+mj-lt"/>
              </a:rPr>
              <a:t>. This refers to the fact that new investment facilitated by FCERM could be a net addition to the national economy, as well as the local economy, or it could just be the latter. </a:t>
            </a:r>
          </a:p>
          <a:p>
            <a:pPr marL="171450" indent="-171450" algn="just">
              <a:buClr>
                <a:srgbClr val="E83F35"/>
              </a:buClr>
              <a:buFont typeface="Wingdings" panose="05000000000000000000" pitchFamily="2" charset="2"/>
              <a:buChar char="§"/>
            </a:pPr>
            <a:endParaRPr lang="en-GB" dirty="0">
              <a:latin typeface="+mj-lt"/>
            </a:endParaRPr>
          </a:p>
        </p:txBody>
      </p:sp>
    </p:spTree>
    <p:extLst>
      <p:ext uri="{BB962C8B-B14F-4D97-AF65-F5344CB8AC3E}">
        <p14:creationId xmlns:p14="http://schemas.microsoft.com/office/powerpoint/2010/main" val="3090261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536" y="2636912"/>
            <a:ext cx="8420100" cy="1362075"/>
          </a:xfrm>
        </p:spPr>
        <p:txBody>
          <a:bodyPr/>
          <a:lstStyle/>
          <a:p>
            <a:pPr algn="ctr"/>
            <a:r>
              <a:rPr lang="en-GB" dirty="0" smtClean="0"/>
              <a:t>annexes</a:t>
            </a:r>
            <a:endParaRPr lang="en-GB" dirty="0"/>
          </a:p>
        </p:txBody>
      </p:sp>
    </p:spTree>
    <p:extLst>
      <p:ext uri="{BB962C8B-B14F-4D97-AF65-F5344CB8AC3E}">
        <p14:creationId xmlns:p14="http://schemas.microsoft.com/office/powerpoint/2010/main" val="10287802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56456" y="446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pPr>
              <a:buClrTx/>
            </a:pPr>
            <a:r>
              <a:rPr lang="en-GB" sz="1800" dirty="0" smtClean="0"/>
              <a:t>Annex 1: Stakeholder Evidence - Godmanchester</a:t>
            </a:r>
            <a:endParaRPr lang="en-GB" sz="1800" kern="0" dirty="0"/>
          </a:p>
        </p:txBody>
      </p:sp>
      <p:sp>
        <p:nvSpPr>
          <p:cNvPr id="19" name="Rectangle 5"/>
          <p:cNvSpPr txBox="1">
            <a:spLocks noChangeArrowheads="1"/>
          </p:cNvSpPr>
          <p:nvPr/>
        </p:nvSpPr>
        <p:spPr bwMode="auto">
          <a:xfrm>
            <a:off x="65981" y="414189"/>
            <a:ext cx="4980550" cy="5773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sz="1050" kern="0" dirty="0">
                <a:solidFill>
                  <a:srgbClr val="000000"/>
                </a:solidFill>
                <a:latin typeface="Arial"/>
              </a:rPr>
              <a:t>To gather specific evidence on </a:t>
            </a:r>
            <a:r>
              <a:rPr lang="en-GB" sz="1050" kern="0" dirty="0" smtClean="0">
                <a:solidFill>
                  <a:srgbClr val="000000"/>
                </a:solidFill>
                <a:latin typeface="Arial"/>
              </a:rPr>
              <a:t>businesses </a:t>
            </a:r>
            <a:r>
              <a:rPr lang="en-GB" sz="1050" kern="0" dirty="0">
                <a:solidFill>
                  <a:srgbClr val="000000"/>
                </a:solidFill>
                <a:latin typeface="Arial"/>
              </a:rPr>
              <a:t>in the </a:t>
            </a:r>
            <a:r>
              <a:rPr lang="en-GB" sz="1050" kern="0" dirty="0" smtClean="0">
                <a:solidFill>
                  <a:srgbClr val="000000"/>
                </a:solidFill>
                <a:latin typeface="Arial"/>
              </a:rPr>
              <a:t>Godmanchester </a:t>
            </a:r>
            <a:r>
              <a:rPr lang="en-GB" sz="1050" kern="0" dirty="0">
                <a:solidFill>
                  <a:srgbClr val="000000"/>
                </a:solidFill>
                <a:latin typeface="Arial"/>
              </a:rPr>
              <a:t>area, we </a:t>
            </a:r>
            <a:r>
              <a:rPr lang="en-GB" sz="1050" kern="0" dirty="0" smtClean="0">
                <a:solidFill>
                  <a:srgbClr val="000000"/>
                </a:solidFill>
                <a:latin typeface="Arial"/>
              </a:rPr>
              <a:t>undertook </a:t>
            </a:r>
            <a:r>
              <a:rPr lang="en-GB" sz="1050" kern="0" dirty="0">
                <a:solidFill>
                  <a:srgbClr val="000000"/>
                </a:solidFill>
                <a:latin typeface="Arial"/>
              </a:rPr>
              <a:t>interviews </a:t>
            </a:r>
            <a:r>
              <a:rPr lang="en-GB" sz="1050" kern="0" dirty="0" smtClean="0">
                <a:solidFill>
                  <a:srgbClr val="000000"/>
                </a:solidFill>
                <a:latin typeface="Arial"/>
              </a:rPr>
              <a:t>with various stakeholders. This Annex summarises the evidence regarding the likely adaptive capacity and location dependence of local businesses, and their likely responses to the risk of flooding.</a:t>
            </a:r>
            <a:endParaRPr lang="en-GB" dirty="0">
              <a:solidFill>
                <a:srgbClr val="D90000"/>
              </a:solidFill>
              <a:latin typeface="Arial"/>
            </a:endParaRPr>
          </a:p>
          <a:p>
            <a:pPr algn="just">
              <a:spcBef>
                <a:spcPts val="504"/>
              </a:spcBef>
              <a:spcAft>
                <a:spcPts val="504"/>
              </a:spcAft>
            </a:pPr>
            <a:r>
              <a:rPr lang="en-GB" dirty="0" smtClean="0">
                <a:solidFill>
                  <a:srgbClr val="D90000"/>
                </a:solidFill>
                <a:latin typeface="Arial"/>
              </a:rPr>
              <a:t>Adaptive Capacity and Location Dependence</a:t>
            </a:r>
            <a:endParaRPr lang="en-US" kern="0" dirty="0" smtClean="0">
              <a:solidFill>
                <a:srgbClr val="000000"/>
              </a:solidFill>
              <a:latin typeface="Arial"/>
            </a:endParaRPr>
          </a:p>
          <a:p>
            <a:pPr marL="171450" lvl="0" indent="-171450" algn="just" eaLnBrk="0" hangingPunct="0">
              <a:spcBef>
                <a:spcPts val="288"/>
              </a:spcBef>
              <a:spcAft>
                <a:spcPts val="288"/>
              </a:spcAft>
              <a:buClr>
                <a:srgbClr val="E83F35"/>
              </a:buClr>
              <a:buFont typeface="Arial" panose="020B0604020202020204" pitchFamily="34" charset="0"/>
              <a:buChar char="•"/>
            </a:pPr>
            <a:r>
              <a:rPr lang="en-GB" sz="1050" b="1" kern="0" dirty="0">
                <a:solidFill>
                  <a:srgbClr val="000000"/>
                </a:solidFill>
                <a:latin typeface="Arial"/>
              </a:rPr>
              <a:t>Lack of awareness of flood risk (short term planning horizon). </a:t>
            </a:r>
            <a:r>
              <a:rPr lang="en-GB" sz="1050" kern="0" dirty="0">
                <a:solidFill>
                  <a:srgbClr val="000000"/>
                </a:solidFill>
                <a:latin typeface="Arial"/>
              </a:rPr>
              <a:t>Businesses concentrate more on short term rather than longer term risks. Stakeholder mentioned that businesses care more about the things that affect the day-to-day running of their business, rather than about the risk of a flood that may or may not occur in 5 or 10 years time. The likely risk of flooding is therefore of low priority when making their key businesses decisions.</a:t>
            </a:r>
          </a:p>
          <a:p>
            <a:pPr marL="171450" lvl="0" indent="-171450" algn="just" eaLnBrk="0" hangingPunct="0">
              <a:spcBef>
                <a:spcPts val="288"/>
              </a:spcBef>
              <a:spcAft>
                <a:spcPts val="288"/>
              </a:spcAft>
              <a:buClr>
                <a:srgbClr val="E83F35"/>
              </a:buClr>
              <a:buFont typeface="Arial" panose="020B0604020202020204" pitchFamily="34" charset="0"/>
              <a:buChar char="•"/>
            </a:pPr>
            <a:r>
              <a:rPr lang="en-GB" sz="1050" b="1" kern="0" dirty="0">
                <a:solidFill>
                  <a:srgbClr val="000000"/>
                </a:solidFill>
                <a:latin typeface="Arial"/>
              </a:rPr>
              <a:t>Lack of knowledge on how to adapt. </a:t>
            </a:r>
            <a:r>
              <a:rPr lang="en-GB" sz="1050" kern="0" dirty="0">
                <a:solidFill>
                  <a:srgbClr val="000000"/>
                </a:solidFill>
                <a:latin typeface="Arial"/>
              </a:rPr>
              <a:t>Stakeholders believed that even if businesses were aware of the risks, many would not have the knowledge or information on how to protect themselves effectively. None of the stakeholders were aware of an advice service that would provide information to businesses on possible ways to adapt.</a:t>
            </a:r>
          </a:p>
          <a:p>
            <a:pPr marL="171450" lvl="0" indent="-171450" algn="just" eaLnBrk="0" hangingPunct="0">
              <a:spcBef>
                <a:spcPts val="288"/>
              </a:spcBef>
              <a:spcAft>
                <a:spcPts val="288"/>
              </a:spcAft>
              <a:buClr>
                <a:srgbClr val="E83F35"/>
              </a:buClr>
              <a:buFont typeface="Arial" panose="020B0604020202020204" pitchFamily="34" charset="0"/>
              <a:buChar char="•"/>
            </a:pPr>
            <a:r>
              <a:rPr lang="en-GB" sz="1050" b="1" kern="0" dirty="0">
                <a:solidFill>
                  <a:srgbClr val="000000"/>
                </a:solidFill>
                <a:latin typeface="Arial"/>
              </a:rPr>
              <a:t>Physical barriers. </a:t>
            </a:r>
            <a:r>
              <a:rPr lang="en-GB" sz="1050" kern="0" dirty="0">
                <a:solidFill>
                  <a:srgbClr val="000000"/>
                </a:solidFill>
                <a:latin typeface="Arial"/>
              </a:rPr>
              <a:t>Stakeholders mentioned that a large proportion of commercial properties in Godmanchester are old listed buildings. This would make it particularly difficult to gain planning permission for physical adaptation to properties, if such adaptation would change the structure or appearance of the building. As the majority of buildings are made of old stone, this would also make it physically difficult to adapt the property in a significant way.</a:t>
            </a:r>
          </a:p>
          <a:p>
            <a:pPr marL="171450" lvl="0" indent="-171450" algn="just" eaLnBrk="0" hangingPunct="0">
              <a:spcBef>
                <a:spcPts val="288"/>
              </a:spcBef>
              <a:spcAft>
                <a:spcPts val="288"/>
              </a:spcAft>
              <a:buClr>
                <a:srgbClr val="E83F35"/>
              </a:buClr>
              <a:buFont typeface="Arial" panose="020B0604020202020204" pitchFamily="34" charset="0"/>
              <a:buChar char="•"/>
            </a:pPr>
            <a:r>
              <a:rPr lang="en-GB" sz="1050" b="1" kern="0" dirty="0">
                <a:solidFill>
                  <a:srgbClr val="000000"/>
                </a:solidFill>
                <a:latin typeface="Arial"/>
              </a:rPr>
              <a:t>Perceived lack of responsibility. </a:t>
            </a:r>
            <a:r>
              <a:rPr lang="en-GB" sz="1050" kern="0" dirty="0">
                <a:solidFill>
                  <a:srgbClr val="000000"/>
                </a:solidFill>
                <a:latin typeface="Arial"/>
              </a:rPr>
              <a:t>Many businesses believe it is the responsibility of local government to provide flood protection, and could therefore not justify any personal investment in adaptation.</a:t>
            </a:r>
            <a:endParaRPr lang="en-GB" sz="1050" b="1" kern="0" dirty="0">
              <a:solidFill>
                <a:srgbClr val="000000"/>
              </a:solidFill>
              <a:latin typeface="Arial"/>
            </a:endParaRPr>
          </a:p>
          <a:p>
            <a:pPr marL="171450" lvl="0" indent="-171450" algn="just" eaLnBrk="0" hangingPunct="0">
              <a:spcBef>
                <a:spcPts val="288"/>
              </a:spcBef>
              <a:spcAft>
                <a:spcPts val="288"/>
              </a:spcAft>
              <a:buClr>
                <a:srgbClr val="E83F35"/>
              </a:buClr>
              <a:buFont typeface="Arial" panose="020B0604020202020204" pitchFamily="34" charset="0"/>
              <a:buChar char="•"/>
            </a:pPr>
            <a:r>
              <a:rPr lang="en-GB" sz="1050" b="1" kern="0" dirty="0">
                <a:solidFill>
                  <a:srgbClr val="000000"/>
                </a:solidFill>
                <a:latin typeface="Arial"/>
              </a:rPr>
              <a:t>Property ownership. </a:t>
            </a:r>
            <a:r>
              <a:rPr lang="en-GB" sz="1050" kern="0" dirty="0">
                <a:solidFill>
                  <a:srgbClr val="000000"/>
                </a:solidFill>
                <a:latin typeface="Arial"/>
              </a:rPr>
              <a:t>The majority of the at-risk businesses rent or lease their commercial property. One stakeholder mentioned that this may limit the willingness of businesses to protect themselves against flooding.</a:t>
            </a:r>
            <a:endParaRPr lang="en-GB" sz="1050" b="1" kern="0" dirty="0">
              <a:solidFill>
                <a:srgbClr val="000000"/>
              </a:solidFill>
              <a:latin typeface="Arial"/>
            </a:endParaRPr>
          </a:p>
          <a:p>
            <a:pPr algn="just">
              <a:buClr>
                <a:srgbClr val="E83F35"/>
              </a:buClr>
            </a:pPr>
            <a:endParaRPr lang="en-GB" sz="1050" i="1" kern="0" dirty="0">
              <a:solidFill>
                <a:srgbClr val="E83F35"/>
              </a:solidFill>
              <a:latin typeface="Arial"/>
            </a:endParaRPr>
          </a:p>
        </p:txBody>
      </p:sp>
      <p:sp>
        <p:nvSpPr>
          <p:cNvPr id="11" name="Rectangle 5"/>
          <p:cNvSpPr txBox="1">
            <a:spLocks noChangeArrowheads="1"/>
          </p:cNvSpPr>
          <p:nvPr/>
        </p:nvSpPr>
        <p:spPr bwMode="auto">
          <a:xfrm>
            <a:off x="5157150" y="414189"/>
            <a:ext cx="4536503" cy="2850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spcBef>
                <a:spcPts val="288"/>
              </a:spcBef>
            </a:pPr>
            <a:r>
              <a:rPr lang="en-GB" dirty="0" smtClean="0">
                <a:solidFill>
                  <a:srgbClr val="D90000"/>
                </a:solidFill>
                <a:latin typeface="Arial"/>
              </a:rPr>
              <a:t>Likely Business Responses</a:t>
            </a:r>
          </a:p>
          <a:p>
            <a:pPr marL="171450" lvl="0" indent="-171450" algn="just" eaLnBrk="0" hangingPunct="0">
              <a:spcBef>
                <a:spcPts val="288"/>
              </a:spcBef>
              <a:spcAft>
                <a:spcPts val="288"/>
              </a:spcAft>
              <a:buClr>
                <a:srgbClr val="E83F35"/>
              </a:buClr>
              <a:buFont typeface="Arial" panose="020B0604020202020204" pitchFamily="34" charset="0"/>
              <a:buChar char="•"/>
            </a:pPr>
            <a:r>
              <a:rPr lang="en-GB" sz="1050" b="1" kern="0" dirty="0">
                <a:solidFill>
                  <a:srgbClr val="000000"/>
                </a:solidFill>
                <a:latin typeface="Arial"/>
              </a:rPr>
              <a:t>Businesses would be unlikely to re-locate in response to flood risk. </a:t>
            </a:r>
            <a:r>
              <a:rPr lang="en-GB" sz="1050" kern="0" dirty="0">
                <a:solidFill>
                  <a:srgbClr val="000000"/>
                </a:solidFill>
                <a:latin typeface="Arial"/>
              </a:rPr>
              <a:t>Although stakeholders noted that some businesses could potentially move to Huntingdon and avoid any risk of flooding, none was aware of any business that had done so solely as a result of flooding. However, some noted that business premises tend to change hands quite a lot in Godmanchester, so it’s not clear where businesses go and for what reason.</a:t>
            </a:r>
            <a:endParaRPr lang="en-GB" sz="1050" b="1" kern="0" dirty="0">
              <a:solidFill>
                <a:srgbClr val="000000"/>
              </a:solidFill>
              <a:latin typeface="Arial"/>
            </a:endParaRPr>
          </a:p>
          <a:p>
            <a:pPr marL="171450" lvl="0" indent="-171450" algn="just" eaLnBrk="0" hangingPunct="0">
              <a:spcBef>
                <a:spcPts val="288"/>
              </a:spcBef>
              <a:spcAft>
                <a:spcPts val="288"/>
              </a:spcAft>
              <a:buClr>
                <a:srgbClr val="E83F35"/>
              </a:buClr>
              <a:buFont typeface="Arial" panose="020B0604020202020204" pitchFamily="34" charset="0"/>
              <a:buChar char="•"/>
            </a:pPr>
            <a:r>
              <a:rPr lang="en-GB" sz="1050" b="1" kern="0" dirty="0">
                <a:solidFill>
                  <a:srgbClr val="000000"/>
                </a:solidFill>
                <a:latin typeface="Arial"/>
              </a:rPr>
              <a:t>The majority of businesses would not be likely to adapt to mitigate the risk of flooding they face. </a:t>
            </a:r>
            <a:r>
              <a:rPr lang="en-GB" sz="1050" kern="0" dirty="0">
                <a:solidFill>
                  <a:srgbClr val="000000"/>
                </a:solidFill>
                <a:latin typeface="Arial"/>
              </a:rPr>
              <a:t>Given the significant barriers to adaptation, in particular businesses’ lack of awareness of flood risk and the low importance they place on flooding as something that affects their businesses, many stakeholders believed that only a small proportion of businesses would choose to actively protect themselves. One stakeholder mentioned he was aware of only a few businesses that had taken steps to protect their properties following the Easter 1998 floods.</a:t>
            </a:r>
          </a:p>
          <a:p>
            <a:pPr marL="171450" lvl="0" indent="-171450" algn="just" eaLnBrk="0" hangingPunct="0">
              <a:spcBef>
                <a:spcPts val="288"/>
              </a:spcBef>
              <a:spcAft>
                <a:spcPts val="288"/>
              </a:spcAft>
              <a:buClr>
                <a:srgbClr val="E83F35"/>
              </a:buClr>
              <a:buFont typeface="Arial" panose="020B0604020202020204" pitchFamily="34" charset="0"/>
              <a:buChar char="•"/>
            </a:pPr>
            <a:r>
              <a:rPr lang="en-GB" sz="1050" b="1" kern="0" dirty="0">
                <a:solidFill>
                  <a:srgbClr val="000000"/>
                </a:solidFill>
                <a:latin typeface="Arial"/>
              </a:rPr>
              <a:t>However, there was a view that businesses would make small investments in adaptation if it was cost effective. </a:t>
            </a:r>
            <a:r>
              <a:rPr lang="en-GB" sz="1050" kern="0" dirty="0">
                <a:solidFill>
                  <a:srgbClr val="000000"/>
                </a:solidFill>
                <a:latin typeface="Arial"/>
              </a:rPr>
              <a:t>A few stakeholders mentioned that businesses would invest in physical measures such as sandbags, it they were aware of the benefits.</a:t>
            </a:r>
          </a:p>
          <a:p>
            <a:pPr algn="just"/>
            <a:endParaRPr lang="en-GB" sz="1050" kern="0" dirty="0" smtClean="0">
              <a:solidFill>
                <a:srgbClr val="000000"/>
              </a:solidFill>
              <a:latin typeface="Arial"/>
            </a:endParaRPr>
          </a:p>
        </p:txBody>
      </p:sp>
    </p:spTree>
    <p:extLst>
      <p:ext uri="{BB962C8B-B14F-4D97-AF65-F5344CB8AC3E}">
        <p14:creationId xmlns:p14="http://schemas.microsoft.com/office/powerpoint/2010/main" val="2508800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56456" y="65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pPr>
              <a:buClrTx/>
            </a:pPr>
            <a:r>
              <a:rPr lang="en-GB" sz="1800" dirty="0" smtClean="0"/>
              <a:t>Annex 1: Stakeholder Evidence - Nottingham</a:t>
            </a:r>
            <a:endParaRPr lang="en-GB" sz="1800" kern="0" dirty="0"/>
          </a:p>
        </p:txBody>
      </p:sp>
      <p:sp>
        <p:nvSpPr>
          <p:cNvPr id="19" name="Rectangle 5"/>
          <p:cNvSpPr txBox="1">
            <a:spLocks noChangeArrowheads="1"/>
          </p:cNvSpPr>
          <p:nvPr/>
        </p:nvSpPr>
        <p:spPr bwMode="auto">
          <a:xfrm>
            <a:off x="65981" y="342181"/>
            <a:ext cx="4980550" cy="5773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sz="1050" kern="0" dirty="0">
                <a:solidFill>
                  <a:srgbClr val="000000"/>
                </a:solidFill>
                <a:latin typeface="Arial"/>
              </a:rPr>
              <a:t>To gather specific evidence on </a:t>
            </a:r>
            <a:r>
              <a:rPr lang="en-GB" sz="1050" kern="0" dirty="0" smtClean="0">
                <a:solidFill>
                  <a:srgbClr val="000000"/>
                </a:solidFill>
                <a:latin typeface="Arial"/>
              </a:rPr>
              <a:t>businesses </a:t>
            </a:r>
            <a:r>
              <a:rPr lang="en-GB" sz="1050" kern="0" dirty="0">
                <a:solidFill>
                  <a:srgbClr val="000000"/>
                </a:solidFill>
                <a:latin typeface="Arial"/>
              </a:rPr>
              <a:t>in the Nottingham area, we </a:t>
            </a:r>
            <a:r>
              <a:rPr lang="en-GB" sz="1050" kern="0" dirty="0" smtClean="0">
                <a:solidFill>
                  <a:srgbClr val="000000"/>
                </a:solidFill>
                <a:latin typeface="Arial"/>
              </a:rPr>
              <a:t>undertook </a:t>
            </a:r>
            <a:r>
              <a:rPr lang="en-GB" sz="1050" kern="0" dirty="0">
                <a:solidFill>
                  <a:srgbClr val="000000"/>
                </a:solidFill>
                <a:latin typeface="Arial"/>
              </a:rPr>
              <a:t>interviews </a:t>
            </a:r>
            <a:r>
              <a:rPr lang="en-GB" sz="1050" kern="0" dirty="0" smtClean="0">
                <a:solidFill>
                  <a:srgbClr val="000000"/>
                </a:solidFill>
                <a:latin typeface="Arial"/>
              </a:rPr>
              <a:t>with various stakeholders. This Annex summarises the evidence regarding the likely adaptive capacity and location dependence of local businesses, and their likely responses to the risk of flooding.</a:t>
            </a:r>
            <a:endParaRPr lang="en-GB" dirty="0">
              <a:solidFill>
                <a:srgbClr val="D90000"/>
              </a:solidFill>
              <a:latin typeface="Arial"/>
            </a:endParaRPr>
          </a:p>
          <a:p>
            <a:pPr algn="just">
              <a:spcBef>
                <a:spcPts val="288"/>
              </a:spcBef>
            </a:pPr>
            <a:r>
              <a:rPr lang="en-GB" dirty="0" smtClean="0">
                <a:solidFill>
                  <a:srgbClr val="D90000"/>
                </a:solidFill>
                <a:latin typeface="Arial"/>
              </a:rPr>
              <a:t>Adaptive Capacity and Location Dependence</a:t>
            </a:r>
            <a:endParaRPr lang="en-US" kern="0" dirty="0" smtClean="0">
              <a:solidFill>
                <a:srgbClr val="000000"/>
              </a:solidFill>
              <a:latin typeface="Arial"/>
            </a:endParaRPr>
          </a:p>
          <a:p>
            <a:pPr marL="171450" indent="-171450" algn="just">
              <a:buClr>
                <a:srgbClr val="E83F35"/>
              </a:buClr>
              <a:buFont typeface="Arial" panose="020B0604020202020204" pitchFamily="34" charset="0"/>
              <a:buChar char="•"/>
            </a:pPr>
            <a:r>
              <a:rPr lang="en-GB" sz="1050" b="1" kern="0" dirty="0" smtClean="0">
                <a:solidFill>
                  <a:srgbClr val="000000"/>
                </a:solidFill>
                <a:latin typeface="Arial"/>
              </a:rPr>
              <a:t>Large, as well as medium-sized businesses in particular sectors, would more than likely have the capacity to adapt or re-locate. </a:t>
            </a:r>
            <a:r>
              <a:rPr lang="en-GB" sz="1050" kern="0" dirty="0" smtClean="0">
                <a:solidFill>
                  <a:srgbClr val="000000"/>
                </a:solidFill>
                <a:latin typeface="Arial"/>
              </a:rPr>
              <a:t>Stakeholders cited that large businesses will have both the finances and the awareness/knowledge to adapt, and also have ‘the most to lose’ in the event of flooding. Medium-sized businesses in sectors were risks are dealt with on a day-to-day basis (for example in regulated industries) will also be aware of the flood risks they face</a:t>
            </a:r>
          </a:p>
          <a:p>
            <a:pPr marL="171450" indent="-171450" algn="just">
              <a:buClr>
                <a:srgbClr val="E83F35"/>
              </a:buClr>
              <a:buFont typeface="Arial" panose="020B0604020202020204" pitchFamily="34" charset="0"/>
              <a:buChar char="•"/>
            </a:pPr>
            <a:r>
              <a:rPr lang="en-GB" sz="1050" b="1" kern="0" dirty="0" smtClean="0">
                <a:solidFill>
                  <a:srgbClr val="000000"/>
                </a:solidFill>
                <a:latin typeface="Arial"/>
              </a:rPr>
              <a:t>Small businesses however are likely to have much lower adaptive capacity, driven by a number of different factors. </a:t>
            </a:r>
            <a:r>
              <a:rPr lang="en-GB" sz="1050" kern="0" dirty="0" smtClean="0">
                <a:solidFill>
                  <a:srgbClr val="000000"/>
                </a:solidFill>
                <a:latin typeface="Arial"/>
              </a:rPr>
              <a:t>Stakeholders cited various barriers to adaptation, including:</a:t>
            </a:r>
          </a:p>
          <a:p>
            <a:pPr marL="432000" lvl="1" indent="-171450" algn="just">
              <a:buSzPct val="100000"/>
              <a:buFont typeface="Courier New" panose="02070309020205020404" pitchFamily="49" charset="0"/>
              <a:buChar char="o"/>
            </a:pPr>
            <a:r>
              <a:rPr lang="en-GB" sz="1050" b="1" kern="0" dirty="0" smtClean="0">
                <a:solidFill>
                  <a:srgbClr val="000000"/>
                </a:solidFill>
                <a:latin typeface="Arial"/>
              </a:rPr>
              <a:t>Lack of awareness of flood risks, and possible ways to adapt.</a:t>
            </a:r>
            <a:r>
              <a:rPr lang="en-GB" sz="1050" kern="0" dirty="0" smtClean="0">
                <a:solidFill>
                  <a:srgbClr val="000000"/>
                </a:solidFill>
                <a:latin typeface="Arial"/>
              </a:rPr>
              <a:t> A number of stakeholders cited that generally, only those small businesses who have has previous experiences of flooding would be aware of the risks they face. Small businesses are also unlikely to have the information to judge what the most effective ways to protect themselves are.</a:t>
            </a:r>
          </a:p>
          <a:p>
            <a:pPr marL="432000" lvl="1" indent="-171450" algn="just">
              <a:buSzPct val="100000"/>
              <a:buFont typeface="Courier New" panose="02070309020205020404" pitchFamily="49" charset="0"/>
              <a:buChar char="o"/>
            </a:pPr>
            <a:r>
              <a:rPr lang="en-GB" sz="1050" b="1" kern="0" dirty="0">
                <a:solidFill>
                  <a:srgbClr val="000000"/>
                </a:solidFill>
                <a:latin typeface="Arial"/>
              </a:rPr>
              <a:t>Financial constraints. </a:t>
            </a:r>
            <a:r>
              <a:rPr lang="en-GB" sz="1050" kern="0" dirty="0">
                <a:solidFill>
                  <a:srgbClr val="000000"/>
                </a:solidFill>
                <a:latin typeface="Arial"/>
              </a:rPr>
              <a:t>Many small businesses are </a:t>
            </a:r>
            <a:r>
              <a:rPr lang="en-GB" sz="1050" kern="0" dirty="0" smtClean="0">
                <a:solidFill>
                  <a:srgbClr val="000000"/>
                </a:solidFill>
                <a:latin typeface="Arial"/>
              </a:rPr>
              <a:t>likely to be restricted </a:t>
            </a:r>
            <a:r>
              <a:rPr lang="en-GB" sz="1050" kern="0" dirty="0">
                <a:solidFill>
                  <a:srgbClr val="000000"/>
                </a:solidFill>
                <a:latin typeface="Arial"/>
              </a:rPr>
              <a:t>by lack of funds. This restricts their ability to re-locate, and only allows them to adapt if adaptation actions are extremely cost-effective</a:t>
            </a:r>
            <a:r>
              <a:rPr lang="en-GB" sz="1050" kern="0" dirty="0" smtClean="0">
                <a:solidFill>
                  <a:srgbClr val="000000"/>
                </a:solidFill>
                <a:latin typeface="Arial"/>
              </a:rPr>
              <a:t>.</a:t>
            </a:r>
          </a:p>
          <a:p>
            <a:pPr marL="432000" lvl="1" indent="-171450" algn="just">
              <a:buSzPct val="100000"/>
              <a:buFont typeface="Courier New" panose="02070309020205020404" pitchFamily="49" charset="0"/>
              <a:buChar char="o"/>
            </a:pPr>
            <a:r>
              <a:rPr lang="en-GB" sz="1050" b="1" kern="0" dirty="0" smtClean="0">
                <a:solidFill>
                  <a:srgbClr val="000000"/>
                </a:solidFill>
                <a:latin typeface="Arial"/>
              </a:rPr>
              <a:t>Lack of </a:t>
            </a:r>
            <a:r>
              <a:rPr lang="en-GB" sz="1050" b="1" kern="0" dirty="0">
                <a:solidFill>
                  <a:srgbClr val="000000"/>
                </a:solidFill>
                <a:latin typeface="Arial"/>
              </a:rPr>
              <a:t>property ownership. </a:t>
            </a:r>
            <a:r>
              <a:rPr lang="en-GB" sz="1050" kern="0" dirty="0">
                <a:solidFill>
                  <a:srgbClr val="000000"/>
                </a:solidFill>
                <a:latin typeface="Arial"/>
              </a:rPr>
              <a:t>Many </a:t>
            </a:r>
            <a:r>
              <a:rPr lang="en-GB" sz="1050" kern="0" dirty="0" smtClean="0">
                <a:solidFill>
                  <a:srgbClr val="000000"/>
                </a:solidFill>
                <a:latin typeface="Arial"/>
              </a:rPr>
              <a:t>small businesses are likely to lease </a:t>
            </a:r>
            <a:r>
              <a:rPr lang="en-GB" sz="1050" kern="0" dirty="0">
                <a:solidFill>
                  <a:srgbClr val="000000"/>
                </a:solidFill>
                <a:latin typeface="Arial"/>
              </a:rPr>
              <a:t>or rent their commercial properties. This means businesses </a:t>
            </a:r>
            <a:r>
              <a:rPr lang="en-GB" sz="1050" kern="0" dirty="0" smtClean="0">
                <a:solidFill>
                  <a:srgbClr val="000000"/>
                </a:solidFill>
                <a:latin typeface="Arial"/>
              </a:rPr>
              <a:t>may </a:t>
            </a:r>
            <a:r>
              <a:rPr lang="en-GB" sz="1050" kern="0" dirty="0">
                <a:solidFill>
                  <a:srgbClr val="000000"/>
                </a:solidFill>
                <a:latin typeface="Arial"/>
              </a:rPr>
              <a:t>not realise the full benefits of self-protection. </a:t>
            </a:r>
            <a:r>
              <a:rPr lang="en-GB" sz="1050" kern="0" dirty="0" smtClean="0">
                <a:solidFill>
                  <a:srgbClr val="000000"/>
                </a:solidFill>
                <a:latin typeface="Arial"/>
              </a:rPr>
              <a:t>Stakeholders also </a:t>
            </a:r>
            <a:r>
              <a:rPr lang="en-GB" sz="1050" kern="0" dirty="0">
                <a:solidFill>
                  <a:srgbClr val="000000"/>
                </a:solidFill>
                <a:latin typeface="Arial"/>
              </a:rPr>
              <a:t>mentioned that most landlords are unwilling to fund self-adaptation projects</a:t>
            </a:r>
            <a:r>
              <a:rPr lang="en-GB" sz="1050" kern="0" dirty="0" smtClean="0">
                <a:solidFill>
                  <a:srgbClr val="000000"/>
                </a:solidFill>
                <a:latin typeface="Arial"/>
              </a:rPr>
              <a:t>.</a:t>
            </a:r>
          </a:p>
          <a:p>
            <a:pPr marL="171450" lvl="1" indent="-171450" algn="just">
              <a:buSzPct val="100000"/>
              <a:buFont typeface="Arial" panose="020B0604020202020204" pitchFamily="34" charset="0"/>
              <a:buChar char="•"/>
            </a:pPr>
            <a:r>
              <a:rPr lang="en-GB" sz="1050" b="1" kern="0" dirty="0" smtClean="0">
                <a:solidFill>
                  <a:srgbClr val="000000"/>
                </a:solidFill>
                <a:latin typeface="Arial"/>
              </a:rPr>
              <a:t>Businesses of all sizes may face emotional barriers to adaptation. </a:t>
            </a:r>
            <a:r>
              <a:rPr lang="en-GB" sz="1050" kern="0" dirty="0" smtClean="0">
                <a:solidFill>
                  <a:srgbClr val="000000"/>
                </a:solidFill>
                <a:latin typeface="Arial"/>
              </a:rPr>
              <a:t>Stakeholders cited examples of business owners </a:t>
            </a:r>
            <a:r>
              <a:rPr lang="en-GB" sz="1050" kern="0" dirty="0">
                <a:solidFill>
                  <a:srgbClr val="000000"/>
                </a:solidFill>
                <a:latin typeface="Arial"/>
              </a:rPr>
              <a:t>trying to ‘forget’ past flood </a:t>
            </a:r>
            <a:r>
              <a:rPr lang="en-GB" sz="1050" kern="0" dirty="0" smtClean="0">
                <a:solidFill>
                  <a:srgbClr val="000000"/>
                </a:solidFill>
                <a:latin typeface="Arial"/>
              </a:rPr>
              <a:t>events, </a:t>
            </a:r>
            <a:r>
              <a:rPr lang="en-GB" sz="1050" kern="0" dirty="0">
                <a:solidFill>
                  <a:srgbClr val="000000"/>
                </a:solidFill>
                <a:latin typeface="Arial"/>
              </a:rPr>
              <a:t>rather than protect themselves against floods in the </a:t>
            </a:r>
            <a:r>
              <a:rPr lang="en-GB" sz="1050" kern="0" dirty="0" smtClean="0">
                <a:solidFill>
                  <a:srgbClr val="000000"/>
                </a:solidFill>
                <a:latin typeface="Arial"/>
              </a:rPr>
              <a:t>future.</a:t>
            </a:r>
            <a:endParaRPr lang="en-GB" sz="1050" b="1" kern="0" dirty="0" smtClean="0">
              <a:solidFill>
                <a:srgbClr val="000000"/>
              </a:solidFill>
              <a:latin typeface="Arial"/>
            </a:endParaRPr>
          </a:p>
          <a:p>
            <a:pPr marL="171450" lvl="1" indent="-171450" algn="just">
              <a:buSzPct val="100000"/>
              <a:buFont typeface="Arial" panose="020B0604020202020204" pitchFamily="34" charset="0"/>
              <a:buChar char="•"/>
            </a:pPr>
            <a:r>
              <a:rPr lang="en-GB" sz="1050" b="1" kern="0" dirty="0" smtClean="0">
                <a:solidFill>
                  <a:srgbClr val="000000"/>
                </a:solidFill>
                <a:latin typeface="Arial"/>
              </a:rPr>
              <a:t>Flooding may not be the most </a:t>
            </a:r>
            <a:r>
              <a:rPr lang="en-GB" sz="1050" b="1" kern="0" dirty="0">
                <a:solidFill>
                  <a:srgbClr val="000000"/>
                </a:solidFill>
                <a:latin typeface="Arial"/>
              </a:rPr>
              <a:t>important risk facing </a:t>
            </a:r>
            <a:r>
              <a:rPr lang="en-GB" sz="1050" b="1" kern="0" dirty="0" smtClean="0">
                <a:solidFill>
                  <a:srgbClr val="000000"/>
                </a:solidFill>
                <a:latin typeface="Arial"/>
              </a:rPr>
              <a:t>some businesses</a:t>
            </a:r>
            <a:r>
              <a:rPr lang="en-GB" sz="1050" b="1" kern="0" dirty="0">
                <a:solidFill>
                  <a:srgbClr val="000000"/>
                </a:solidFill>
                <a:latin typeface="Arial"/>
              </a:rPr>
              <a:t>. </a:t>
            </a:r>
            <a:r>
              <a:rPr lang="en-GB" sz="1050" kern="0" dirty="0" smtClean="0">
                <a:solidFill>
                  <a:srgbClr val="000000"/>
                </a:solidFill>
                <a:latin typeface="Arial"/>
              </a:rPr>
              <a:t>Stakeholders </a:t>
            </a:r>
            <a:r>
              <a:rPr lang="en-GB" sz="1050" kern="0" dirty="0">
                <a:solidFill>
                  <a:srgbClr val="000000"/>
                </a:solidFill>
                <a:latin typeface="Arial"/>
              </a:rPr>
              <a:t>mentioned the construction of a new </a:t>
            </a:r>
            <a:r>
              <a:rPr lang="en-GB" sz="1050" kern="0" dirty="0" err="1">
                <a:solidFill>
                  <a:srgbClr val="000000"/>
                </a:solidFill>
                <a:latin typeface="Arial"/>
              </a:rPr>
              <a:t>tramlink</a:t>
            </a:r>
            <a:r>
              <a:rPr lang="en-GB" sz="1050" kern="0" dirty="0">
                <a:solidFill>
                  <a:srgbClr val="000000"/>
                </a:solidFill>
                <a:latin typeface="Arial"/>
              </a:rPr>
              <a:t> in the city, which has significantly impacted on trade in areas such as </a:t>
            </a:r>
            <a:r>
              <a:rPr lang="en-GB" sz="1050" kern="0" dirty="0" smtClean="0">
                <a:solidFill>
                  <a:srgbClr val="000000"/>
                </a:solidFill>
                <a:latin typeface="Arial"/>
              </a:rPr>
              <a:t>Beeston. </a:t>
            </a:r>
            <a:r>
              <a:rPr lang="en-GB" sz="1050" kern="0" dirty="0">
                <a:solidFill>
                  <a:srgbClr val="000000"/>
                </a:solidFill>
                <a:latin typeface="Arial"/>
              </a:rPr>
              <a:t>B</a:t>
            </a:r>
            <a:r>
              <a:rPr lang="en-GB" sz="1050" kern="0" dirty="0" smtClean="0">
                <a:solidFill>
                  <a:srgbClr val="000000"/>
                </a:solidFill>
                <a:latin typeface="Arial"/>
              </a:rPr>
              <a:t>usinesses in</a:t>
            </a:r>
            <a:endParaRPr lang="en-GB" sz="1050" i="1" kern="0" dirty="0">
              <a:solidFill>
                <a:srgbClr val="E83F35"/>
              </a:solidFill>
              <a:latin typeface="Arial"/>
            </a:endParaRPr>
          </a:p>
        </p:txBody>
      </p:sp>
      <p:sp>
        <p:nvSpPr>
          <p:cNvPr id="11" name="Rectangle 5"/>
          <p:cNvSpPr txBox="1">
            <a:spLocks noChangeArrowheads="1"/>
          </p:cNvSpPr>
          <p:nvPr/>
        </p:nvSpPr>
        <p:spPr bwMode="auto">
          <a:xfrm>
            <a:off x="5157150" y="342181"/>
            <a:ext cx="4536503" cy="2850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marL="180000" lvl="1" indent="0" algn="just">
              <a:spcBef>
                <a:spcPct val="40000"/>
              </a:spcBef>
              <a:buSzTx/>
              <a:buNone/>
            </a:pPr>
            <a:r>
              <a:rPr lang="en-GB" sz="1050" kern="0" dirty="0">
                <a:solidFill>
                  <a:srgbClr val="000000"/>
                </a:solidFill>
                <a:latin typeface="Arial"/>
              </a:rPr>
              <a:t>these areas are therefore likely to focus on this, rather than on actions to mitigate the risk of flooding they face</a:t>
            </a:r>
            <a:r>
              <a:rPr lang="en-GB" sz="1050" kern="0" dirty="0" smtClean="0">
                <a:solidFill>
                  <a:srgbClr val="000000"/>
                </a:solidFill>
                <a:latin typeface="Arial"/>
              </a:rPr>
              <a:t>.</a:t>
            </a:r>
            <a:endParaRPr lang="en-GB" sz="1050" b="1" kern="0" dirty="0" smtClean="0">
              <a:solidFill>
                <a:srgbClr val="000000"/>
              </a:solidFill>
              <a:latin typeface="Arial"/>
            </a:endParaRPr>
          </a:p>
          <a:p>
            <a:pPr marL="171450" indent="-171450" algn="just">
              <a:buClr>
                <a:srgbClr val="E83F35"/>
              </a:buClr>
              <a:buFont typeface="Arial" panose="020B0604020202020204" pitchFamily="34" charset="0"/>
              <a:buChar char="•"/>
            </a:pPr>
            <a:r>
              <a:rPr lang="en-GB" sz="1050" b="1" kern="0" dirty="0" smtClean="0">
                <a:solidFill>
                  <a:srgbClr val="000000"/>
                </a:solidFill>
                <a:latin typeface="Arial"/>
              </a:rPr>
              <a:t>Businesses </a:t>
            </a:r>
            <a:r>
              <a:rPr lang="en-GB" sz="1050" b="1" kern="0" dirty="0">
                <a:solidFill>
                  <a:srgbClr val="000000"/>
                </a:solidFill>
                <a:latin typeface="Arial"/>
              </a:rPr>
              <a:t>owning their own </a:t>
            </a:r>
            <a:r>
              <a:rPr lang="en-GB" sz="1050" b="1" kern="0" dirty="0" smtClean="0">
                <a:solidFill>
                  <a:srgbClr val="000000"/>
                </a:solidFill>
                <a:latin typeface="Arial"/>
              </a:rPr>
              <a:t>property face particular </a:t>
            </a:r>
            <a:r>
              <a:rPr lang="en-GB" sz="1050" b="1" kern="0" dirty="0">
                <a:solidFill>
                  <a:srgbClr val="000000"/>
                </a:solidFill>
                <a:latin typeface="Arial"/>
              </a:rPr>
              <a:t>b</a:t>
            </a:r>
            <a:r>
              <a:rPr lang="en-GB" sz="1050" b="1" kern="0" dirty="0" smtClean="0">
                <a:solidFill>
                  <a:srgbClr val="000000"/>
                </a:solidFill>
                <a:latin typeface="Arial"/>
              </a:rPr>
              <a:t>arriers to re-locating. </a:t>
            </a:r>
            <a:r>
              <a:rPr lang="en-GB" sz="1050" kern="0" dirty="0" smtClean="0">
                <a:solidFill>
                  <a:srgbClr val="000000"/>
                </a:solidFill>
                <a:latin typeface="Arial"/>
              </a:rPr>
              <a:t>These businesses may </a:t>
            </a:r>
            <a:r>
              <a:rPr lang="en-GB" sz="1050" kern="0" dirty="0">
                <a:solidFill>
                  <a:srgbClr val="000000"/>
                </a:solidFill>
                <a:latin typeface="Arial"/>
              </a:rPr>
              <a:t>find it particularly difficult to </a:t>
            </a:r>
            <a:r>
              <a:rPr lang="en-GB" sz="1050" kern="0" dirty="0" smtClean="0">
                <a:solidFill>
                  <a:srgbClr val="000000"/>
                </a:solidFill>
                <a:latin typeface="Arial"/>
              </a:rPr>
              <a:t>re-locate</a:t>
            </a:r>
            <a:r>
              <a:rPr lang="en-GB" sz="1050" kern="0" dirty="0">
                <a:solidFill>
                  <a:srgbClr val="000000"/>
                </a:solidFill>
                <a:latin typeface="Arial"/>
              </a:rPr>
              <a:t>, given the </a:t>
            </a:r>
            <a:r>
              <a:rPr lang="en-GB" sz="1050" kern="0" dirty="0" smtClean="0">
                <a:solidFill>
                  <a:srgbClr val="000000"/>
                </a:solidFill>
                <a:latin typeface="Arial"/>
              </a:rPr>
              <a:t>potential difficulty </a:t>
            </a:r>
            <a:r>
              <a:rPr lang="en-GB" sz="1050" kern="0" dirty="0">
                <a:solidFill>
                  <a:srgbClr val="000000"/>
                </a:solidFill>
                <a:latin typeface="Arial"/>
              </a:rPr>
              <a:t>in (</a:t>
            </a:r>
            <a:r>
              <a:rPr lang="en-GB" sz="1050" kern="0" dirty="0" err="1">
                <a:solidFill>
                  <a:srgbClr val="000000"/>
                </a:solidFill>
                <a:latin typeface="Arial"/>
              </a:rPr>
              <a:t>i</a:t>
            </a:r>
            <a:r>
              <a:rPr lang="en-GB" sz="1050" kern="0" dirty="0">
                <a:solidFill>
                  <a:srgbClr val="000000"/>
                </a:solidFill>
                <a:latin typeface="Arial"/>
              </a:rPr>
              <a:t>) finding potential  buyers </a:t>
            </a:r>
            <a:r>
              <a:rPr lang="en-GB" sz="1050" kern="0" dirty="0" smtClean="0">
                <a:solidFill>
                  <a:srgbClr val="000000"/>
                </a:solidFill>
                <a:latin typeface="Arial"/>
              </a:rPr>
              <a:t>(given </a:t>
            </a:r>
            <a:r>
              <a:rPr lang="en-GB" sz="1050" kern="0" dirty="0">
                <a:solidFill>
                  <a:srgbClr val="000000"/>
                </a:solidFill>
                <a:latin typeface="Arial"/>
              </a:rPr>
              <a:t>the cost of the insurance needed to secure business </a:t>
            </a:r>
            <a:r>
              <a:rPr lang="en-GB" sz="1050" kern="0" dirty="0" smtClean="0">
                <a:solidFill>
                  <a:srgbClr val="000000"/>
                </a:solidFill>
                <a:latin typeface="Arial"/>
              </a:rPr>
              <a:t>mortgages in at risk areas), </a:t>
            </a:r>
            <a:r>
              <a:rPr lang="en-GB" sz="1050" kern="0" dirty="0">
                <a:solidFill>
                  <a:srgbClr val="000000"/>
                </a:solidFill>
                <a:latin typeface="Arial"/>
              </a:rPr>
              <a:t>and (ii) finding likewise properties elsewhere (as property prices elsewhere will be higher all else equal, given the risk of </a:t>
            </a:r>
            <a:r>
              <a:rPr lang="en-GB" sz="1050" kern="0" dirty="0" smtClean="0">
                <a:solidFill>
                  <a:srgbClr val="000000"/>
                </a:solidFill>
                <a:latin typeface="Arial"/>
              </a:rPr>
              <a:t>flooding). </a:t>
            </a:r>
            <a:endParaRPr lang="en-GB" dirty="0">
              <a:solidFill>
                <a:srgbClr val="D90000"/>
              </a:solidFill>
              <a:latin typeface="Arial"/>
            </a:endParaRPr>
          </a:p>
          <a:p>
            <a:pPr algn="just">
              <a:spcBef>
                <a:spcPts val="288"/>
              </a:spcBef>
            </a:pPr>
            <a:r>
              <a:rPr lang="en-GB" dirty="0" smtClean="0">
                <a:solidFill>
                  <a:srgbClr val="D90000"/>
                </a:solidFill>
                <a:latin typeface="Arial"/>
              </a:rPr>
              <a:t>Likely Business Responses</a:t>
            </a:r>
          </a:p>
          <a:p>
            <a:pPr marL="171450" lvl="0" indent="-171450" algn="just" eaLnBrk="0" hangingPunct="0">
              <a:spcBef>
                <a:spcPts val="252"/>
              </a:spcBef>
              <a:spcAft>
                <a:spcPts val="252"/>
              </a:spcAft>
              <a:buClr>
                <a:srgbClr val="E83F35"/>
              </a:buClr>
              <a:buFont typeface="Arial" panose="020B0604020202020204" pitchFamily="34" charset="0"/>
              <a:buChar char="•"/>
            </a:pPr>
            <a:r>
              <a:rPr lang="en-GB" sz="1050" b="1" kern="0" dirty="0" smtClean="0">
                <a:solidFill>
                  <a:srgbClr val="000000"/>
                </a:solidFill>
                <a:latin typeface="Arial"/>
              </a:rPr>
              <a:t>Large </a:t>
            </a:r>
            <a:r>
              <a:rPr lang="en-GB" sz="1050" b="1" kern="0" dirty="0">
                <a:solidFill>
                  <a:srgbClr val="000000"/>
                </a:solidFill>
                <a:latin typeface="Arial"/>
              </a:rPr>
              <a:t>businesses are only likely to move as a last resort. </a:t>
            </a:r>
            <a:r>
              <a:rPr lang="en-GB" sz="1050" kern="0" dirty="0">
                <a:solidFill>
                  <a:srgbClr val="000000"/>
                </a:solidFill>
                <a:latin typeface="Arial"/>
              </a:rPr>
              <a:t>Stakeholders noted that large businesses would be unlikely to re-locate, given the majority have a large fixed asset base that would make moving particularly costly. </a:t>
            </a:r>
            <a:r>
              <a:rPr lang="en-GB" sz="1050" kern="0" dirty="0" smtClean="0">
                <a:solidFill>
                  <a:srgbClr val="000000"/>
                </a:solidFill>
                <a:latin typeface="Arial"/>
              </a:rPr>
              <a:t>No stakeholders </a:t>
            </a:r>
            <a:r>
              <a:rPr lang="en-GB" sz="1050" kern="0" dirty="0">
                <a:solidFill>
                  <a:srgbClr val="000000"/>
                </a:solidFill>
                <a:latin typeface="Arial"/>
              </a:rPr>
              <a:t>were </a:t>
            </a:r>
            <a:r>
              <a:rPr lang="en-GB" sz="1050" kern="0" dirty="0" smtClean="0">
                <a:solidFill>
                  <a:srgbClr val="000000"/>
                </a:solidFill>
                <a:latin typeface="Arial"/>
              </a:rPr>
              <a:t>aware </a:t>
            </a:r>
            <a:r>
              <a:rPr lang="en-GB" sz="1050" kern="0" dirty="0">
                <a:solidFill>
                  <a:srgbClr val="000000"/>
                </a:solidFill>
                <a:latin typeface="Arial"/>
              </a:rPr>
              <a:t>of any businesses that had moved as a direct result of flooding.</a:t>
            </a:r>
            <a:endParaRPr lang="en-GB" sz="1050" b="1" kern="0" dirty="0">
              <a:solidFill>
                <a:srgbClr val="000000"/>
              </a:solidFill>
              <a:latin typeface="Arial"/>
            </a:endParaRPr>
          </a:p>
          <a:p>
            <a:pPr marL="171450" lvl="0" indent="-171450" algn="just" eaLnBrk="0" hangingPunct="0">
              <a:spcBef>
                <a:spcPts val="252"/>
              </a:spcBef>
              <a:spcAft>
                <a:spcPts val="252"/>
              </a:spcAft>
              <a:buClr>
                <a:srgbClr val="E83F35"/>
              </a:buClr>
              <a:buFont typeface="Arial" panose="020B0604020202020204" pitchFamily="34" charset="0"/>
              <a:buChar char="•"/>
            </a:pPr>
            <a:r>
              <a:rPr lang="en-GB" sz="1050" b="1" kern="0" dirty="0">
                <a:solidFill>
                  <a:srgbClr val="000000"/>
                </a:solidFill>
                <a:latin typeface="Arial"/>
              </a:rPr>
              <a:t>Large and medium-sized businesses are likely to adapt to high levels of flood risk. </a:t>
            </a:r>
            <a:r>
              <a:rPr lang="en-GB" sz="1050" kern="0" dirty="0">
                <a:solidFill>
                  <a:srgbClr val="000000"/>
                </a:solidFill>
                <a:latin typeface="Arial"/>
              </a:rPr>
              <a:t>Stakeholders cited that such businesses are likely have both the finances and the awareness/knowledge to adapt, and are also likely  have ‘the most to lose’ in the event of flooding.</a:t>
            </a:r>
          </a:p>
          <a:p>
            <a:pPr marL="171450" lvl="0" indent="-171450" algn="just" eaLnBrk="0" hangingPunct="0">
              <a:spcBef>
                <a:spcPts val="252"/>
              </a:spcBef>
              <a:spcAft>
                <a:spcPts val="252"/>
              </a:spcAft>
              <a:buClr>
                <a:srgbClr val="E83F35"/>
              </a:buClr>
              <a:buFont typeface="Arial" panose="020B0604020202020204" pitchFamily="34" charset="0"/>
              <a:buChar char="•"/>
            </a:pPr>
            <a:r>
              <a:rPr lang="en-GB" sz="1050" b="1" kern="0" dirty="0">
                <a:solidFill>
                  <a:srgbClr val="000000"/>
                </a:solidFill>
                <a:latin typeface="Arial"/>
              </a:rPr>
              <a:t>Small businesses that are aware of flooding would choose to adapt rather than re-locate, but still may not do so. </a:t>
            </a:r>
            <a:r>
              <a:rPr lang="en-GB" sz="1050" kern="0" dirty="0">
                <a:solidFill>
                  <a:srgbClr val="000000"/>
                </a:solidFill>
                <a:latin typeface="Arial"/>
              </a:rPr>
              <a:t>According to stakeholders, small businesses would be unlikely to have the funds to re-locate, and would be particularly reliant on local connections for business. Small businesses owning their own property would find it particularly difficult to re-locate, given the barriers highlighted on the previous slide. Nevertheless, small businesses would also find it particularly difficult to adapt, given the financial and informational barriers they face. These businesses are therefore most likely to suffer significant damage to commercial and productive capabilities in the event of a flood </a:t>
            </a:r>
          </a:p>
          <a:p>
            <a:pPr marL="171450" lvl="0" indent="-171450" algn="just" eaLnBrk="0" hangingPunct="0">
              <a:spcBef>
                <a:spcPts val="252"/>
              </a:spcBef>
              <a:spcAft>
                <a:spcPts val="252"/>
              </a:spcAft>
              <a:buClr>
                <a:srgbClr val="E83F35"/>
              </a:buClr>
              <a:buFont typeface="Arial" panose="020B0604020202020204" pitchFamily="34" charset="0"/>
              <a:buChar char="•"/>
            </a:pPr>
            <a:r>
              <a:rPr lang="en-GB" sz="1050" b="1" kern="0" dirty="0">
                <a:solidFill>
                  <a:srgbClr val="000000"/>
                </a:solidFill>
                <a:latin typeface="Arial"/>
              </a:rPr>
              <a:t>However, small businesses at high risk of flooding will adapt. </a:t>
            </a:r>
            <a:r>
              <a:rPr lang="en-GB" sz="1050" kern="0" dirty="0">
                <a:solidFill>
                  <a:srgbClr val="000000"/>
                </a:solidFill>
                <a:latin typeface="Arial"/>
              </a:rPr>
              <a:t>Stakeholders cited a number of small businesses (such as pubs) who flood on a regular basis that had installed flood-resilient doors, window boards and bought ‘aqua bags’ which soak up incoming flood water.</a:t>
            </a:r>
          </a:p>
          <a:p>
            <a:pPr algn="just"/>
            <a:endParaRPr lang="en-GB" sz="1050" kern="0" dirty="0" smtClean="0">
              <a:solidFill>
                <a:srgbClr val="000000"/>
              </a:solidFill>
              <a:latin typeface="Arial"/>
            </a:endParaRPr>
          </a:p>
        </p:txBody>
      </p:sp>
    </p:spTree>
    <p:extLst>
      <p:ext uri="{BB962C8B-B14F-4D97-AF65-F5344CB8AC3E}">
        <p14:creationId xmlns:p14="http://schemas.microsoft.com/office/powerpoint/2010/main" val="8125001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56456" y="65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pPr>
              <a:buClrTx/>
            </a:pPr>
            <a:r>
              <a:rPr lang="en-GB" sz="1800" dirty="0" smtClean="0"/>
              <a:t>Annex 1: Stakeholder Evidence - Redcar</a:t>
            </a:r>
            <a:endParaRPr lang="en-GB" sz="1800" kern="0" dirty="0"/>
          </a:p>
        </p:txBody>
      </p:sp>
      <p:sp>
        <p:nvSpPr>
          <p:cNvPr id="19" name="Rectangle 5"/>
          <p:cNvSpPr txBox="1">
            <a:spLocks noChangeArrowheads="1"/>
          </p:cNvSpPr>
          <p:nvPr/>
        </p:nvSpPr>
        <p:spPr bwMode="auto">
          <a:xfrm>
            <a:off x="65981" y="342181"/>
            <a:ext cx="4980550" cy="5773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sz="1050" kern="0" dirty="0">
                <a:solidFill>
                  <a:srgbClr val="000000"/>
                </a:solidFill>
                <a:latin typeface="Arial"/>
              </a:rPr>
              <a:t>To gather specific evidence on </a:t>
            </a:r>
            <a:r>
              <a:rPr lang="en-GB" sz="1050" kern="0" dirty="0" smtClean="0">
                <a:solidFill>
                  <a:srgbClr val="000000"/>
                </a:solidFill>
                <a:latin typeface="Arial"/>
              </a:rPr>
              <a:t>businesses </a:t>
            </a:r>
            <a:r>
              <a:rPr lang="en-GB" sz="1050" kern="0" dirty="0">
                <a:solidFill>
                  <a:srgbClr val="000000"/>
                </a:solidFill>
                <a:latin typeface="Arial"/>
              </a:rPr>
              <a:t>in the </a:t>
            </a:r>
            <a:r>
              <a:rPr lang="en-GB" sz="1050" kern="0" dirty="0" smtClean="0">
                <a:solidFill>
                  <a:srgbClr val="000000"/>
                </a:solidFill>
                <a:latin typeface="Arial"/>
              </a:rPr>
              <a:t>Redcar area</a:t>
            </a:r>
            <a:r>
              <a:rPr lang="en-GB" sz="1050" kern="0" dirty="0">
                <a:solidFill>
                  <a:srgbClr val="000000"/>
                </a:solidFill>
                <a:latin typeface="Arial"/>
              </a:rPr>
              <a:t>, we </a:t>
            </a:r>
            <a:r>
              <a:rPr lang="en-GB" sz="1050" kern="0" dirty="0" smtClean="0">
                <a:solidFill>
                  <a:srgbClr val="000000"/>
                </a:solidFill>
                <a:latin typeface="Arial"/>
              </a:rPr>
              <a:t>undertook </a:t>
            </a:r>
            <a:r>
              <a:rPr lang="en-GB" sz="1050" kern="0" dirty="0">
                <a:solidFill>
                  <a:srgbClr val="000000"/>
                </a:solidFill>
                <a:latin typeface="Arial"/>
              </a:rPr>
              <a:t>interviews </a:t>
            </a:r>
            <a:r>
              <a:rPr lang="en-GB" sz="1050" kern="0" dirty="0" smtClean="0">
                <a:solidFill>
                  <a:srgbClr val="000000"/>
                </a:solidFill>
                <a:latin typeface="Arial"/>
              </a:rPr>
              <a:t>with various stakeholders. This Annex summarises the evidence regarding the likely adaptive capacity and location dependence of local businesses, and their likely responses to the risk of flooding.</a:t>
            </a:r>
            <a:endParaRPr lang="en-GB" dirty="0">
              <a:solidFill>
                <a:srgbClr val="D90000"/>
              </a:solidFill>
              <a:latin typeface="Arial"/>
            </a:endParaRPr>
          </a:p>
          <a:p>
            <a:pPr algn="just">
              <a:spcBef>
                <a:spcPts val="288"/>
              </a:spcBef>
            </a:pPr>
            <a:r>
              <a:rPr lang="en-GB" dirty="0" smtClean="0">
                <a:solidFill>
                  <a:srgbClr val="D90000"/>
                </a:solidFill>
                <a:latin typeface="Arial"/>
              </a:rPr>
              <a:t>Adaptive Capacity and Location Dependence</a:t>
            </a:r>
            <a:endParaRPr lang="en-US" kern="0" dirty="0" smtClean="0">
              <a:solidFill>
                <a:srgbClr val="000000"/>
              </a:solidFill>
              <a:latin typeface="Arial"/>
            </a:endParaRPr>
          </a:p>
          <a:p>
            <a:pPr marL="171450" indent="-171450" algn="just">
              <a:buClr>
                <a:srgbClr val="E83F35"/>
              </a:buClr>
              <a:buFont typeface="Arial" panose="020B0604020202020204" pitchFamily="34" charset="0"/>
              <a:buChar char="•"/>
            </a:pPr>
            <a:r>
              <a:rPr lang="en-GB" sz="1050" b="1" kern="0" dirty="0" smtClean="0">
                <a:solidFill>
                  <a:srgbClr val="000000"/>
                </a:solidFill>
                <a:latin typeface="Arial"/>
              </a:rPr>
              <a:t>Small </a:t>
            </a:r>
            <a:r>
              <a:rPr lang="en-GB" sz="1050" b="1" kern="0" dirty="0">
                <a:solidFill>
                  <a:srgbClr val="000000"/>
                </a:solidFill>
                <a:latin typeface="Arial"/>
              </a:rPr>
              <a:t>businesses however are likely to have much lower adaptive capacity, driven by a number of different factors. </a:t>
            </a:r>
            <a:r>
              <a:rPr lang="en-GB" sz="1050" kern="0" dirty="0">
                <a:solidFill>
                  <a:srgbClr val="000000"/>
                </a:solidFill>
                <a:latin typeface="Arial"/>
              </a:rPr>
              <a:t>Stakeholders cited various barriers to adaptation, </a:t>
            </a:r>
            <a:r>
              <a:rPr lang="en-GB" sz="1050" kern="0" dirty="0" smtClean="0">
                <a:solidFill>
                  <a:srgbClr val="000000"/>
                </a:solidFill>
                <a:latin typeface="Arial"/>
              </a:rPr>
              <a:t>including:</a:t>
            </a:r>
          </a:p>
          <a:p>
            <a:pPr marL="432000" lvl="1" indent="-171450" algn="just">
              <a:buSzPct val="100000"/>
              <a:buFont typeface="Courier New" panose="02070309020205020404" pitchFamily="49" charset="0"/>
              <a:buChar char="o"/>
            </a:pPr>
            <a:r>
              <a:rPr lang="en-GB" sz="1050" b="1" kern="0" dirty="0" smtClean="0">
                <a:solidFill>
                  <a:srgbClr val="000000"/>
                </a:solidFill>
                <a:latin typeface="Arial"/>
              </a:rPr>
              <a:t>Financial </a:t>
            </a:r>
            <a:r>
              <a:rPr lang="en-GB" sz="1050" b="1" kern="0" dirty="0">
                <a:solidFill>
                  <a:srgbClr val="000000"/>
                </a:solidFill>
                <a:latin typeface="Arial"/>
              </a:rPr>
              <a:t>constraints. </a:t>
            </a:r>
            <a:r>
              <a:rPr lang="en-GB" sz="1050" kern="0" dirty="0">
                <a:solidFill>
                  <a:srgbClr val="000000"/>
                </a:solidFill>
                <a:latin typeface="Arial"/>
              </a:rPr>
              <a:t>Many small businesses are likely to be restricted by lack of </a:t>
            </a:r>
            <a:r>
              <a:rPr lang="en-GB" sz="1050" kern="0" dirty="0" smtClean="0">
                <a:solidFill>
                  <a:srgbClr val="000000"/>
                </a:solidFill>
                <a:latin typeface="Arial"/>
              </a:rPr>
              <a:t>funds and reported difficulties in accessing insurance. This </a:t>
            </a:r>
            <a:r>
              <a:rPr lang="en-GB" sz="1050" kern="0" dirty="0">
                <a:solidFill>
                  <a:srgbClr val="000000"/>
                </a:solidFill>
                <a:latin typeface="Arial"/>
              </a:rPr>
              <a:t>restricts their ability to re-locate, and only allows them to adapt if adaptation actions are extremely cost-effective</a:t>
            </a:r>
            <a:r>
              <a:rPr lang="en-GB" sz="1050" kern="0" dirty="0" smtClean="0">
                <a:solidFill>
                  <a:srgbClr val="000000"/>
                </a:solidFill>
                <a:latin typeface="Arial"/>
              </a:rPr>
              <a:t>.</a:t>
            </a:r>
          </a:p>
          <a:p>
            <a:pPr marL="432000" lvl="1" indent="-171450" algn="just">
              <a:buSzPct val="100000"/>
              <a:buFont typeface="Courier New" panose="02070309020205020404" pitchFamily="49" charset="0"/>
              <a:buChar char="o"/>
            </a:pPr>
            <a:r>
              <a:rPr lang="en-GB" sz="1050" b="1" kern="0" dirty="0" smtClean="0">
                <a:solidFill>
                  <a:srgbClr val="000000"/>
                </a:solidFill>
                <a:latin typeface="Arial"/>
              </a:rPr>
              <a:t>Lack of awareness of flood risk (short term planning horizon). </a:t>
            </a:r>
            <a:r>
              <a:rPr lang="en-GB" sz="1050" kern="0" dirty="0" smtClean="0">
                <a:solidFill>
                  <a:srgbClr val="000000"/>
                </a:solidFill>
                <a:latin typeface="Arial"/>
              </a:rPr>
              <a:t>Businesses concentrate more on short term rather than longer term risks. Stakeholder mentioned that access to information on risk of flooding was limited and they were reliant on local and national news reports for understanding of upcoming risk. Before the first time the stakeholder was flooded they were unaware they were at risk of flooding. </a:t>
            </a:r>
            <a:endParaRPr lang="en-GB" sz="1050" kern="0" dirty="0">
              <a:solidFill>
                <a:srgbClr val="000000"/>
              </a:solidFill>
              <a:latin typeface="Arial"/>
            </a:endParaRPr>
          </a:p>
          <a:p>
            <a:pPr marL="432000" lvl="1" indent="-171450" algn="just">
              <a:buSzPct val="100000"/>
              <a:buFont typeface="Courier New" panose="02070309020205020404" pitchFamily="49" charset="0"/>
              <a:buChar char="o"/>
            </a:pPr>
            <a:r>
              <a:rPr lang="en-GB" sz="1050" b="1" kern="0" dirty="0">
                <a:solidFill>
                  <a:srgbClr val="000000"/>
                </a:solidFill>
                <a:latin typeface="Arial"/>
              </a:rPr>
              <a:t>Lack of knowledge on how to adapt. </a:t>
            </a:r>
            <a:r>
              <a:rPr lang="en-GB" sz="1050" kern="0" dirty="0">
                <a:solidFill>
                  <a:srgbClr val="000000"/>
                </a:solidFill>
                <a:latin typeface="Arial"/>
              </a:rPr>
              <a:t>Stakeholders believed that even if businesses were aware of the risks, many would not have the knowledge or information on how to protect themselves effectively. None of the stakeholders were aware of an advice service that would provide information to businesses on possible ways to adapt. However, stakeholders outlined their response plan to imminent flood risk and some staff training to ensure a quick internal response. </a:t>
            </a:r>
            <a:endParaRPr lang="en-GB" sz="1050" kern="0" dirty="0" smtClean="0">
              <a:solidFill>
                <a:srgbClr val="000000"/>
              </a:solidFill>
              <a:latin typeface="Arial"/>
            </a:endParaRPr>
          </a:p>
          <a:p>
            <a:pPr marL="0" lvl="1" indent="0" algn="just">
              <a:buSzPct val="100000"/>
              <a:buNone/>
            </a:pPr>
            <a:r>
              <a:rPr lang="en-GB" dirty="0" smtClean="0">
                <a:solidFill>
                  <a:srgbClr val="D90000"/>
                </a:solidFill>
                <a:latin typeface="Arial"/>
              </a:rPr>
              <a:t>Likely </a:t>
            </a:r>
            <a:r>
              <a:rPr lang="en-GB" dirty="0">
                <a:solidFill>
                  <a:srgbClr val="D90000"/>
                </a:solidFill>
                <a:latin typeface="Arial"/>
              </a:rPr>
              <a:t>Business Responses</a:t>
            </a:r>
          </a:p>
          <a:p>
            <a:pPr marL="171450" indent="-171450" algn="just" eaLnBrk="0" hangingPunct="0">
              <a:spcBef>
                <a:spcPts val="252"/>
              </a:spcBef>
              <a:spcAft>
                <a:spcPts val="252"/>
              </a:spcAft>
              <a:buClr>
                <a:srgbClr val="E83F35"/>
              </a:buClr>
              <a:buFont typeface="Arial" panose="020B0604020202020204" pitchFamily="34" charset="0"/>
              <a:buChar char="•"/>
            </a:pPr>
            <a:r>
              <a:rPr lang="en-GB" sz="1050" b="1" kern="0" dirty="0">
                <a:solidFill>
                  <a:srgbClr val="000000"/>
                </a:solidFill>
                <a:latin typeface="Arial"/>
              </a:rPr>
              <a:t>Small and medium businesses are likely to stay and </a:t>
            </a:r>
            <a:r>
              <a:rPr lang="en-GB" sz="1050" b="1" kern="0" dirty="0" smtClean="0">
                <a:solidFill>
                  <a:srgbClr val="000000"/>
                </a:solidFill>
                <a:latin typeface="Arial"/>
              </a:rPr>
              <a:t>attempt to adapt or stay and do </a:t>
            </a:r>
            <a:r>
              <a:rPr lang="en-GB" sz="1050" b="1" kern="0" dirty="0">
                <a:solidFill>
                  <a:srgbClr val="000000"/>
                </a:solidFill>
                <a:latin typeface="Arial"/>
              </a:rPr>
              <a:t>nothing. </a:t>
            </a:r>
            <a:r>
              <a:rPr lang="en-GB" sz="1050" kern="0" dirty="0" smtClean="0">
                <a:solidFill>
                  <a:srgbClr val="000000"/>
                </a:solidFill>
                <a:latin typeface="Arial"/>
              </a:rPr>
              <a:t>Given the prevalence of small and locally owned businesses in the Redcar area, particularly along the seafront, </a:t>
            </a:r>
            <a:r>
              <a:rPr lang="en-GB" sz="1050" b="1" kern="0" dirty="0" smtClean="0">
                <a:solidFill>
                  <a:srgbClr val="000000"/>
                </a:solidFill>
                <a:latin typeface="Arial"/>
              </a:rPr>
              <a:t>s</a:t>
            </a:r>
            <a:r>
              <a:rPr lang="en-GB" sz="1050" kern="0" dirty="0" smtClean="0">
                <a:solidFill>
                  <a:srgbClr val="000000"/>
                </a:solidFill>
                <a:latin typeface="Arial"/>
              </a:rPr>
              <a:t>takeholders reported that they would try and face the flood risk but faced obstacles in adapting. Stakeholders mentioned </a:t>
            </a:r>
            <a:r>
              <a:rPr lang="en-GB" sz="1050" kern="0" dirty="0">
                <a:solidFill>
                  <a:srgbClr val="000000"/>
                </a:solidFill>
                <a:latin typeface="Arial"/>
              </a:rPr>
              <a:t>the operational difficulties they faced in adapting and responding to flood risk given the machinery they held on site and the short notice they received in response to risk of flooding. </a:t>
            </a:r>
          </a:p>
          <a:p>
            <a:pPr marL="171450" lvl="0" indent="-171450" algn="just" eaLnBrk="0" hangingPunct="0">
              <a:spcBef>
                <a:spcPts val="288"/>
              </a:spcBef>
              <a:spcAft>
                <a:spcPts val="288"/>
              </a:spcAft>
              <a:buClr>
                <a:srgbClr val="E83F35"/>
              </a:buClr>
              <a:buFont typeface="Arial" panose="020B0604020202020204" pitchFamily="34" charset="0"/>
              <a:buChar char="•"/>
            </a:pPr>
            <a:endParaRPr lang="en-GB" sz="1050" kern="0" dirty="0" smtClean="0">
              <a:solidFill>
                <a:srgbClr val="000000"/>
              </a:solidFill>
              <a:latin typeface="Arial"/>
            </a:endParaRPr>
          </a:p>
        </p:txBody>
      </p:sp>
      <p:sp>
        <p:nvSpPr>
          <p:cNvPr id="11" name="Rectangle 5"/>
          <p:cNvSpPr txBox="1">
            <a:spLocks noChangeArrowheads="1"/>
          </p:cNvSpPr>
          <p:nvPr/>
        </p:nvSpPr>
        <p:spPr bwMode="auto">
          <a:xfrm>
            <a:off x="5157150" y="342181"/>
            <a:ext cx="4536503" cy="2850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marL="171450" indent="-171450" algn="just" eaLnBrk="0" hangingPunct="0">
              <a:spcBef>
                <a:spcPts val="252"/>
              </a:spcBef>
              <a:spcAft>
                <a:spcPts val="252"/>
              </a:spcAft>
              <a:buClr>
                <a:srgbClr val="E83F35"/>
              </a:buClr>
              <a:buFont typeface="Arial" panose="020B0604020202020204" pitchFamily="34" charset="0"/>
              <a:buChar char="•"/>
            </a:pPr>
            <a:r>
              <a:rPr lang="en-GB" sz="1050" b="1" kern="0" dirty="0">
                <a:solidFill>
                  <a:srgbClr val="000000"/>
                </a:solidFill>
                <a:latin typeface="Arial"/>
              </a:rPr>
              <a:t>Businesses likely to move or shut down, if risk of flooding does not abate</a:t>
            </a:r>
            <a:r>
              <a:rPr lang="en-GB" sz="1050" kern="0" dirty="0">
                <a:solidFill>
                  <a:srgbClr val="000000"/>
                </a:solidFill>
                <a:latin typeface="Arial"/>
              </a:rPr>
              <a:t>. The repeated damage caused by flooding, combined with the difficulties faced in physically adapting, or accessing funds to support private adaptation, they would have to consider closing down the business, or moving entirely if it were financially viable with the risk of flooding. </a:t>
            </a:r>
          </a:p>
          <a:p>
            <a:pPr marL="171450" indent="-171450" algn="just" eaLnBrk="0" hangingPunct="0">
              <a:spcBef>
                <a:spcPts val="252"/>
              </a:spcBef>
              <a:spcAft>
                <a:spcPts val="252"/>
              </a:spcAft>
              <a:buClr>
                <a:srgbClr val="E83F35"/>
              </a:buClr>
              <a:buFont typeface="Arial" panose="020B0604020202020204" pitchFamily="34" charset="0"/>
              <a:buChar char="•"/>
            </a:pPr>
            <a:r>
              <a:rPr lang="en-GB" sz="1050" b="1" kern="0" dirty="0" smtClean="0">
                <a:solidFill>
                  <a:srgbClr val="000000"/>
                </a:solidFill>
                <a:latin typeface="Arial"/>
              </a:rPr>
              <a:t>Customer </a:t>
            </a:r>
            <a:r>
              <a:rPr lang="en-GB" sz="1050" b="1" kern="0" dirty="0">
                <a:solidFill>
                  <a:srgbClr val="000000"/>
                </a:solidFill>
                <a:latin typeface="Arial"/>
              </a:rPr>
              <a:t>loyalty impacts on a business response </a:t>
            </a:r>
            <a:r>
              <a:rPr lang="en-GB" sz="1050" b="1" kern="0" dirty="0" smtClean="0">
                <a:solidFill>
                  <a:srgbClr val="000000"/>
                </a:solidFill>
                <a:latin typeface="Arial"/>
              </a:rPr>
              <a:t>decision and can vary by sector</a:t>
            </a:r>
            <a:r>
              <a:rPr lang="en-GB" sz="1050" kern="0" dirty="0" smtClean="0">
                <a:solidFill>
                  <a:srgbClr val="000000"/>
                </a:solidFill>
                <a:latin typeface="Arial"/>
              </a:rPr>
              <a:t>. </a:t>
            </a:r>
            <a:r>
              <a:rPr lang="en-GB" sz="1050" kern="0" dirty="0">
                <a:solidFill>
                  <a:srgbClr val="000000"/>
                </a:solidFill>
                <a:latin typeface="Arial"/>
              </a:rPr>
              <a:t>Stakeholders reported that </a:t>
            </a:r>
            <a:r>
              <a:rPr lang="en-GB" sz="1050" kern="0" dirty="0" smtClean="0">
                <a:solidFill>
                  <a:srgbClr val="000000"/>
                </a:solidFill>
                <a:latin typeface="Arial"/>
              </a:rPr>
              <a:t>customers </a:t>
            </a:r>
            <a:r>
              <a:rPr lang="en-GB" sz="1050" kern="0" dirty="0">
                <a:solidFill>
                  <a:srgbClr val="000000"/>
                </a:solidFill>
                <a:latin typeface="Arial"/>
              </a:rPr>
              <a:t>can be loyal to some local businesses which provide manufacturing or services to the </a:t>
            </a:r>
            <a:r>
              <a:rPr lang="en-GB" sz="1050" kern="0" dirty="0" smtClean="0">
                <a:solidFill>
                  <a:srgbClr val="000000"/>
                </a:solidFill>
                <a:latin typeface="Arial"/>
              </a:rPr>
              <a:t>area and thus they can bounce back after the risk of flooding, given repeat customers. However, businesses </a:t>
            </a:r>
            <a:r>
              <a:rPr lang="en-GB" sz="1050" kern="0" dirty="0">
                <a:solidFill>
                  <a:srgbClr val="000000"/>
                </a:solidFill>
                <a:latin typeface="Arial"/>
              </a:rPr>
              <a:t>located on the seafront and operating in the tourist sector, where </a:t>
            </a:r>
            <a:r>
              <a:rPr lang="en-GB" sz="1050" kern="0" dirty="0" smtClean="0">
                <a:solidFill>
                  <a:srgbClr val="000000"/>
                </a:solidFill>
                <a:latin typeface="Arial"/>
              </a:rPr>
              <a:t>damage from flooding can be significant, may be more reliant on one-off customers. Tourists can be likely </a:t>
            </a:r>
            <a:r>
              <a:rPr lang="en-GB" sz="1050" kern="0" dirty="0">
                <a:solidFill>
                  <a:srgbClr val="000000"/>
                </a:solidFill>
                <a:latin typeface="Arial"/>
              </a:rPr>
              <a:t>to choose </a:t>
            </a:r>
            <a:r>
              <a:rPr lang="en-GB" sz="1050" kern="0" dirty="0" smtClean="0">
                <a:solidFill>
                  <a:srgbClr val="000000"/>
                </a:solidFill>
                <a:latin typeface="Arial"/>
              </a:rPr>
              <a:t>alternative </a:t>
            </a:r>
            <a:r>
              <a:rPr lang="en-GB" sz="1050" kern="0" dirty="0">
                <a:solidFill>
                  <a:srgbClr val="000000"/>
                </a:solidFill>
                <a:latin typeface="Arial"/>
              </a:rPr>
              <a:t>holiday </a:t>
            </a:r>
            <a:r>
              <a:rPr lang="en-GB" sz="1050" kern="0" dirty="0" smtClean="0">
                <a:solidFill>
                  <a:srgbClr val="000000"/>
                </a:solidFill>
                <a:latin typeface="Arial"/>
              </a:rPr>
              <a:t>destinations </a:t>
            </a:r>
            <a:r>
              <a:rPr lang="en-GB" sz="1050" kern="0" dirty="0">
                <a:solidFill>
                  <a:srgbClr val="000000"/>
                </a:solidFill>
                <a:latin typeface="Arial"/>
              </a:rPr>
              <a:t>given </a:t>
            </a:r>
            <a:r>
              <a:rPr lang="en-GB" sz="1050" kern="0" dirty="0" smtClean="0">
                <a:solidFill>
                  <a:srgbClr val="000000"/>
                </a:solidFill>
                <a:latin typeface="Arial"/>
              </a:rPr>
              <a:t>negative </a:t>
            </a:r>
            <a:r>
              <a:rPr lang="en-GB" sz="1050" kern="0" dirty="0">
                <a:solidFill>
                  <a:srgbClr val="000000"/>
                </a:solidFill>
                <a:latin typeface="Arial"/>
              </a:rPr>
              <a:t>media </a:t>
            </a:r>
            <a:r>
              <a:rPr lang="en-GB" sz="1050" kern="0" dirty="0" smtClean="0">
                <a:solidFill>
                  <a:srgbClr val="000000"/>
                </a:solidFill>
                <a:latin typeface="Arial"/>
              </a:rPr>
              <a:t>reports and thus there can be longer term heavier impacts on these businesses. </a:t>
            </a:r>
            <a:endParaRPr lang="en-GB" sz="1050" kern="0" dirty="0">
              <a:solidFill>
                <a:srgbClr val="000000"/>
              </a:solidFill>
              <a:latin typeface="Arial"/>
            </a:endParaRPr>
          </a:p>
        </p:txBody>
      </p:sp>
    </p:spTree>
    <p:extLst>
      <p:ext uri="{BB962C8B-B14F-4D97-AF65-F5344CB8AC3E}">
        <p14:creationId xmlns:p14="http://schemas.microsoft.com/office/powerpoint/2010/main" val="11261848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56456" y="6524"/>
            <a:ext cx="977753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a:solidFill>
                  <a:srgbClr val="E83F35"/>
                </a:solidFill>
                <a:latin typeface="+mj-lt"/>
                <a:ea typeface="+mj-ea"/>
                <a:cs typeface="+mj-cs"/>
              </a:defRPr>
            </a:lvl1pPr>
            <a:lvl2pPr algn="l" rtl="0" eaLnBrk="1" fontAlgn="base" hangingPunct="1">
              <a:spcBef>
                <a:spcPct val="0"/>
              </a:spcBef>
              <a:spcAft>
                <a:spcPct val="0"/>
              </a:spcAft>
              <a:defRPr>
                <a:solidFill>
                  <a:srgbClr val="E83F35"/>
                </a:solidFill>
                <a:latin typeface="Arial" charset="0"/>
              </a:defRPr>
            </a:lvl2pPr>
            <a:lvl3pPr algn="l" rtl="0" eaLnBrk="1" fontAlgn="base" hangingPunct="1">
              <a:spcBef>
                <a:spcPct val="0"/>
              </a:spcBef>
              <a:spcAft>
                <a:spcPct val="0"/>
              </a:spcAft>
              <a:defRPr>
                <a:solidFill>
                  <a:srgbClr val="E83F35"/>
                </a:solidFill>
                <a:latin typeface="Arial" charset="0"/>
              </a:defRPr>
            </a:lvl3pPr>
            <a:lvl4pPr algn="l" rtl="0" eaLnBrk="1" fontAlgn="base" hangingPunct="1">
              <a:spcBef>
                <a:spcPct val="0"/>
              </a:spcBef>
              <a:spcAft>
                <a:spcPct val="0"/>
              </a:spcAft>
              <a:defRPr>
                <a:solidFill>
                  <a:srgbClr val="E83F35"/>
                </a:solidFill>
                <a:latin typeface="Arial" charset="0"/>
              </a:defRPr>
            </a:lvl4pPr>
            <a:lvl5pPr algn="l" rtl="0" eaLnBrk="1" fontAlgn="base" hangingPunct="1">
              <a:spcBef>
                <a:spcPct val="0"/>
              </a:spcBef>
              <a:spcAft>
                <a:spcPct val="0"/>
              </a:spcAft>
              <a:defRPr>
                <a:solidFill>
                  <a:srgbClr val="E83F35"/>
                </a:solidFill>
                <a:latin typeface="Arial" charset="0"/>
              </a:defRPr>
            </a:lvl5pPr>
            <a:lvl6pPr marL="457200" algn="l" rtl="0" eaLnBrk="1" fontAlgn="base" hangingPunct="1">
              <a:spcBef>
                <a:spcPct val="0"/>
              </a:spcBef>
              <a:spcAft>
                <a:spcPct val="0"/>
              </a:spcAft>
              <a:defRPr>
                <a:solidFill>
                  <a:srgbClr val="E83F35"/>
                </a:solidFill>
                <a:latin typeface="Arial" charset="0"/>
              </a:defRPr>
            </a:lvl6pPr>
            <a:lvl7pPr marL="914400" algn="l" rtl="0" eaLnBrk="1" fontAlgn="base" hangingPunct="1">
              <a:spcBef>
                <a:spcPct val="0"/>
              </a:spcBef>
              <a:spcAft>
                <a:spcPct val="0"/>
              </a:spcAft>
              <a:defRPr>
                <a:solidFill>
                  <a:srgbClr val="E83F35"/>
                </a:solidFill>
                <a:latin typeface="Arial" charset="0"/>
              </a:defRPr>
            </a:lvl7pPr>
            <a:lvl8pPr marL="1371600" algn="l" rtl="0" eaLnBrk="1" fontAlgn="base" hangingPunct="1">
              <a:spcBef>
                <a:spcPct val="0"/>
              </a:spcBef>
              <a:spcAft>
                <a:spcPct val="0"/>
              </a:spcAft>
              <a:defRPr>
                <a:solidFill>
                  <a:srgbClr val="E83F35"/>
                </a:solidFill>
                <a:latin typeface="Arial" charset="0"/>
              </a:defRPr>
            </a:lvl8pPr>
            <a:lvl9pPr marL="1828800" algn="l" rtl="0" eaLnBrk="1" fontAlgn="base" hangingPunct="1">
              <a:spcBef>
                <a:spcPct val="0"/>
              </a:spcBef>
              <a:spcAft>
                <a:spcPct val="0"/>
              </a:spcAft>
              <a:defRPr>
                <a:solidFill>
                  <a:srgbClr val="E83F35"/>
                </a:solidFill>
                <a:latin typeface="Arial" charset="0"/>
              </a:defRPr>
            </a:lvl9pPr>
          </a:lstStyle>
          <a:p>
            <a:pPr>
              <a:buClrTx/>
            </a:pPr>
            <a:r>
              <a:rPr lang="en-GB" sz="1800" dirty="0" smtClean="0"/>
              <a:t>Annex 1: Stakeholder Evidence - Sandwich</a:t>
            </a:r>
            <a:endParaRPr lang="en-GB" sz="1800" kern="0" dirty="0"/>
          </a:p>
        </p:txBody>
      </p:sp>
      <p:sp>
        <p:nvSpPr>
          <p:cNvPr id="19" name="Rectangle 5"/>
          <p:cNvSpPr txBox="1">
            <a:spLocks noChangeArrowheads="1"/>
          </p:cNvSpPr>
          <p:nvPr/>
        </p:nvSpPr>
        <p:spPr bwMode="auto">
          <a:xfrm>
            <a:off x="65981" y="342181"/>
            <a:ext cx="4980550" cy="5773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r>
              <a:rPr lang="en-GB" sz="1050" kern="0" dirty="0">
                <a:solidFill>
                  <a:srgbClr val="000000"/>
                </a:solidFill>
                <a:latin typeface="Arial"/>
              </a:rPr>
              <a:t>To gather specific evidence on </a:t>
            </a:r>
            <a:r>
              <a:rPr lang="en-GB" sz="1050" kern="0" dirty="0" smtClean="0">
                <a:solidFill>
                  <a:srgbClr val="000000"/>
                </a:solidFill>
                <a:latin typeface="Arial"/>
              </a:rPr>
              <a:t>businesses </a:t>
            </a:r>
            <a:r>
              <a:rPr lang="en-GB" sz="1050" kern="0" dirty="0">
                <a:solidFill>
                  <a:srgbClr val="000000"/>
                </a:solidFill>
                <a:latin typeface="Arial"/>
              </a:rPr>
              <a:t>in the </a:t>
            </a:r>
            <a:r>
              <a:rPr lang="en-GB" sz="1050" kern="0" dirty="0" smtClean="0">
                <a:solidFill>
                  <a:srgbClr val="000000"/>
                </a:solidFill>
                <a:latin typeface="Arial"/>
              </a:rPr>
              <a:t>Sandwich area</a:t>
            </a:r>
            <a:r>
              <a:rPr lang="en-GB" sz="1050" kern="0" dirty="0">
                <a:solidFill>
                  <a:srgbClr val="000000"/>
                </a:solidFill>
                <a:latin typeface="Arial"/>
              </a:rPr>
              <a:t>, </a:t>
            </a:r>
            <a:r>
              <a:rPr lang="en-GB" sz="1050" kern="0" dirty="0" smtClean="0">
                <a:solidFill>
                  <a:srgbClr val="000000"/>
                </a:solidFill>
                <a:latin typeface="Arial"/>
              </a:rPr>
              <a:t>we </a:t>
            </a:r>
            <a:r>
              <a:rPr lang="en-GB" sz="1050" kern="0" dirty="0">
                <a:solidFill>
                  <a:srgbClr val="000000"/>
                </a:solidFill>
                <a:latin typeface="Arial"/>
              </a:rPr>
              <a:t>explored with stakeholders the </a:t>
            </a:r>
            <a:r>
              <a:rPr lang="en-GB" sz="1050" kern="0" dirty="0" smtClean="0">
                <a:solidFill>
                  <a:srgbClr val="000000"/>
                </a:solidFill>
                <a:latin typeface="Arial"/>
              </a:rPr>
              <a:t>development</a:t>
            </a:r>
            <a:r>
              <a:rPr lang="en-GB" sz="1050" kern="0" dirty="0">
                <a:solidFill>
                  <a:srgbClr val="000000"/>
                </a:solidFill>
                <a:latin typeface="Arial"/>
              </a:rPr>
              <a:t> </a:t>
            </a:r>
            <a:r>
              <a:rPr lang="en-GB" sz="1050" kern="0" dirty="0" smtClean="0">
                <a:solidFill>
                  <a:srgbClr val="000000"/>
                </a:solidFill>
                <a:latin typeface="Arial"/>
              </a:rPr>
              <a:t>of the Discovery Park on the Pfizer Site and the connections to unlocked investment in the local area. This Annex summarises this evidence regarding the likely business response of large businesses and the impacts this can have on unlocked investment. </a:t>
            </a:r>
            <a:endParaRPr lang="en-GB" dirty="0">
              <a:solidFill>
                <a:srgbClr val="D90000"/>
              </a:solidFill>
              <a:latin typeface="Arial"/>
            </a:endParaRPr>
          </a:p>
          <a:p>
            <a:pPr algn="just">
              <a:spcBef>
                <a:spcPts val="288"/>
              </a:spcBef>
            </a:pPr>
            <a:r>
              <a:rPr lang="en-GB" dirty="0">
                <a:solidFill>
                  <a:srgbClr val="D90000"/>
                </a:solidFill>
                <a:latin typeface="Arial"/>
              </a:rPr>
              <a:t>Likely Business Responses</a:t>
            </a:r>
          </a:p>
          <a:p>
            <a:pPr marL="171450" indent="-171450" algn="just">
              <a:buClr>
                <a:srgbClr val="E83F35"/>
              </a:buClr>
              <a:buFont typeface="Arial" panose="020B0604020202020204" pitchFamily="34" charset="0"/>
              <a:buChar char="•"/>
            </a:pPr>
            <a:r>
              <a:rPr lang="en-GB" sz="1050" b="1" kern="0" dirty="0">
                <a:solidFill>
                  <a:srgbClr val="000000"/>
                </a:solidFill>
                <a:latin typeface="Arial"/>
              </a:rPr>
              <a:t>Large businesses may stay and adapt. </a:t>
            </a:r>
            <a:r>
              <a:rPr lang="en-GB" sz="1050" kern="0" dirty="0" smtClean="0">
                <a:solidFill>
                  <a:srgbClr val="000000"/>
                </a:solidFill>
                <a:latin typeface="Arial"/>
              </a:rPr>
              <a:t>Stakeholders reported </a:t>
            </a:r>
            <a:r>
              <a:rPr lang="en-GB" sz="1050" kern="0" dirty="0">
                <a:solidFill>
                  <a:srgbClr val="000000"/>
                </a:solidFill>
                <a:latin typeface="Arial"/>
              </a:rPr>
              <a:t>that the decision by Pfizer to </a:t>
            </a:r>
            <a:r>
              <a:rPr lang="en-GB" sz="1050" kern="0" dirty="0" smtClean="0">
                <a:solidFill>
                  <a:srgbClr val="000000"/>
                </a:solidFill>
                <a:latin typeface="Arial"/>
              </a:rPr>
              <a:t>leave the </a:t>
            </a:r>
            <a:r>
              <a:rPr lang="en-GB" sz="1050" kern="0" dirty="0">
                <a:solidFill>
                  <a:srgbClr val="000000"/>
                </a:solidFill>
                <a:latin typeface="Arial"/>
              </a:rPr>
              <a:t>Sandwich area was not informed by the risk of flooding. </a:t>
            </a:r>
            <a:r>
              <a:rPr lang="en-GB" sz="1050" kern="0" dirty="0" smtClean="0">
                <a:solidFill>
                  <a:srgbClr val="000000"/>
                </a:solidFill>
                <a:latin typeface="Arial"/>
              </a:rPr>
              <a:t>If a joint funding agreement between the local council and the company had </a:t>
            </a:r>
            <a:r>
              <a:rPr lang="en-GB" sz="1050" kern="0" dirty="0">
                <a:solidFill>
                  <a:srgbClr val="000000"/>
                </a:solidFill>
                <a:latin typeface="Arial"/>
              </a:rPr>
              <a:t>not been secured, </a:t>
            </a:r>
            <a:r>
              <a:rPr lang="en-GB" sz="1050" kern="0" dirty="0" smtClean="0">
                <a:solidFill>
                  <a:srgbClr val="000000"/>
                </a:solidFill>
                <a:latin typeface="Arial"/>
              </a:rPr>
              <a:t>we understand that Pfizer </a:t>
            </a:r>
            <a:r>
              <a:rPr lang="en-GB" sz="1050" kern="0" dirty="0">
                <a:solidFill>
                  <a:srgbClr val="000000"/>
                </a:solidFill>
                <a:latin typeface="Arial"/>
              </a:rPr>
              <a:t>would have developed the site and tried to secure new business investment. This would indicate that large businesses may be more likely to stay and adapt rather than risk moving given the large operational, employment and logistical costs involved. </a:t>
            </a:r>
            <a:endParaRPr lang="en-GB" sz="1050" i="1" kern="0" dirty="0" smtClean="0">
              <a:solidFill>
                <a:srgbClr val="000000"/>
              </a:solidFill>
              <a:latin typeface="Arial"/>
            </a:endParaRPr>
          </a:p>
          <a:p>
            <a:pPr algn="just">
              <a:buClr>
                <a:srgbClr val="E83F35"/>
              </a:buClr>
            </a:pPr>
            <a:r>
              <a:rPr lang="en-GB" dirty="0" smtClean="0">
                <a:solidFill>
                  <a:srgbClr val="D90000"/>
                </a:solidFill>
                <a:latin typeface="Arial"/>
              </a:rPr>
              <a:t>Unlocked Investment</a:t>
            </a:r>
          </a:p>
          <a:p>
            <a:pPr marL="171450" indent="-171450" algn="just">
              <a:buClr>
                <a:srgbClr val="E83F35"/>
              </a:buClr>
              <a:buFont typeface="Arial" panose="020B0604020202020204" pitchFamily="34" charset="0"/>
              <a:buChar char="•"/>
            </a:pPr>
            <a:r>
              <a:rPr lang="en-GB" sz="1050" b="1" dirty="0" smtClean="0">
                <a:latin typeface="Arial"/>
              </a:rPr>
              <a:t>The role of joint funding schemes can play an important role in unlocking investment in a given area.</a:t>
            </a:r>
            <a:r>
              <a:rPr lang="en-GB" sz="1050" dirty="0" smtClean="0">
                <a:latin typeface="Arial"/>
              </a:rPr>
              <a:t> A public private partnership can allow for more investment in FCERM than either party would be able to individually attain. With joint funding, it is possible to lend extra business and enterprise support to an area, and with this “vote of confidence” attract other businesses to an area. New businesses can avail of previous infrastructure and benefit from business links in an area. Stakeholders reported that a proportion of new business development was due to spin off companies. </a:t>
            </a:r>
          </a:p>
          <a:p>
            <a:pPr marL="171450" indent="-171450" algn="just">
              <a:buClr>
                <a:srgbClr val="E83F35"/>
              </a:buClr>
              <a:buFont typeface="Arial" panose="020B0604020202020204" pitchFamily="34" charset="0"/>
              <a:buChar char="•"/>
            </a:pPr>
            <a:r>
              <a:rPr lang="en-GB" sz="1050" b="1" dirty="0" smtClean="0">
                <a:latin typeface="Arial"/>
              </a:rPr>
              <a:t>New unlocked investment  can be widespread and indirect. </a:t>
            </a:r>
            <a:r>
              <a:rPr lang="en-GB" sz="1050" dirty="0" smtClean="0">
                <a:latin typeface="Arial"/>
              </a:rPr>
              <a:t>Stakeholder evidence suggested a range of much wider benefits of FCERM investment in the Sandwich area, than the direct new business entities on the redeveloped Pfizer site. Furthermore, the direction of influence may not always be clear. The significant transport and infrastructural developments in the Sandwich area are likely to be a function of the original investment in FCERM although it is not clear whether these would have happened as part of a general regeneration plan if the investment in FCERM had not happened. </a:t>
            </a:r>
            <a:endParaRPr lang="en-GB" sz="1050" dirty="0">
              <a:latin typeface="Arial"/>
            </a:endParaRPr>
          </a:p>
          <a:p>
            <a:pPr algn="just">
              <a:buClr>
                <a:srgbClr val="E83F35"/>
              </a:buClr>
            </a:pPr>
            <a:endParaRPr lang="en-GB" sz="1050" i="1" kern="0" dirty="0">
              <a:solidFill>
                <a:srgbClr val="E83F35"/>
              </a:solidFill>
              <a:latin typeface="Arial"/>
            </a:endParaRPr>
          </a:p>
        </p:txBody>
      </p:sp>
      <p:sp>
        <p:nvSpPr>
          <p:cNvPr id="11" name="Rectangle 5"/>
          <p:cNvSpPr txBox="1">
            <a:spLocks noChangeArrowheads="1"/>
          </p:cNvSpPr>
          <p:nvPr/>
        </p:nvSpPr>
        <p:spPr bwMode="auto">
          <a:xfrm>
            <a:off x="5157150" y="342181"/>
            <a:ext cx="4536503" cy="2850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40000"/>
              </a:spcBef>
              <a:spcAft>
                <a:spcPct val="20000"/>
              </a:spcAft>
              <a:defRPr sz="1200">
                <a:solidFill>
                  <a:schemeClr val="tx1"/>
                </a:solidFill>
                <a:latin typeface="+mn-lt"/>
                <a:ea typeface="+mn-ea"/>
                <a:cs typeface="+mn-cs"/>
              </a:defRPr>
            </a:lvl1pPr>
            <a:lvl2pPr marL="447675" indent="-257175" algn="l" rtl="0" eaLnBrk="1" fontAlgn="base" hangingPunct="1">
              <a:spcBef>
                <a:spcPct val="20000"/>
              </a:spcBef>
              <a:spcAft>
                <a:spcPct val="20000"/>
              </a:spcAft>
              <a:buClr>
                <a:srgbClr val="E83F35"/>
              </a:buClr>
              <a:buSzPct val="70000"/>
              <a:buFont typeface="Wingdings 2" pitchFamily="18" charset="2"/>
              <a:buChar char=""/>
              <a:defRPr sz="1200">
                <a:solidFill>
                  <a:schemeClr val="tx1"/>
                </a:solidFill>
                <a:latin typeface="+mn-lt"/>
              </a:defRPr>
            </a:lvl2pPr>
            <a:lvl3pPr marL="895350" indent="-266700" algn="l" rtl="0" eaLnBrk="1" fontAlgn="base" hangingPunct="1">
              <a:spcBef>
                <a:spcPct val="20000"/>
              </a:spcBef>
              <a:spcAft>
                <a:spcPct val="20000"/>
              </a:spcAft>
              <a:buClr>
                <a:srgbClr val="E83F35"/>
              </a:buClr>
              <a:buSzPct val="50000"/>
              <a:buFont typeface="Wingdings" pitchFamily="2" charset="2"/>
              <a:buChar char="o"/>
              <a:defRPr sz="1200">
                <a:solidFill>
                  <a:schemeClr val="tx1"/>
                </a:solidFill>
                <a:latin typeface="+mn-lt"/>
              </a:defRPr>
            </a:lvl3pPr>
            <a:lvl4pPr marL="2478088" indent="-382588" algn="l" rtl="0" eaLnBrk="1" fontAlgn="base" hangingPunct="1">
              <a:lnSpc>
                <a:spcPct val="125000"/>
              </a:lnSpc>
              <a:spcBef>
                <a:spcPct val="20000"/>
              </a:spcBef>
              <a:spcAft>
                <a:spcPct val="0"/>
              </a:spcAft>
              <a:buClr>
                <a:srgbClr val="D90000"/>
              </a:buClr>
              <a:buChar char="•"/>
              <a:defRPr sz="1400">
                <a:solidFill>
                  <a:srgbClr val="333333"/>
                </a:solidFill>
                <a:latin typeface="+mn-lt"/>
              </a:defRPr>
            </a:lvl4pPr>
            <a:lvl5pPr marL="37211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5pPr>
            <a:lvl6pPr marL="41783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6pPr>
            <a:lvl7pPr marL="46355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7pPr>
            <a:lvl8pPr marL="50927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8pPr>
            <a:lvl9pPr marL="5549900" algn="l" rtl="0" eaLnBrk="1" fontAlgn="base" hangingPunct="1">
              <a:spcBef>
                <a:spcPct val="20000"/>
              </a:spcBef>
              <a:spcAft>
                <a:spcPct val="0"/>
              </a:spcAft>
              <a:buClr>
                <a:srgbClr val="D90000"/>
              </a:buClr>
              <a:buFont typeface="Wingdings" pitchFamily="2" charset="2"/>
              <a:defRPr sz="1600">
                <a:solidFill>
                  <a:srgbClr val="333333"/>
                </a:solidFill>
                <a:latin typeface="+mn-lt"/>
              </a:defRPr>
            </a:lvl9pPr>
          </a:lstStyle>
          <a:p>
            <a:pPr algn="just">
              <a:spcBef>
                <a:spcPts val="288"/>
              </a:spcBef>
            </a:pPr>
            <a:endParaRPr lang="en-GB" sz="1050" i="1" kern="0" dirty="0">
              <a:solidFill>
                <a:srgbClr val="E83F35"/>
              </a:solidFill>
              <a:latin typeface="Arial"/>
            </a:endParaRPr>
          </a:p>
        </p:txBody>
      </p:sp>
    </p:spTree>
    <p:extLst>
      <p:ext uri="{BB962C8B-B14F-4D97-AF65-F5344CB8AC3E}">
        <p14:creationId xmlns:p14="http://schemas.microsoft.com/office/powerpoint/2010/main" val="11261848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Annex 2: Assumptions/ Data Used</a:t>
            </a:r>
            <a:endParaRPr lang="en-GB" dirty="0"/>
          </a:p>
        </p:txBody>
      </p:sp>
      <p:sp>
        <p:nvSpPr>
          <p:cNvPr id="3" name="Content Placeholder 2"/>
          <p:cNvSpPr>
            <a:spLocks noGrp="1"/>
          </p:cNvSpPr>
          <p:nvPr>
            <p:ph idx="1"/>
          </p:nvPr>
        </p:nvSpPr>
        <p:spPr>
          <a:xfrm>
            <a:off x="344488" y="620688"/>
            <a:ext cx="9289032" cy="5181600"/>
          </a:xfrm>
        </p:spPr>
        <p:txBody>
          <a:bodyPr/>
          <a:lstStyle/>
          <a:p>
            <a:pPr algn="just"/>
            <a:r>
              <a:rPr lang="en-GB" dirty="0" smtClean="0">
                <a:solidFill>
                  <a:srgbClr val="D90000"/>
                </a:solidFill>
                <a:latin typeface="Arial"/>
              </a:rPr>
              <a:t>Data Used</a:t>
            </a:r>
            <a:endParaRPr lang="en-US" dirty="0">
              <a:solidFill>
                <a:srgbClr val="000000"/>
              </a:solidFill>
              <a:latin typeface="Arial"/>
            </a:endParaRPr>
          </a:p>
          <a:p>
            <a:pPr marL="171450" indent="-171450" algn="just">
              <a:buClr>
                <a:srgbClr val="E83F35"/>
              </a:buClr>
              <a:buFont typeface="Arial" panose="020B0604020202020204" pitchFamily="34" charset="0"/>
              <a:buChar char="•"/>
            </a:pPr>
            <a:r>
              <a:rPr lang="en-GB" sz="1050" b="1" dirty="0">
                <a:solidFill>
                  <a:srgbClr val="000000"/>
                </a:solidFill>
                <a:latin typeface="Arial"/>
              </a:rPr>
              <a:t>Employee Numbers. </a:t>
            </a:r>
            <a:r>
              <a:rPr lang="en-GB" sz="1050" dirty="0" smtClean="0">
                <a:solidFill>
                  <a:srgbClr val="000000"/>
                </a:solidFill>
                <a:latin typeface="Arial"/>
              </a:rPr>
              <a:t>We </a:t>
            </a:r>
            <a:r>
              <a:rPr lang="en-GB" sz="1050" dirty="0">
                <a:solidFill>
                  <a:srgbClr val="000000"/>
                </a:solidFill>
                <a:latin typeface="Arial"/>
              </a:rPr>
              <a:t>assume that on average, Micro, Small/Medium, and Large businesses employ 5, 130, and 300 individuals </a:t>
            </a:r>
            <a:r>
              <a:rPr lang="en-GB" sz="1050" dirty="0" smtClean="0">
                <a:solidFill>
                  <a:srgbClr val="000000"/>
                </a:solidFill>
                <a:latin typeface="Arial"/>
              </a:rPr>
              <a:t>respectively (mid-point of the ONS range for these categories). </a:t>
            </a:r>
          </a:p>
          <a:p>
            <a:pPr marL="171450" indent="-171450" algn="just">
              <a:buClr>
                <a:srgbClr val="E83F35"/>
              </a:buClr>
              <a:buFont typeface="Arial" panose="020B0604020202020204" pitchFamily="34" charset="0"/>
              <a:buChar char="•"/>
            </a:pPr>
            <a:r>
              <a:rPr lang="en-GB" sz="1050" b="1" dirty="0" smtClean="0">
                <a:solidFill>
                  <a:srgbClr val="000000"/>
                </a:solidFill>
                <a:latin typeface="Arial"/>
              </a:rPr>
              <a:t>Annual earnings per employee</a:t>
            </a:r>
            <a:r>
              <a:rPr lang="en-GB" sz="1050" b="1" dirty="0">
                <a:solidFill>
                  <a:srgbClr val="000000"/>
                </a:solidFill>
                <a:latin typeface="Arial"/>
              </a:rPr>
              <a:t>. </a:t>
            </a:r>
            <a:r>
              <a:rPr lang="en-GB" sz="1050" dirty="0" smtClean="0">
                <a:solidFill>
                  <a:srgbClr val="000000"/>
                </a:solidFill>
                <a:latin typeface="Arial"/>
              </a:rPr>
              <a:t>We </a:t>
            </a:r>
            <a:r>
              <a:rPr lang="en-GB" sz="1050" dirty="0">
                <a:solidFill>
                  <a:srgbClr val="000000"/>
                </a:solidFill>
                <a:latin typeface="Arial"/>
              </a:rPr>
              <a:t>use mean regional </a:t>
            </a:r>
            <a:r>
              <a:rPr lang="en-GB" sz="1050" dirty="0" smtClean="0">
                <a:solidFill>
                  <a:srgbClr val="000000"/>
                </a:solidFill>
                <a:latin typeface="Arial"/>
              </a:rPr>
              <a:t>salary </a:t>
            </a:r>
            <a:r>
              <a:rPr lang="en-GB" sz="1050" dirty="0">
                <a:solidFill>
                  <a:srgbClr val="000000"/>
                </a:solidFill>
                <a:latin typeface="Arial"/>
              </a:rPr>
              <a:t>data from the Annual Survey of Hours and Earnings (</a:t>
            </a:r>
            <a:r>
              <a:rPr lang="en-GB" sz="1050" dirty="0" smtClean="0">
                <a:solidFill>
                  <a:srgbClr val="000000"/>
                </a:solidFill>
                <a:latin typeface="Arial"/>
              </a:rPr>
              <a:t>ASHE). </a:t>
            </a:r>
            <a:r>
              <a:rPr lang="en-GB" sz="1050" dirty="0">
                <a:solidFill>
                  <a:srgbClr val="000000"/>
                </a:solidFill>
                <a:latin typeface="Arial"/>
              </a:rPr>
              <a:t>This provides average </a:t>
            </a:r>
            <a:r>
              <a:rPr lang="en-GB" sz="1050" dirty="0" smtClean="0">
                <a:solidFill>
                  <a:srgbClr val="000000"/>
                </a:solidFill>
                <a:latin typeface="Arial"/>
              </a:rPr>
              <a:t>and median salary data for </a:t>
            </a:r>
            <a:r>
              <a:rPr lang="en-GB" sz="1050" dirty="0">
                <a:solidFill>
                  <a:srgbClr val="000000"/>
                </a:solidFill>
                <a:latin typeface="Arial"/>
              </a:rPr>
              <a:t>each business </a:t>
            </a:r>
            <a:r>
              <a:rPr lang="en-GB" sz="1050" dirty="0" smtClean="0">
                <a:solidFill>
                  <a:srgbClr val="000000"/>
                </a:solidFill>
                <a:latin typeface="Arial"/>
              </a:rPr>
              <a:t>sector in each region of the UK, </a:t>
            </a:r>
            <a:r>
              <a:rPr lang="en-GB" sz="1050" dirty="0">
                <a:solidFill>
                  <a:srgbClr val="000000"/>
                </a:solidFill>
                <a:latin typeface="Arial"/>
              </a:rPr>
              <a:t>allowing us to apply different salary figures for different business types. Where sectoral salary data is not available, we apply the average </a:t>
            </a:r>
            <a:r>
              <a:rPr lang="en-GB" sz="1050" dirty="0" smtClean="0">
                <a:solidFill>
                  <a:srgbClr val="000000"/>
                </a:solidFill>
                <a:latin typeface="Arial"/>
              </a:rPr>
              <a:t>salary for the region in which the floodplain is located.</a:t>
            </a:r>
          </a:p>
          <a:p>
            <a:pPr algn="just"/>
            <a:r>
              <a:rPr lang="en-GB" dirty="0" smtClean="0">
                <a:solidFill>
                  <a:srgbClr val="D90000"/>
                </a:solidFill>
                <a:latin typeface="Arial"/>
              </a:rPr>
              <a:t>Assumptions</a:t>
            </a:r>
          </a:p>
          <a:p>
            <a:pPr algn="just"/>
            <a:r>
              <a:rPr lang="en-GB" sz="1050" dirty="0" smtClean="0">
                <a:solidFill>
                  <a:srgbClr val="000000"/>
                </a:solidFill>
                <a:latin typeface="Arial"/>
              </a:rPr>
              <a:t>There is inherent uncertainty surrounding the </a:t>
            </a:r>
            <a:r>
              <a:rPr lang="en-GB" sz="1050" dirty="0" smtClean="0">
                <a:latin typeface="Arial"/>
              </a:rPr>
              <a:t>dynamic impacts</a:t>
            </a:r>
            <a:r>
              <a:rPr lang="en-GB" sz="1050" dirty="0" smtClean="0">
                <a:solidFill>
                  <a:srgbClr val="000000"/>
                </a:solidFill>
                <a:latin typeface="Arial"/>
              </a:rPr>
              <a:t> of the schemes. In order to capture this, we use a range of assumptions around key inputs in the calculations, in order to generate a range of potential GVA impacts. These assumptions are set out in the table below.</a:t>
            </a:r>
          </a:p>
          <a:p>
            <a:pPr algn="just">
              <a:buClr>
                <a:srgbClr val="E83F35"/>
              </a:buClr>
            </a:pPr>
            <a:endParaRPr lang="en-GB" sz="1050" dirty="0">
              <a:solidFill>
                <a:srgbClr val="000000"/>
              </a:solidFill>
              <a:latin typeface="Arial"/>
            </a:endParaRPr>
          </a:p>
          <a:p>
            <a:pPr marL="171450" indent="-171450" algn="just">
              <a:buClr>
                <a:srgbClr val="E83F35"/>
              </a:buClr>
              <a:buFont typeface="Arial" panose="020B0604020202020204" pitchFamily="34" charset="0"/>
              <a:buChar char="•"/>
            </a:pPr>
            <a:endParaRPr lang="en-GB" sz="1050" b="1" dirty="0"/>
          </a:p>
        </p:txBody>
      </p:sp>
      <p:graphicFrame>
        <p:nvGraphicFramePr>
          <p:cNvPr id="6" name="Group 3"/>
          <p:cNvGraphicFramePr>
            <a:graphicFrameLocks/>
          </p:cNvGraphicFramePr>
          <p:nvPr>
            <p:extLst>
              <p:ext uri="{D42A27DB-BD31-4B8C-83A1-F6EECF244321}">
                <p14:modId xmlns:p14="http://schemas.microsoft.com/office/powerpoint/2010/main" val="2309888298"/>
              </p:ext>
            </p:extLst>
          </p:nvPr>
        </p:nvGraphicFramePr>
        <p:xfrm>
          <a:off x="416496" y="2780928"/>
          <a:ext cx="9145016" cy="2923885"/>
        </p:xfrm>
        <a:graphic>
          <a:graphicData uri="http://schemas.openxmlformats.org/drawingml/2006/table">
            <a:tbl>
              <a:tblPr/>
              <a:tblGrid>
                <a:gridCol w="2560604"/>
                <a:gridCol w="6584412"/>
              </a:tblGrid>
              <a:tr h="288925">
                <a:tc>
                  <a:txBody>
                    <a:bodyPr/>
                    <a:lstStyle>
                      <a:lvl1pPr algn="l">
                        <a:spcBef>
                          <a:spcPct val="40000"/>
                        </a:spcBef>
                        <a:spcAft>
                          <a:spcPct val="20000"/>
                        </a:spcAft>
                        <a:defRPr sz="1000">
                          <a:solidFill>
                            <a:schemeClr val="tx1"/>
                          </a:solidFill>
                          <a:latin typeface="Garamond" pitchFamily="18" charset="0"/>
                        </a:defRPr>
                      </a:lvl1pPr>
                      <a:lvl2pPr marL="276225" algn="l">
                        <a:spcBef>
                          <a:spcPct val="20000"/>
                        </a:spcBef>
                        <a:spcAft>
                          <a:spcPct val="20000"/>
                        </a:spcAft>
                        <a:buClr>
                          <a:srgbClr val="E83F35"/>
                        </a:buClr>
                        <a:buSzPct val="70000"/>
                        <a:buFont typeface="Wingdings 2" pitchFamily="18" charset="2"/>
                        <a:defRPr sz="1000">
                          <a:solidFill>
                            <a:schemeClr val="tx1"/>
                          </a:solidFill>
                          <a:latin typeface="Garamond" pitchFamily="18" charset="0"/>
                        </a:defRPr>
                      </a:lvl2pPr>
                      <a:lvl3pPr marL="623888" algn="l">
                        <a:spcBef>
                          <a:spcPct val="20000"/>
                        </a:spcBef>
                        <a:spcAft>
                          <a:spcPct val="20000"/>
                        </a:spcAft>
                        <a:buClr>
                          <a:srgbClr val="E83F35"/>
                        </a:buClr>
                        <a:buSzPct val="50000"/>
                        <a:buFont typeface="Wingdings" pitchFamily="2" charset="2"/>
                        <a:defRPr sz="1000">
                          <a:solidFill>
                            <a:schemeClr val="tx1"/>
                          </a:solidFill>
                          <a:latin typeface="Garamond" pitchFamily="18" charset="0"/>
                        </a:defRPr>
                      </a:lvl3pPr>
                      <a:lvl4pPr marL="2095500" algn="l">
                        <a:lnSpc>
                          <a:spcPct val="125000"/>
                        </a:lnSpc>
                        <a:spcBef>
                          <a:spcPct val="20000"/>
                        </a:spcBef>
                        <a:buClr>
                          <a:srgbClr val="D90000"/>
                        </a:buClr>
                        <a:defRPr sz="1200">
                          <a:solidFill>
                            <a:srgbClr val="333333"/>
                          </a:solidFill>
                          <a:latin typeface="Garamond" pitchFamily="18" charset="0"/>
                        </a:defRPr>
                      </a:lvl4pPr>
                      <a:lvl5pPr marL="3721100" algn="l">
                        <a:spcBef>
                          <a:spcPct val="20000"/>
                        </a:spcBef>
                        <a:buClr>
                          <a:srgbClr val="D90000"/>
                        </a:buClr>
                        <a:buFont typeface="Wingdings" pitchFamily="2" charset="2"/>
                        <a:defRPr sz="1400">
                          <a:solidFill>
                            <a:srgbClr val="333333"/>
                          </a:solidFill>
                          <a:latin typeface="Garamond" pitchFamily="18" charset="0"/>
                        </a:defRPr>
                      </a:lvl5pPr>
                      <a:lvl6pPr marL="4178300" fontAlgn="base">
                        <a:spcBef>
                          <a:spcPct val="20000"/>
                        </a:spcBef>
                        <a:spcAft>
                          <a:spcPct val="0"/>
                        </a:spcAft>
                        <a:buClr>
                          <a:srgbClr val="D90000"/>
                        </a:buClr>
                        <a:buFont typeface="Wingdings" pitchFamily="2" charset="2"/>
                        <a:defRPr sz="1400">
                          <a:solidFill>
                            <a:srgbClr val="333333"/>
                          </a:solidFill>
                          <a:latin typeface="Garamond" pitchFamily="18" charset="0"/>
                        </a:defRPr>
                      </a:lvl6pPr>
                      <a:lvl7pPr marL="4635500" fontAlgn="base">
                        <a:spcBef>
                          <a:spcPct val="20000"/>
                        </a:spcBef>
                        <a:spcAft>
                          <a:spcPct val="0"/>
                        </a:spcAft>
                        <a:buClr>
                          <a:srgbClr val="D90000"/>
                        </a:buClr>
                        <a:buFont typeface="Wingdings" pitchFamily="2" charset="2"/>
                        <a:defRPr sz="1400">
                          <a:solidFill>
                            <a:srgbClr val="333333"/>
                          </a:solidFill>
                          <a:latin typeface="Garamond" pitchFamily="18" charset="0"/>
                        </a:defRPr>
                      </a:lvl7pPr>
                      <a:lvl8pPr marL="5092700" fontAlgn="base">
                        <a:spcBef>
                          <a:spcPct val="20000"/>
                        </a:spcBef>
                        <a:spcAft>
                          <a:spcPct val="0"/>
                        </a:spcAft>
                        <a:buClr>
                          <a:srgbClr val="D90000"/>
                        </a:buClr>
                        <a:buFont typeface="Wingdings" pitchFamily="2" charset="2"/>
                        <a:defRPr sz="1400">
                          <a:solidFill>
                            <a:srgbClr val="333333"/>
                          </a:solidFill>
                          <a:latin typeface="Garamond" pitchFamily="18" charset="0"/>
                        </a:defRPr>
                      </a:lvl8pPr>
                      <a:lvl9pPr marL="5549900" fontAlgn="base">
                        <a:spcBef>
                          <a:spcPct val="20000"/>
                        </a:spcBef>
                        <a:spcAft>
                          <a:spcPct val="0"/>
                        </a:spcAft>
                        <a:buClr>
                          <a:srgbClr val="D90000"/>
                        </a:buClr>
                        <a:buFont typeface="Wingdings" pitchFamily="2" charset="2"/>
                        <a:defRPr sz="1400">
                          <a:solidFill>
                            <a:srgbClr val="333333"/>
                          </a:solidFill>
                          <a:latin typeface="Garamond" pitchFamily="18" charset="0"/>
                        </a:defRPr>
                      </a:lvl9pPr>
                    </a:lstStyle>
                    <a:p>
                      <a:pPr marL="0" marR="0" lvl="0" indent="0" algn="l" defTabSz="914400" rtl="0" eaLnBrk="1" fontAlgn="base" latinLnBrk="0" hangingPunct="1">
                        <a:lnSpc>
                          <a:spcPct val="100000"/>
                        </a:lnSpc>
                        <a:spcBef>
                          <a:spcPct val="40000"/>
                        </a:spcBef>
                        <a:spcAft>
                          <a:spcPct val="20000"/>
                        </a:spcAft>
                        <a:buClrTx/>
                        <a:buSzTx/>
                        <a:buFontTx/>
                        <a:buNone/>
                        <a:tabLst/>
                      </a:pPr>
                      <a:r>
                        <a:rPr kumimoji="0" lang="en-GB" altLang="en-US" sz="1000" b="1" i="0" u="none" strike="noStrike" cap="none" normalizeH="0" baseline="0" dirty="0" smtClean="0">
                          <a:ln>
                            <a:noFill/>
                          </a:ln>
                          <a:solidFill>
                            <a:schemeClr val="bg1"/>
                          </a:solidFill>
                          <a:effectLst/>
                          <a:latin typeface="Arial" charset="0"/>
                        </a:rPr>
                        <a:t>Input</a:t>
                      </a:r>
                    </a:p>
                  </a:txBody>
                  <a:tcPr marL="36000" marR="36000" marT="36000" marB="36000" anchor="ctr" horzOverflow="overflow">
                    <a:lnL cap="flat">
                      <a:noFill/>
                    </a:lnL>
                    <a:lnR w="12700" cap="flat" cmpd="sng" algn="ctr">
                      <a:solidFill>
                        <a:srgbClr val="E83F35"/>
                      </a:solidFill>
                      <a:prstDash val="solid"/>
                      <a:round/>
                      <a:headEnd type="none" w="med" len="med"/>
                      <a:tailEnd type="none" w="med" len="med"/>
                    </a:lnR>
                    <a:lnT cap="flat">
                      <a:noFill/>
                    </a:lnT>
                    <a:lnB>
                      <a:noFill/>
                    </a:lnB>
                    <a:lnTlToBr>
                      <a:noFill/>
                    </a:lnTlToBr>
                    <a:lnBlToTr>
                      <a:noFill/>
                    </a:lnBlToTr>
                    <a:solidFill>
                      <a:srgbClr val="E83F35"/>
                    </a:solidFill>
                  </a:tcPr>
                </a:tc>
                <a:tc>
                  <a:txBody>
                    <a:bodyPr/>
                    <a:lstStyle>
                      <a:lvl1pPr algn="l">
                        <a:spcBef>
                          <a:spcPct val="40000"/>
                        </a:spcBef>
                        <a:spcAft>
                          <a:spcPct val="20000"/>
                        </a:spcAft>
                        <a:defRPr sz="1000">
                          <a:solidFill>
                            <a:schemeClr val="tx1"/>
                          </a:solidFill>
                          <a:latin typeface="Garamond" pitchFamily="18" charset="0"/>
                        </a:defRPr>
                      </a:lvl1pPr>
                      <a:lvl2pPr marL="276225" algn="l">
                        <a:spcBef>
                          <a:spcPct val="20000"/>
                        </a:spcBef>
                        <a:spcAft>
                          <a:spcPct val="20000"/>
                        </a:spcAft>
                        <a:buClr>
                          <a:srgbClr val="E83F35"/>
                        </a:buClr>
                        <a:buSzPct val="70000"/>
                        <a:buFont typeface="Wingdings 2" pitchFamily="18" charset="2"/>
                        <a:defRPr sz="1000">
                          <a:solidFill>
                            <a:schemeClr val="tx1"/>
                          </a:solidFill>
                          <a:latin typeface="Garamond" pitchFamily="18" charset="0"/>
                        </a:defRPr>
                      </a:lvl2pPr>
                      <a:lvl3pPr marL="623888" algn="l">
                        <a:spcBef>
                          <a:spcPct val="20000"/>
                        </a:spcBef>
                        <a:spcAft>
                          <a:spcPct val="20000"/>
                        </a:spcAft>
                        <a:buClr>
                          <a:srgbClr val="E83F35"/>
                        </a:buClr>
                        <a:buSzPct val="50000"/>
                        <a:buFont typeface="Wingdings" pitchFamily="2" charset="2"/>
                        <a:defRPr sz="1000">
                          <a:solidFill>
                            <a:schemeClr val="tx1"/>
                          </a:solidFill>
                          <a:latin typeface="Garamond" pitchFamily="18" charset="0"/>
                        </a:defRPr>
                      </a:lvl3pPr>
                      <a:lvl4pPr marL="2095500" algn="l">
                        <a:lnSpc>
                          <a:spcPct val="125000"/>
                        </a:lnSpc>
                        <a:spcBef>
                          <a:spcPct val="20000"/>
                        </a:spcBef>
                        <a:buClr>
                          <a:srgbClr val="D90000"/>
                        </a:buClr>
                        <a:defRPr sz="1200">
                          <a:solidFill>
                            <a:srgbClr val="333333"/>
                          </a:solidFill>
                          <a:latin typeface="Garamond" pitchFamily="18" charset="0"/>
                        </a:defRPr>
                      </a:lvl4pPr>
                      <a:lvl5pPr marL="3721100" algn="l">
                        <a:spcBef>
                          <a:spcPct val="20000"/>
                        </a:spcBef>
                        <a:buClr>
                          <a:srgbClr val="D90000"/>
                        </a:buClr>
                        <a:buFont typeface="Wingdings" pitchFamily="2" charset="2"/>
                        <a:defRPr sz="1400">
                          <a:solidFill>
                            <a:srgbClr val="333333"/>
                          </a:solidFill>
                          <a:latin typeface="Garamond" pitchFamily="18" charset="0"/>
                        </a:defRPr>
                      </a:lvl5pPr>
                      <a:lvl6pPr marL="4178300" fontAlgn="base">
                        <a:spcBef>
                          <a:spcPct val="20000"/>
                        </a:spcBef>
                        <a:spcAft>
                          <a:spcPct val="0"/>
                        </a:spcAft>
                        <a:buClr>
                          <a:srgbClr val="D90000"/>
                        </a:buClr>
                        <a:buFont typeface="Wingdings" pitchFamily="2" charset="2"/>
                        <a:defRPr sz="1400">
                          <a:solidFill>
                            <a:srgbClr val="333333"/>
                          </a:solidFill>
                          <a:latin typeface="Garamond" pitchFamily="18" charset="0"/>
                        </a:defRPr>
                      </a:lvl6pPr>
                      <a:lvl7pPr marL="4635500" fontAlgn="base">
                        <a:spcBef>
                          <a:spcPct val="20000"/>
                        </a:spcBef>
                        <a:spcAft>
                          <a:spcPct val="0"/>
                        </a:spcAft>
                        <a:buClr>
                          <a:srgbClr val="D90000"/>
                        </a:buClr>
                        <a:buFont typeface="Wingdings" pitchFamily="2" charset="2"/>
                        <a:defRPr sz="1400">
                          <a:solidFill>
                            <a:srgbClr val="333333"/>
                          </a:solidFill>
                          <a:latin typeface="Garamond" pitchFamily="18" charset="0"/>
                        </a:defRPr>
                      </a:lvl7pPr>
                      <a:lvl8pPr marL="5092700" fontAlgn="base">
                        <a:spcBef>
                          <a:spcPct val="20000"/>
                        </a:spcBef>
                        <a:spcAft>
                          <a:spcPct val="0"/>
                        </a:spcAft>
                        <a:buClr>
                          <a:srgbClr val="D90000"/>
                        </a:buClr>
                        <a:buFont typeface="Wingdings" pitchFamily="2" charset="2"/>
                        <a:defRPr sz="1400">
                          <a:solidFill>
                            <a:srgbClr val="333333"/>
                          </a:solidFill>
                          <a:latin typeface="Garamond" pitchFamily="18" charset="0"/>
                        </a:defRPr>
                      </a:lvl8pPr>
                      <a:lvl9pPr marL="5549900" fontAlgn="base">
                        <a:spcBef>
                          <a:spcPct val="20000"/>
                        </a:spcBef>
                        <a:spcAft>
                          <a:spcPct val="0"/>
                        </a:spcAft>
                        <a:buClr>
                          <a:srgbClr val="D90000"/>
                        </a:buClr>
                        <a:buFont typeface="Wingdings" pitchFamily="2" charset="2"/>
                        <a:defRPr sz="1400">
                          <a:solidFill>
                            <a:srgbClr val="333333"/>
                          </a:solidFill>
                          <a:latin typeface="Garamond" pitchFamily="18" charset="0"/>
                        </a:defRPr>
                      </a:lvl9pPr>
                    </a:lstStyle>
                    <a:p>
                      <a:pPr marL="0" marR="0" lvl="0" indent="0" algn="l" defTabSz="914400" rtl="0" eaLnBrk="1" fontAlgn="base" latinLnBrk="0" hangingPunct="1">
                        <a:lnSpc>
                          <a:spcPct val="100000"/>
                        </a:lnSpc>
                        <a:spcBef>
                          <a:spcPct val="40000"/>
                        </a:spcBef>
                        <a:spcAft>
                          <a:spcPct val="20000"/>
                        </a:spcAft>
                        <a:buClrTx/>
                        <a:buSzTx/>
                        <a:buFontTx/>
                        <a:buNone/>
                        <a:tabLst/>
                      </a:pPr>
                      <a:r>
                        <a:rPr kumimoji="0" lang="en-GB" altLang="en-US" sz="1000" b="1" i="0" u="none" strike="noStrike" cap="none" normalizeH="0" baseline="0" dirty="0" smtClean="0">
                          <a:ln>
                            <a:noFill/>
                          </a:ln>
                          <a:solidFill>
                            <a:schemeClr val="bg1"/>
                          </a:solidFill>
                          <a:effectLst/>
                          <a:latin typeface="Arial" charset="0"/>
                        </a:rPr>
                        <a:t>Assumptions</a:t>
                      </a:r>
                    </a:p>
                  </a:txBody>
                  <a:tcPr marL="36000" marR="36000" marT="36000" marB="36000" anchor="ctr" horzOverflow="overflow">
                    <a:lnL w="12700" cap="flat" cmpd="sng" algn="ctr">
                      <a:solidFill>
                        <a:srgbClr val="E83F35"/>
                      </a:solidFill>
                      <a:prstDash val="solid"/>
                      <a:round/>
                      <a:headEnd type="none" w="med" len="med"/>
                      <a:tailEnd type="none" w="med" len="med"/>
                    </a:lnL>
                    <a:lnR w="12700" cap="flat" cmpd="sng" algn="ctr">
                      <a:solidFill>
                        <a:srgbClr val="E83F35"/>
                      </a:solidFill>
                      <a:prstDash val="solid"/>
                      <a:round/>
                      <a:headEnd type="none" w="med" len="med"/>
                      <a:tailEnd type="none" w="med" len="med"/>
                    </a:lnR>
                    <a:lnT cap="flat">
                      <a:noFill/>
                    </a:lnT>
                    <a:lnB>
                      <a:noFill/>
                    </a:lnB>
                    <a:lnTlToBr>
                      <a:noFill/>
                    </a:lnTlToBr>
                    <a:lnBlToTr>
                      <a:noFill/>
                    </a:lnBlToTr>
                    <a:solidFill>
                      <a:srgbClr val="E83F35"/>
                    </a:solidFill>
                  </a:tcPr>
                </a:tc>
              </a:tr>
              <a:tr h="288925">
                <a:tc>
                  <a:txBody>
                    <a:bodyPr/>
                    <a:lstStyle>
                      <a:lvl1pPr algn="l">
                        <a:spcBef>
                          <a:spcPct val="40000"/>
                        </a:spcBef>
                        <a:spcAft>
                          <a:spcPct val="20000"/>
                        </a:spcAft>
                        <a:defRPr sz="1000">
                          <a:solidFill>
                            <a:schemeClr val="tx1"/>
                          </a:solidFill>
                          <a:latin typeface="Garamond" pitchFamily="18" charset="0"/>
                        </a:defRPr>
                      </a:lvl1pPr>
                      <a:lvl2pPr marL="276225" algn="l">
                        <a:spcBef>
                          <a:spcPct val="20000"/>
                        </a:spcBef>
                        <a:spcAft>
                          <a:spcPct val="20000"/>
                        </a:spcAft>
                        <a:buClr>
                          <a:srgbClr val="E83F35"/>
                        </a:buClr>
                        <a:buSzPct val="70000"/>
                        <a:buFont typeface="Wingdings 2" pitchFamily="18" charset="2"/>
                        <a:defRPr sz="1000">
                          <a:solidFill>
                            <a:schemeClr val="tx1"/>
                          </a:solidFill>
                          <a:latin typeface="Garamond" pitchFamily="18" charset="0"/>
                        </a:defRPr>
                      </a:lvl2pPr>
                      <a:lvl3pPr marL="623888" algn="l">
                        <a:spcBef>
                          <a:spcPct val="20000"/>
                        </a:spcBef>
                        <a:spcAft>
                          <a:spcPct val="20000"/>
                        </a:spcAft>
                        <a:buClr>
                          <a:srgbClr val="E83F35"/>
                        </a:buClr>
                        <a:buSzPct val="50000"/>
                        <a:buFont typeface="Wingdings" pitchFamily="2" charset="2"/>
                        <a:defRPr sz="1000">
                          <a:solidFill>
                            <a:schemeClr val="tx1"/>
                          </a:solidFill>
                          <a:latin typeface="Garamond" pitchFamily="18" charset="0"/>
                        </a:defRPr>
                      </a:lvl3pPr>
                      <a:lvl4pPr marL="2095500" algn="l">
                        <a:lnSpc>
                          <a:spcPct val="125000"/>
                        </a:lnSpc>
                        <a:spcBef>
                          <a:spcPct val="20000"/>
                        </a:spcBef>
                        <a:buClr>
                          <a:srgbClr val="D90000"/>
                        </a:buClr>
                        <a:defRPr sz="1200">
                          <a:solidFill>
                            <a:srgbClr val="333333"/>
                          </a:solidFill>
                          <a:latin typeface="Garamond" pitchFamily="18" charset="0"/>
                        </a:defRPr>
                      </a:lvl4pPr>
                      <a:lvl5pPr marL="3721100" algn="l">
                        <a:spcBef>
                          <a:spcPct val="20000"/>
                        </a:spcBef>
                        <a:buClr>
                          <a:srgbClr val="D90000"/>
                        </a:buClr>
                        <a:buFont typeface="Wingdings" pitchFamily="2" charset="2"/>
                        <a:defRPr sz="1400">
                          <a:solidFill>
                            <a:srgbClr val="333333"/>
                          </a:solidFill>
                          <a:latin typeface="Garamond" pitchFamily="18" charset="0"/>
                        </a:defRPr>
                      </a:lvl5pPr>
                      <a:lvl6pPr marL="4178300" fontAlgn="base">
                        <a:spcBef>
                          <a:spcPct val="20000"/>
                        </a:spcBef>
                        <a:spcAft>
                          <a:spcPct val="0"/>
                        </a:spcAft>
                        <a:buClr>
                          <a:srgbClr val="D90000"/>
                        </a:buClr>
                        <a:buFont typeface="Wingdings" pitchFamily="2" charset="2"/>
                        <a:defRPr sz="1400">
                          <a:solidFill>
                            <a:srgbClr val="333333"/>
                          </a:solidFill>
                          <a:latin typeface="Garamond" pitchFamily="18" charset="0"/>
                        </a:defRPr>
                      </a:lvl6pPr>
                      <a:lvl7pPr marL="4635500" fontAlgn="base">
                        <a:spcBef>
                          <a:spcPct val="20000"/>
                        </a:spcBef>
                        <a:spcAft>
                          <a:spcPct val="0"/>
                        </a:spcAft>
                        <a:buClr>
                          <a:srgbClr val="D90000"/>
                        </a:buClr>
                        <a:buFont typeface="Wingdings" pitchFamily="2" charset="2"/>
                        <a:defRPr sz="1400">
                          <a:solidFill>
                            <a:srgbClr val="333333"/>
                          </a:solidFill>
                          <a:latin typeface="Garamond" pitchFamily="18" charset="0"/>
                        </a:defRPr>
                      </a:lvl7pPr>
                      <a:lvl8pPr marL="5092700" fontAlgn="base">
                        <a:spcBef>
                          <a:spcPct val="20000"/>
                        </a:spcBef>
                        <a:spcAft>
                          <a:spcPct val="0"/>
                        </a:spcAft>
                        <a:buClr>
                          <a:srgbClr val="D90000"/>
                        </a:buClr>
                        <a:buFont typeface="Wingdings" pitchFamily="2" charset="2"/>
                        <a:defRPr sz="1400">
                          <a:solidFill>
                            <a:srgbClr val="333333"/>
                          </a:solidFill>
                          <a:latin typeface="Garamond" pitchFamily="18" charset="0"/>
                        </a:defRPr>
                      </a:lvl8pPr>
                      <a:lvl9pPr marL="5549900" fontAlgn="base">
                        <a:spcBef>
                          <a:spcPct val="20000"/>
                        </a:spcBef>
                        <a:spcAft>
                          <a:spcPct val="0"/>
                        </a:spcAft>
                        <a:buClr>
                          <a:srgbClr val="D90000"/>
                        </a:buClr>
                        <a:buFont typeface="Wingdings" pitchFamily="2" charset="2"/>
                        <a:defRPr sz="1400">
                          <a:solidFill>
                            <a:srgbClr val="333333"/>
                          </a:solidFill>
                          <a:latin typeface="Garamond" pitchFamily="18" charset="0"/>
                        </a:defRPr>
                      </a:lvl9pPr>
                    </a:lstStyle>
                    <a:p>
                      <a:pPr marL="0" marR="0" lvl="0" indent="0" algn="l" defTabSz="914400" rtl="0" eaLnBrk="1" fontAlgn="base" latinLnBrk="0" hangingPunct="1">
                        <a:lnSpc>
                          <a:spcPct val="100000"/>
                        </a:lnSpc>
                        <a:spcBef>
                          <a:spcPct val="40000"/>
                        </a:spcBef>
                        <a:spcAft>
                          <a:spcPct val="20000"/>
                        </a:spcAft>
                        <a:buClrTx/>
                        <a:buSzTx/>
                        <a:buFontTx/>
                        <a:buNone/>
                        <a:tabLst/>
                      </a:pPr>
                      <a:r>
                        <a:rPr kumimoji="0" lang="en-GB" altLang="en-US" sz="1000" b="1" i="0" u="none" strike="noStrike" cap="none" normalizeH="0" baseline="0" dirty="0" smtClean="0">
                          <a:ln>
                            <a:noFill/>
                          </a:ln>
                          <a:solidFill>
                            <a:schemeClr val="tx1"/>
                          </a:solidFill>
                          <a:effectLst/>
                          <a:latin typeface="Arial" charset="0"/>
                        </a:rPr>
                        <a:t>Average length of business disruption for those who Stay + Do Nothing</a:t>
                      </a:r>
                    </a:p>
                  </a:txBody>
                  <a:tcPr marL="36000" marR="36000" marT="36000" marB="36000" anchor="ctr" horzOverflow="overflow">
                    <a:lnL cap="flat">
                      <a:noFill/>
                    </a:lnL>
                    <a:lnR>
                      <a:noFill/>
                    </a:lnR>
                    <a:lnT>
                      <a:noFill/>
                    </a:lnT>
                    <a:lnB w="12700" cap="flat" cmpd="sng" algn="ctr">
                      <a:solidFill>
                        <a:srgbClr val="A5ACAF"/>
                      </a:solidFill>
                      <a:prstDash val="solid"/>
                      <a:round/>
                      <a:headEnd type="none" w="med" len="med"/>
                      <a:tailEnd type="none" w="med" len="med"/>
                    </a:lnB>
                    <a:lnTlToBr>
                      <a:noFill/>
                    </a:lnTlToBr>
                    <a:lnBlToTr>
                      <a:noFill/>
                    </a:lnBlToTr>
                    <a:noFill/>
                  </a:tcPr>
                </a:tc>
                <a:tc>
                  <a:txBody>
                    <a:bodyPr/>
                    <a:lstStyle>
                      <a:lvl1pPr algn="l">
                        <a:spcBef>
                          <a:spcPct val="40000"/>
                        </a:spcBef>
                        <a:spcAft>
                          <a:spcPct val="20000"/>
                        </a:spcAft>
                        <a:defRPr sz="1000">
                          <a:solidFill>
                            <a:schemeClr val="tx1"/>
                          </a:solidFill>
                          <a:latin typeface="Garamond" pitchFamily="18" charset="0"/>
                        </a:defRPr>
                      </a:lvl1pPr>
                      <a:lvl2pPr marL="276225" algn="l">
                        <a:spcBef>
                          <a:spcPct val="20000"/>
                        </a:spcBef>
                        <a:spcAft>
                          <a:spcPct val="20000"/>
                        </a:spcAft>
                        <a:buClr>
                          <a:srgbClr val="E83F35"/>
                        </a:buClr>
                        <a:buSzPct val="70000"/>
                        <a:buFont typeface="Wingdings 2" pitchFamily="18" charset="2"/>
                        <a:defRPr sz="1000">
                          <a:solidFill>
                            <a:schemeClr val="tx1"/>
                          </a:solidFill>
                          <a:latin typeface="Garamond" pitchFamily="18" charset="0"/>
                        </a:defRPr>
                      </a:lvl2pPr>
                      <a:lvl3pPr marL="623888" algn="l">
                        <a:spcBef>
                          <a:spcPct val="20000"/>
                        </a:spcBef>
                        <a:spcAft>
                          <a:spcPct val="20000"/>
                        </a:spcAft>
                        <a:buClr>
                          <a:srgbClr val="E83F35"/>
                        </a:buClr>
                        <a:buSzPct val="50000"/>
                        <a:buFont typeface="Wingdings" pitchFamily="2" charset="2"/>
                        <a:defRPr sz="1000">
                          <a:solidFill>
                            <a:schemeClr val="tx1"/>
                          </a:solidFill>
                          <a:latin typeface="Garamond" pitchFamily="18" charset="0"/>
                        </a:defRPr>
                      </a:lvl3pPr>
                      <a:lvl4pPr marL="2095500" algn="l">
                        <a:lnSpc>
                          <a:spcPct val="125000"/>
                        </a:lnSpc>
                        <a:spcBef>
                          <a:spcPct val="20000"/>
                        </a:spcBef>
                        <a:buClr>
                          <a:srgbClr val="D90000"/>
                        </a:buClr>
                        <a:defRPr sz="1200">
                          <a:solidFill>
                            <a:srgbClr val="333333"/>
                          </a:solidFill>
                          <a:latin typeface="Garamond" pitchFamily="18" charset="0"/>
                        </a:defRPr>
                      </a:lvl4pPr>
                      <a:lvl5pPr marL="3721100" algn="l">
                        <a:spcBef>
                          <a:spcPct val="20000"/>
                        </a:spcBef>
                        <a:buClr>
                          <a:srgbClr val="D90000"/>
                        </a:buClr>
                        <a:buFont typeface="Wingdings" pitchFamily="2" charset="2"/>
                        <a:defRPr sz="1400">
                          <a:solidFill>
                            <a:srgbClr val="333333"/>
                          </a:solidFill>
                          <a:latin typeface="Garamond" pitchFamily="18" charset="0"/>
                        </a:defRPr>
                      </a:lvl5pPr>
                      <a:lvl6pPr marL="4178300" fontAlgn="base">
                        <a:spcBef>
                          <a:spcPct val="20000"/>
                        </a:spcBef>
                        <a:spcAft>
                          <a:spcPct val="0"/>
                        </a:spcAft>
                        <a:buClr>
                          <a:srgbClr val="D90000"/>
                        </a:buClr>
                        <a:buFont typeface="Wingdings" pitchFamily="2" charset="2"/>
                        <a:defRPr sz="1400">
                          <a:solidFill>
                            <a:srgbClr val="333333"/>
                          </a:solidFill>
                          <a:latin typeface="Garamond" pitchFamily="18" charset="0"/>
                        </a:defRPr>
                      </a:lvl6pPr>
                      <a:lvl7pPr marL="4635500" fontAlgn="base">
                        <a:spcBef>
                          <a:spcPct val="20000"/>
                        </a:spcBef>
                        <a:spcAft>
                          <a:spcPct val="0"/>
                        </a:spcAft>
                        <a:buClr>
                          <a:srgbClr val="D90000"/>
                        </a:buClr>
                        <a:buFont typeface="Wingdings" pitchFamily="2" charset="2"/>
                        <a:defRPr sz="1400">
                          <a:solidFill>
                            <a:srgbClr val="333333"/>
                          </a:solidFill>
                          <a:latin typeface="Garamond" pitchFamily="18" charset="0"/>
                        </a:defRPr>
                      </a:lvl7pPr>
                      <a:lvl8pPr marL="5092700" fontAlgn="base">
                        <a:spcBef>
                          <a:spcPct val="20000"/>
                        </a:spcBef>
                        <a:spcAft>
                          <a:spcPct val="0"/>
                        </a:spcAft>
                        <a:buClr>
                          <a:srgbClr val="D90000"/>
                        </a:buClr>
                        <a:buFont typeface="Wingdings" pitchFamily="2" charset="2"/>
                        <a:defRPr sz="1400">
                          <a:solidFill>
                            <a:srgbClr val="333333"/>
                          </a:solidFill>
                          <a:latin typeface="Garamond" pitchFamily="18" charset="0"/>
                        </a:defRPr>
                      </a:lvl8pPr>
                      <a:lvl9pPr marL="5549900" fontAlgn="base">
                        <a:spcBef>
                          <a:spcPct val="20000"/>
                        </a:spcBef>
                        <a:spcAft>
                          <a:spcPct val="0"/>
                        </a:spcAft>
                        <a:buClr>
                          <a:srgbClr val="D90000"/>
                        </a:buClr>
                        <a:buFont typeface="Wingdings" pitchFamily="2" charset="2"/>
                        <a:defRPr sz="1400">
                          <a:solidFill>
                            <a:srgbClr val="333333"/>
                          </a:solidFill>
                          <a:latin typeface="Garamond" pitchFamily="18" charset="0"/>
                        </a:defRPr>
                      </a:lvl9pPr>
                    </a:lstStyle>
                    <a:p>
                      <a:pPr marL="0" marR="0" lvl="0" indent="0" algn="l" defTabSz="914400" rtl="0" eaLnBrk="1" fontAlgn="base" latinLnBrk="0" hangingPunct="1">
                        <a:lnSpc>
                          <a:spcPct val="100000"/>
                        </a:lnSpc>
                        <a:spcBef>
                          <a:spcPct val="40000"/>
                        </a:spcBef>
                        <a:spcAft>
                          <a:spcPct val="20000"/>
                        </a:spcAft>
                        <a:buClrTx/>
                        <a:buSzTx/>
                        <a:buFontTx/>
                        <a:buNone/>
                        <a:tabLst/>
                      </a:pPr>
                      <a:r>
                        <a:rPr kumimoji="0" lang="en-GB" altLang="en-US" sz="1000" b="1" i="0" u="none" strike="noStrike" cap="none" normalizeH="0" baseline="0" dirty="0" smtClean="0">
                          <a:ln>
                            <a:noFill/>
                          </a:ln>
                          <a:solidFill>
                            <a:schemeClr val="tx1"/>
                          </a:solidFill>
                          <a:effectLst/>
                          <a:latin typeface="Arial" charset="0"/>
                        </a:rPr>
                        <a:t>Significant Flood Risk: </a:t>
                      </a:r>
                      <a:r>
                        <a:rPr kumimoji="0" lang="en-GB" altLang="en-US" sz="1000" b="0" i="0" u="none" strike="noStrike" cap="none" normalizeH="0" baseline="0" dirty="0" smtClean="0">
                          <a:ln>
                            <a:noFill/>
                          </a:ln>
                          <a:solidFill>
                            <a:schemeClr val="tx1"/>
                          </a:solidFill>
                          <a:effectLst/>
                          <a:latin typeface="Arial" charset="0"/>
                        </a:rPr>
                        <a:t>16 – 24 weeks</a:t>
                      </a:r>
                    </a:p>
                    <a:p>
                      <a:pPr marL="0" marR="0" lvl="0" indent="0" algn="l" defTabSz="914400" rtl="0" eaLnBrk="1" fontAlgn="base" latinLnBrk="0" hangingPunct="1">
                        <a:lnSpc>
                          <a:spcPct val="100000"/>
                        </a:lnSpc>
                        <a:spcBef>
                          <a:spcPct val="40000"/>
                        </a:spcBef>
                        <a:spcAft>
                          <a:spcPct val="20000"/>
                        </a:spcAft>
                        <a:buClrTx/>
                        <a:buSzTx/>
                        <a:buFontTx/>
                        <a:buNone/>
                        <a:tabLst/>
                      </a:pPr>
                      <a:r>
                        <a:rPr kumimoji="0" lang="en-GB" altLang="en-US" sz="1000" b="1" i="0" u="none" strike="noStrike" cap="none" normalizeH="0" baseline="0" dirty="0" smtClean="0">
                          <a:ln>
                            <a:noFill/>
                          </a:ln>
                          <a:solidFill>
                            <a:schemeClr val="tx1"/>
                          </a:solidFill>
                          <a:effectLst/>
                          <a:latin typeface="Arial" charset="0"/>
                        </a:rPr>
                        <a:t>Low Flood Risk: </a:t>
                      </a:r>
                      <a:r>
                        <a:rPr kumimoji="0" lang="en-GB" altLang="en-US" sz="1000" b="0" i="0" u="none" strike="noStrike" cap="none" normalizeH="0" baseline="0" dirty="0" smtClean="0">
                          <a:ln>
                            <a:noFill/>
                          </a:ln>
                          <a:solidFill>
                            <a:schemeClr val="tx1"/>
                          </a:solidFill>
                          <a:effectLst/>
                          <a:latin typeface="Arial" charset="0"/>
                        </a:rPr>
                        <a:t>2 – 4 weeks</a:t>
                      </a:r>
                    </a:p>
                    <a:p>
                      <a:pPr marL="0" marR="0" lvl="0" indent="0" algn="l" defTabSz="914400" rtl="0" eaLnBrk="1" fontAlgn="base" latinLnBrk="0" hangingPunct="1">
                        <a:lnSpc>
                          <a:spcPct val="100000"/>
                        </a:lnSpc>
                        <a:spcBef>
                          <a:spcPct val="40000"/>
                        </a:spcBef>
                        <a:spcAft>
                          <a:spcPct val="20000"/>
                        </a:spcAft>
                        <a:buClrTx/>
                        <a:buSzTx/>
                        <a:buFontTx/>
                        <a:buNone/>
                        <a:tabLst/>
                      </a:pPr>
                      <a:r>
                        <a:rPr kumimoji="0" lang="en-GB" altLang="en-US" sz="1000" b="0" i="0" u="none" strike="noStrike" cap="none" normalizeH="0" baseline="0" dirty="0" smtClean="0">
                          <a:ln>
                            <a:noFill/>
                          </a:ln>
                          <a:solidFill>
                            <a:schemeClr val="tx1"/>
                          </a:solidFill>
                          <a:effectLst/>
                          <a:latin typeface="Arial" charset="0"/>
                        </a:rPr>
                        <a:t>The calculation accounts for lost productive input time (number of employees x average salary, by sector, and converted to expected annual damage by multiplying by the flood probability. </a:t>
                      </a:r>
                    </a:p>
                  </a:txBody>
                  <a:tcPr marL="36000" marR="36000" marT="36000" marB="36000" anchor="ctr" horzOverflow="overflow">
                    <a:lnL>
                      <a:noFill/>
                    </a:lnL>
                    <a:lnR>
                      <a:noFill/>
                    </a:lnR>
                    <a:lnT>
                      <a:noFill/>
                    </a:lnT>
                    <a:lnB w="12700" cap="flat" cmpd="sng" algn="ctr">
                      <a:solidFill>
                        <a:srgbClr val="A5ACAF"/>
                      </a:solidFill>
                      <a:prstDash val="solid"/>
                      <a:round/>
                      <a:headEnd type="none" w="med" len="med"/>
                      <a:tailEnd type="none" w="med" len="med"/>
                    </a:lnB>
                    <a:lnTlToBr>
                      <a:noFill/>
                    </a:lnTlToBr>
                    <a:lnBlToTr>
                      <a:noFill/>
                    </a:lnBlToTr>
                    <a:noFill/>
                  </a:tcPr>
                </a:tc>
              </a:tr>
              <a:tr h="287338">
                <a:tc>
                  <a:txBody>
                    <a:bodyPr/>
                    <a:lstStyle/>
                    <a:p>
                      <a:pPr marL="0" marR="0" lvl="0" indent="0" algn="l" defTabSz="914400" rtl="0" eaLnBrk="1" fontAlgn="base" latinLnBrk="0" hangingPunct="1">
                        <a:lnSpc>
                          <a:spcPct val="100000"/>
                        </a:lnSpc>
                        <a:spcBef>
                          <a:spcPct val="40000"/>
                        </a:spcBef>
                        <a:spcAft>
                          <a:spcPct val="20000"/>
                        </a:spcAft>
                        <a:buClrTx/>
                        <a:buSzTx/>
                        <a:buFontTx/>
                        <a:buNone/>
                        <a:tabLst/>
                      </a:pPr>
                      <a:r>
                        <a:rPr kumimoji="0" lang="en-GB" altLang="en-US" sz="1000" b="1" i="0" u="none" strike="noStrike" cap="none" normalizeH="0" baseline="0" dirty="0" smtClean="0">
                          <a:ln>
                            <a:noFill/>
                          </a:ln>
                          <a:solidFill>
                            <a:schemeClr val="tx1"/>
                          </a:solidFill>
                          <a:effectLst/>
                          <a:latin typeface="Arial" charset="0"/>
                        </a:rPr>
                        <a:t>Proportion of businesses that adapt</a:t>
                      </a:r>
                    </a:p>
                  </a:txBody>
                  <a:tcPr marL="36000" marR="36000" marT="36000" marB="36000" anchor="ctr" horzOverflow="overflow">
                    <a:lnL cap="flat">
                      <a:noFill/>
                    </a:lnL>
                    <a:lnR>
                      <a:noFill/>
                    </a:lnR>
                    <a:lnT w="12700" cap="flat" cmpd="sng" algn="ctr">
                      <a:solidFill>
                        <a:srgbClr val="A5ACAF"/>
                      </a:solidFill>
                      <a:prstDash val="solid"/>
                      <a:round/>
                      <a:headEnd type="none" w="med" len="med"/>
                      <a:tailEnd type="none" w="med" len="med"/>
                    </a:lnT>
                    <a:lnB w="12700" cap="flat" cmpd="sng" algn="ctr">
                      <a:solidFill>
                        <a:srgbClr val="A5ACA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40000"/>
                        </a:spcBef>
                        <a:spcAft>
                          <a:spcPct val="20000"/>
                        </a:spcAft>
                        <a:buClrTx/>
                        <a:buSzTx/>
                        <a:buFontTx/>
                        <a:buNone/>
                        <a:tabLst/>
                      </a:pPr>
                      <a:r>
                        <a:rPr kumimoji="0" lang="en-GB" altLang="en-US" sz="1000" b="0" i="0" u="none" strike="noStrike" cap="none" normalizeH="0" baseline="0" dirty="0" smtClean="0">
                          <a:ln>
                            <a:noFill/>
                          </a:ln>
                          <a:solidFill>
                            <a:schemeClr val="tx1"/>
                          </a:solidFill>
                          <a:effectLst/>
                          <a:latin typeface="Arial" charset="0"/>
                        </a:rPr>
                        <a:t>We assume that businesses can only adapt if they have high or medium adaptive capacity. All those with high AC adapt. Some of those with medium AC adapt and we assume that of those 25-75% would adapt</a:t>
                      </a:r>
                    </a:p>
                  </a:txBody>
                  <a:tcPr marL="36000" marR="36000" marT="36000" marB="36000" anchor="ctr" horzOverflow="overflow">
                    <a:lnL>
                      <a:noFill/>
                    </a:lnL>
                    <a:lnR>
                      <a:noFill/>
                    </a:lnR>
                    <a:lnT w="12700" cap="flat" cmpd="sng" algn="ctr">
                      <a:solidFill>
                        <a:srgbClr val="A5ACAF"/>
                      </a:solidFill>
                      <a:prstDash val="solid"/>
                      <a:round/>
                      <a:headEnd type="none" w="med" len="med"/>
                      <a:tailEnd type="none" w="med" len="med"/>
                    </a:lnT>
                    <a:lnB w="12700" cap="flat" cmpd="sng" algn="ctr">
                      <a:solidFill>
                        <a:srgbClr val="A5ACAF"/>
                      </a:solidFill>
                      <a:prstDash val="solid"/>
                      <a:round/>
                      <a:headEnd type="none" w="med" len="med"/>
                      <a:tailEnd type="none" w="med" len="med"/>
                    </a:lnB>
                    <a:lnTlToBr>
                      <a:noFill/>
                    </a:lnTlToBr>
                    <a:lnBlToTr>
                      <a:noFill/>
                    </a:lnBlToTr>
                    <a:noFill/>
                  </a:tcPr>
                </a:tc>
              </a:tr>
              <a:tr h="288925">
                <a:tc>
                  <a:txBody>
                    <a:bodyPr/>
                    <a:lstStyle>
                      <a:lvl1pPr algn="l">
                        <a:spcBef>
                          <a:spcPct val="40000"/>
                        </a:spcBef>
                        <a:spcAft>
                          <a:spcPct val="20000"/>
                        </a:spcAft>
                        <a:defRPr sz="1000">
                          <a:solidFill>
                            <a:schemeClr val="tx1"/>
                          </a:solidFill>
                          <a:latin typeface="Garamond" pitchFamily="18" charset="0"/>
                        </a:defRPr>
                      </a:lvl1pPr>
                      <a:lvl2pPr marL="276225" algn="l">
                        <a:spcBef>
                          <a:spcPct val="20000"/>
                        </a:spcBef>
                        <a:spcAft>
                          <a:spcPct val="20000"/>
                        </a:spcAft>
                        <a:buClr>
                          <a:srgbClr val="E83F35"/>
                        </a:buClr>
                        <a:buSzPct val="70000"/>
                        <a:buFont typeface="Wingdings 2" pitchFamily="18" charset="2"/>
                        <a:defRPr sz="1000">
                          <a:solidFill>
                            <a:schemeClr val="tx1"/>
                          </a:solidFill>
                          <a:latin typeface="Garamond" pitchFamily="18" charset="0"/>
                        </a:defRPr>
                      </a:lvl2pPr>
                      <a:lvl3pPr marL="623888" algn="l">
                        <a:spcBef>
                          <a:spcPct val="20000"/>
                        </a:spcBef>
                        <a:spcAft>
                          <a:spcPct val="20000"/>
                        </a:spcAft>
                        <a:buClr>
                          <a:srgbClr val="E83F35"/>
                        </a:buClr>
                        <a:buSzPct val="50000"/>
                        <a:buFont typeface="Wingdings" pitchFamily="2" charset="2"/>
                        <a:defRPr sz="1000">
                          <a:solidFill>
                            <a:schemeClr val="tx1"/>
                          </a:solidFill>
                          <a:latin typeface="Garamond" pitchFamily="18" charset="0"/>
                        </a:defRPr>
                      </a:lvl3pPr>
                      <a:lvl4pPr marL="2095500" algn="l">
                        <a:lnSpc>
                          <a:spcPct val="125000"/>
                        </a:lnSpc>
                        <a:spcBef>
                          <a:spcPct val="20000"/>
                        </a:spcBef>
                        <a:buClr>
                          <a:srgbClr val="D90000"/>
                        </a:buClr>
                        <a:defRPr sz="1200">
                          <a:solidFill>
                            <a:srgbClr val="333333"/>
                          </a:solidFill>
                          <a:latin typeface="Garamond" pitchFamily="18" charset="0"/>
                        </a:defRPr>
                      </a:lvl4pPr>
                      <a:lvl5pPr marL="3721100" algn="l">
                        <a:spcBef>
                          <a:spcPct val="20000"/>
                        </a:spcBef>
                        <a:buClr>
                          <a:srgbClr val="D90000"/>
                        </a:buClr>
                        <a:buFont typeface="Wingdings" pitchFamily="2" charset="2"/>
                        <a:defRPr sz="1400">
                          <a:solidFill>
                            <a:srgbClr val="333333"/>
                          </a:solidFill>
                          <a:latin typeface="Garamond" pitchFamily="18" charset="0"/>
                        </a:defRPr>
                      </a:lvl5pPr>
                      <a:lvl6pPr marL="4178300" fontAlgn="base">
                        <a:spcBef>
                          <a:spcPct val="20000"/>
                        </a:spcBef>
                        <a:spcAft>
                          <a:spcPct val="0"/>
                        </a:spcAft>
                        <a:buClr>
                          <a:srgbClr val="D90000"/>
                        </a:buClr>
                        <a:buFont typeface="Wingdings" pitchFamily="2" charset="2"/>
                        <a:defRPr sz="1400">
                          <a:solidFill>
                            <a:srgbClr val="333333"/>
                          </a:solidFill>
                          <a:latin typeface="Garamond" pitchFamily="18" charset="0"/>
                        </a:defRPr>
                      </a:lvl6pPr>
                      <a:lvl7pPr marL="4635500" fontAlgn="base">
                        <a:spcBef>
                          <a:spcPct val="20000"/>
                        </a:spcBef>
                        <a:spcAft>
                          <a:spcPct val="0"/>
                        </a:spcAft>
                        <a:buClr>
                          <a:srgbClr val="D90000"/>
                        </a:buClr>
                        <a:buFont typeface="Wingdings" pitchFamily="2" charset="2"/>
                        <a:defRPr sz="1400">
                          <a:solidFill>
                            <a:srgbClr val="333333"/>
                          </a:solidFill>
                          <a:latin typeface="Garamond" pitchFamily="18" charset="0"/>
                        </a:defRPr>
                      </a:lvl7pPr>
                      <a:lvl8pPr marL="5092700" fontAlgn="base">
                        <a:spcBef>
                          <a:spcPct val="20000"/>
                        </a:spcBef>
                        <a:spcAft>
                          <a:spcPct val="0"/>
                        </a:spcAft>
                        <a:buClr>
                          <a:srgbClr val="D90000"/>
                        </a:buClr>
                        <a:buFont typeface="Wingdings" pitchFamily="2" charset="2"/>
                        <a:defRPr sz="1400">
                          <a:solidFill>
                            <a:srgbClr val="333333"/>
                          </a:solidFill>
                          <a:latin typeface="Garamond" pitchFamily="18" charset="0"/>
                        </a:defRPr>
                      </a:lvl8pPr>
                      <a:lvl9pPr marL="5549900" fontAlgn="base">
                        <a:spcBef>
                          <a:spcPct val="20000"/>
                        </a:spcBef>
                        <a:spcAft>
                          <a:spcPct val="0"/>
                        </a:spcAft>
                        <a:buClr>
                          <a:srgbClr val="D90000"/>
                        </a:buClr>
                        <a:buFont typeface="Wingdings" pitchFamily="2" charset="2"/>
                        <a:defRPr sz="1400">
                          <a:solidFill>
                            <a:srgbClr val="333333"/>
                          </a:solidFill>
                          <a:latin typeface="Garamond" pitchFamily="18" charset="0"/>
                        </a:defRPr>
                      </a:lvl9pPr>
                    </a:lstStyle>
                    <a:p>
                      <a:pPr marL="0" marR="0" lvl="0" indent="0" algn="l" defTabSz="914400" rtl="0" eaLnBrk="1" fontAlgn="base" latinLnBrk="0" hangingPunct="1">
                        <a:lnSpc>
                          <a:spcPct val="100000"/>
                        </a:lnSpc>
                        <a:spcBef>
                          <a:spcPct val="40000"/>
                        </a:spcBef>
                        <a:spcAft>
                          <a:spcPct val="20000"/>
                        </a:spcAft>
                        <a:buClrTx/>
                        <a:buSzTx/>
                        <a:buFontTx/>
                        <a:buNone/>
                        <a:tabLst/>
                      </a:pPr>
                      <a:r>
                        <a:rPr kumimoji="0" lang="en-GB" altLang="en-US" sz="1000" b="1" i="0" u="none" strike="noStrike" cap="none" normalizeH="0" baseline="0" dirty="0" smtClean="0">
                          <a:ln>
                            <a:noFill/>
                          </a:ln>
                          <a:solidFill>
                            <a:schemeClr val="tx1"/>
                          </a:solidFill>
                          <a:effectLst/>
                          <a:latin typeface="Arial" charset="0"/>
                        </a:rPr>
                        <a:t>Number of businesses that move</a:t>
                      </a:r>
                    </a:p>
                  </a:txBody>
                  <a:tcPr marL="36000" marR="36000" marT="36000" marB="36000" anchor="ctr" horzOverflow="overflow">
                    <a:lnL cap="flat">
                      <a:noFill/>
                    </a:lnL>
                    <a:lnR>
                      <a:noFill/>
                    </a:lnR>
                    <a:lnT w="12700" cap="flat" cmpd="sng" algn="ctr">
                      <a:solidFill>
                        <a:srgbClr val="A5ACAF"/>
                      </a:solidFill>
                      <a:prstDash val="solid"/>
                      <a:round/>
                      <a:headEnd type="none" w="med" len="med"/>
                      <a:tailEnd type="none" w="med" len="med"/>
                    </a:lnT>
                    <a:lnB w="12700" cap="flat" cmpd="sng" algn="ctr">
                      <a:solidFill>
                        <a:srgbClr val="A5ACAF"/>
                      </a:solidFill>
                      <a:prstDash val="solid"/>
                      <a:round/>
                      <a:headEnd type="none" w="med" len="med"/>
                      <a:tailEnd type="none" w="med" len="med"/>
                    </a:lnB>
                    <a:lnTlToBr>
                      <a:noFill/>
                    </a:lnTlToBr>
                    <a:lnBlToTr>
                      <a:noFill/>
                    </a:lnBlToTr>
                    <a:noFill/>
                  </a:tcPr>
                </a:tc>
                <a:tc>
                  <a:txBody>
                    <a:bodyPr/>
                    <a:lstStyle>
                      <a:lvl1pPr algn="l">
                        <a:spcBef>
                          <a:spcPct val="40000"/>
                        </a:spcBef>
                        <a:spcAft>
                          <a:spcPct val="20000"/>
                        </a:spcAft>
                        <a:defRPr sz="1000">
                          <a:solidFill>
                            <a:schemeClr val="tx1"/>
                          </a:solidFill>
                          <a:latin typeface="Garamond" pitchFamily="18" charset="0"/>
                        </a:defRPr>
                      </a:lvl1pPr>
                      <a:lvl2pPr marL="276225" algn="l">
                        <a:spcBef>
                          <a:spcPct val="20000"/>
                        </a:spcBef>
                        <a:spcAft>
                          <a:spcPct val="20000"/>
                        </a:spcAft>
                        <a:buClr>
                          <a:srgbClr val="E83F35"/>
                        </a:buClr>
                        <a:buSzPct val="70000"/>
                        <a:buFont typeface="Wingdings 2" pitchFamily="18" charset="2"/>
                        <a:defRPr sz="1000">
                          <a:solidFill>
                            <a:schemeClr val="tx1"/>
                          </a:solidFill>
                          <a:latin typeface="Garamond" pitchFamily="18" charset="0"/>
                        </a:defRPr>
                      </a:lvl2pPr>
                      <a:lvl3pPr marL="623888" algn="l">
                        <a:spcBef>
                          <a:spcPct val="20000"/>
                        </a:spcBef>
                        <a:spcAft>
                          <a:spcPct val="20000"/>
                        </a:spcAft>
                        <a:buClr>
                          <a:srgbClr val="E83F35"/>
                        </a:buClr>
                        <a:buSzPct val="50000"/>
                        <a:buFont typeface="Wingdings" pitchFamily="2" charset="2"/>
                        <a:defRPr sz="1000">
                          <a:solidFill>
                            <a:schemeClr val="tx1"/>
                          </a:solidFill>
                          <a:latin typeface="Garamond" pitchFamily="18" charset="0"/>
                        </a:defRPr>
                      </a:lvl3pPr>
                      <a:lvl4pPr marL="2095500" algn="l">
                        <a:lnSpc>
                          <a:spcPct val="125000"/>
                        </a:lnSpc>
                        <a:spcBef>
                          <a:spcPct val="20000"/>
                        </a:spcBef>
                        <a:buClr>
                          <a:srgbClr val="D90000"/>
                        </a:buClr>
                        <a:defRPr sz="1200">
                          <a:solidFill>
                            <a:srgbClr val="333333"/>
                          </a:solidFill>
                          <a:latin typeface="Garamond" pitchFamily="18" charset="0"/>
                        </a:defRPr>
                      </a:lvl4pPr>
                      <a:lvl5pPr marL="3721100" algn="l">
                        <a:spcBef>
                          <a:spcPct val="20000"/>
                        </a:spcBef>
                        <a:buClr>
                          <a:srgbClr val="D90000"/>
                        </a:buClr>
                        <a:buFont typeface="Wingdings" pitchFamily="2" charset="2"/>
                        <a:defRPr sz="1400">
                          <a:solidFill>
                            <a:srgbClr val="333333"/>
                          </a:solidFill>
                          <a:latin typeface="Garamond" pitchFamily="18" charset="0"/>
                        </a:defRPr>
                      </a:lvl5pPr>
                      <a:lvl6pPr marL="4178300" fontAlgn="base">
                        <a:spcBef>
                          <a:spcPct val="20000"/>
                        </a:spcBef>
                        <a:spcAft>
                          <a:spcPct val="0"/>
                        </a:spcAft>
                        <a:buClr>
                          <a:srgbClr val="D90000"/>
                        </a:buClr>
                        <a:buFont typeface="Wingdings" pitchFamily="2" charset="2"/>
                        <a:defRPr sz="1400">
                          <a:solidFill>
                            <a:srgbClr val="333333"/>
                          </a:solidFill>
                          <a:latin typeface="Garamond" pitchFamily="18" charset="0"/>
                        </a:defRPr>
                      </a:lvl6pPr>
                      <a:lvl7pPr marL="4635500" fontAlgn="base">
                        <a:spcBef>
                          <a:spcPct val="20000"/>
                        </a:spcBef>
                        <a:spcAft>
                          <a:spcPct val="0"/>
                        </a:spcAft>
                        <a:buClr>
                          <a:srgbClr val="D90000"/>
                        </a:buClr>
                        <a:buFont typeface="Wingdings" pitchFamily="2" charset="2"/>
                        <a:defRPr sz="1400">
                          <a:solidFill>
                            <a:srgbClr val="333333"/>
                          </a:solidFill>
                          <a:latin typeface="Garamond" pitchFamily="18" charset="0"/>
                        </a:defRPr>
                      </a:lvl7pPr>
                      <a:lvl8pPr marL="5092700" fontAlgn="base">
                        <a:spcBef>
                          <a:spcPct val="20000"/>
                        </a:spcBef>
                        <a:spcAft>
                          <a:spcPct val="0"/>
                        </a:spcAft>
                        <a:buClr>
                          <a:srgbClr val="D90000"/>
                        </a:buClr>
                        <a:buFont typeface="Wingdings" pitchFamily="2" charset="2"/>
                        <a:defRPr sz="1400">
                          <a:solidFill>
                            <a:srgbClr val="333333"/>
                          </a:solidFill>
                          <a:latin typeface="Garamond" pitchFamily="18" charset="0"/>
                        </a:defRPr>
                      </a:lvl8pPr>
                      <a:lvl9pPr marL="5549900" fontAlgn="base">
                        <a:spcBef>
                          <a:spcPct val="20000"/>
                        </a:spcBef>
                        <a:spcAft>
                          <a:spcPct val="0"/>
                        </a:spcAft>
                        <a:buClr>
                          <a:srgbClr val="D90000"/>
                        </a:buClr>
                        <a:buFont typeface="Wingdings" pitchFamily="2" charset="2"/>
                        <a:defRPr sz="1400">
                          <a:solidFill>
                            <a:srgbClr val="333333"/>
                          </a:solidFill>
                          <a:latin typeface="Garamond" pitchFamily="18" charset="0"/>
                        </a:defRPr>
                      </a:lvl9pPr>
                    </a:lstStyle>
                    <a:p>
                      <a:pPr marL="0" marR="0" lvl="0" indent="0" algn="l" defTabSz="914400" rtl="0" eaLnBrk="1" fontAlgn="base" latinLnBrk="0" hangingPunct="1">
                        <a:lnSpc>
                          <a:spcPct val="100000"/>
                        </a:lnSpc>
                        <a:spcBef>
                          <a:spcPct val="40000"/>
                        </a:spcBef>
                        <a:spcAft>
                          <a:spcPct val="20000"/>
                        </a:spcAft>
                        <a:buClrTx/>
                        <a:buSzTx/>
                        <a:buFontTx/>
                        <a:buNone/>
                        <a:tabLst/>
                      </a:pPr>
                      <a:r>
                        <a:rPr kumimoji="0" lang="en-GB" altLang="en-US" sz="1000" b="0" i="0" u="none" strike="noStrike" cap="none" normalizeH="0" baseline="0" dirty="0" smtClean="0">
                          <a:ln>
                            <a:noFill/>
                          </a:ln>
                          <a:solidFill>
                            <a:schemeClr val="tx1"/>
                          </a:solidFill>
                          <a:effectLst/>
                          <a:latin typeface="Arial" charset="0"/>
                        </a:rPr>
                        <a:t>We measure the impact of ‘movers’ as a sensitivity test. We choose businesses from particular business types depending on the most prevalent businesses in each case study area. We also consider those businesses with:</a:t>
                      </a:r>
                    </a:p>
                    <a:p>
                      <a:pPr marL="285750" marR="0" lvl="0" indent="-285750" algn="l" defTabSz="914400" rtl="0" eaLnBrk="1" fontAlgn="base" latinLnBrk="0" hangingPunct="1">
                        <a:lnSpc>
                          <a:spcPct val="100000"/>
                        </a:lnSpc>
                        <a:spcBef>
                          <a:spcPct val="40000"/>
                        </a:spcBef>
                        <a:spcAft>
                          <a:spcPct val="20000"/>
                        </a:spcAft>
                        <a:buClrTx/>
                        <a:buSzTx/>
                        <a:buFontTx/>
                        <a:buAutoNum type="romanLcParenBoth"/>
                        <a:tabLst/>
                      </a:pPr>
                      <a:r>
                        <a:rPr kumimoji="0" lang="en-GB" altLang="en-US" sz="1000" b="0" i="0" u="none" strike="noStrike" cap="none" normalizeH="0" baseline="0" dirty="0" smtClean="0">
                          <a:ln>
                            <a:noFill/>
                          </a:ln>
                          <a:solidFill>
                            <a:schemeClr val="tx1"/>
                          </a:solidFill>
                          <a:effectLst/>
                          <a:latin typeface="Arial" charset="0"/>
                        </a:rPr>
                        <a:t>High adaptive capacity (i.e. the capability to re-locate)</a:t>
                      </a:r>
                    </a:p>
                    <a:p>
                      <a:pPr marL="285750" marR="0" lvl="0" indent="-285750" algn="l" defTabSz="914400" rtl="0" eaLnBrk="1" fontAlgn="base" latinLnBrk="0" hangingPunct="1">
                        <a:lnSpc>
                          <a:spcPct val="100000"/>
                        </a:lnSpc>
                        <a:spcBef>
                          <a:spcPct val="40000"/>
                        </a:spcBef>
                        <a:spcAft>
                          <a:spcPct val="20000"/>
                        </a:spcAft>
                        <a:buClrTx/>
                        <a:buSzTx/>
                        <a:buFontTx/>
                        <a:buAutoNum type="romanLcParenBoth"/>
                        <a:tabLst/>
                      </a:pPr>
                      <a:r>
                        <a:rPr kumimoji="0" lang="en-GB" altLang="en-US" sz="1000" b="0" i="0" u="none" strike="noStrike" cap="none" normalizeH="0" baseline="0" dirty="0" smtClean="0">
                          <a:ln>
                            <a:noFill/>
                          </a:ln>
                          <a:solidFill>
                            <a:schemeClr val="tx1"/>
                          </a:solidFill>
                          <a:effectLst/>
                          <a:latin typeface="Arial" charset="0"/>
                        </a:rPr>
                        <a:t>Low location dependence (i.e. no strong ties to the local area)</a:t>
                      </a:r>
                    </a:p>
                  </a:txBody>
                  <a:tcPr marL="36000" marR="36000" marT="36000" marB="36000" anchor="ctr" horzOverflow="overflow">
                    <a:lnL>
                      <a:noFill/>
                    </a:lnL>
                    <a:lnR>
                      <a:noFill/>
                    </a:lnR>
                    <a:lnT w="12700" cap="flat" cmpd="sng" algn="ctr">
                      <a:solidFill>
                        <a:srgbClr val="A5ACAF"/>
                      </a:solidFill>
                      <a:prstDash val="solid"/>
                      <a:round/>
                      <a:headEnd type="none" w="med" len="med"/>
                      <a:tailEnd type="none" w="med" len="med"/>
                    </a:lnT>
                    <a:lnB w="12700" cap="flat" cmpd="sng" algn="ctr">
                      <a:solidFill>
                        <a:srgbClr val="A5ACAF"/>
                      </a:solidFill>
                      <a:prstDash val="solid"/>
                      <a:round/>
                      <a:headEnd type="none" w="med" len="med"/>
                      <a:tailEnd type="none" w="med" len="med"/>
                    </a:lnB>
                    <a:lnTlToBr>
                      <a:noFill/>
                    </a:lnTlToBr>
                    <a:lnBlToTr>
                      <a:noFill/>
                    </a:lnBlToTr>
                    <a:noFill/>
                  </a:tcPr>
                </a:tc>
              </a:tr>
              <a:tr h="288925">
                <a:tc>
                  <a:txBody>
                    <a:bodyPr/>
                    <a:lstStyle>
                      <a:lvl1pPr algn="l">
                        <a:spcBef>
                          <a:spcPct val="40000"/>
                        </a:spcBef>
                        <a:spcAft>
                          <a:spcPct val="20000"/>
                        </a:spcAft>
                        <a:defRPr sz="1000">
                          <a:solidFill>
                            <a:schemeClr val="tx1"/>
                          </a:solidFill>
                          <a:latin typeface="Garamond" pitchFamily="18" charset="0"/>
                        </a:defRPr>
                      </a:lvl1pPr>
                      <a:lvl2pPr marL="276225" algn="l">
                        <a:spcBef>
                          <a:spcPct val="20000"/>
                        </a:spcBef>
                        <a:spcAft>
                          <a:spcPct val="20000"/>
                        </a:spcAft>
                        <a:buClr>
                          <a:srgbClr val="E83F35"/>
                        </a:buClr>
                        <a:buSzPct val="70000"/>
                        <a:buFont typeface="Wingdings 2" pitchFamily="18" charset="2"/>
                        <a:defRPr sz="1000">
                          <a:solidFill>
                            <a:schemeClr val="tx1"/>
                          </a:solidFill>
                          <a:latin typeface="Garamond" pitchFamily="18" charset="0"/>
                        </a:defRPr>
                      </a:lvl2pPr>
                      <a:lvl3pPr marL="623888" algn="l">
                        <a:spcBef>
                          <a:spcPct val="20000"/>
                        </a:spcBef>
                        <a:spcAft>
                          <a:spcPct val="20000"/>
                        </a:spcAft>
                        <a:buClr>
                          <a:srgbClr val="E83F35"/>
                        </a:buClr>
                        <a:buSzPct val="50000"/>
                        <a:buFont typeface="Wingdings" pitchFamily="2" charset="2"/>
                        <a:defRPr sz="1000">
                          <a:solidFill>
                            <a:schemeClr val="tx1"/>
                          </a:solidFill>
                          <a:latin typeface="Garamond" pitchFamily="18" charset="0"/>
                        </a:defRPr>
                      </a:lvl3pPr>
                      <a:lvl4pPr marL="2095500" algn="l">
                        <a:lnSpc>
                          <a:spcPct val="125000"/>
                        </a:lnSpc>
                        <a:spcBef>
                          <a:spcPct val="20000"/>
                        </a:spcBef>
                        <a:buClr>
                          <a:srgbClr val="D90000"/>
                        </a:buClr>
                        <a:defRPr sz="1200">
                          <a:solidFill>
                            <a:srgbClr val="333333"/>
                          </a:solidFill>
                          <a:latin typeface="Garamond" pitchFamily="18" charset="0"/>
                        </a:defRPr>
                      </a:lvl4pPr>
                      <a:lvl5pPr marL="3721100" algn="l">
                        <a:spcBef>
                          <a:spcPct val="20000"/>
                        </a:spcBef>
                        <a:buClr>
                          <a:srgbClr val="D90000"/>
                        </a:buClr>
                        <a:buFont typeface="Wingdings" pitchFamily="2" charset="2"/>
                        <a:defRPr sz="1400">
                          <a:solidFill>
                            <a:srgbClr val="333333"/>
                          </a:solidFill>
                          <a:latin typeface="Garamond" pitchFamily="18" charset="0"/>
                        </a:defRPr>
                      </a:lvl5pPr>
                      <a:lvl6pPr marL="4178300" fontAlgn="base">
                        <a:spcBef>
                          <a:spcPct val="20000"/>
                        </a:spcBef>
                        <a:spcAft>
                          <a:spcPct val="0"/>
                        </a:spcAft>
                        <a:buClr>
                          <a:srgbClr val="D90000"/>
                        </a:buClr>
                        <a:buFont typeface="Wingdings" pitchFamily="2" charset="2"/>
                        <a:defRPr sz="1400">
                          <a:solidFill>
                            <a:srgbClr val="333333"/>
                          </a:solidFill>
                          <a:latin typeface="Garamond" pitchFamily="18" charset="0"/>
                        </a:defRPr>
                      </a:lvl6pPr>
                      <a:lvl7pPr marL="4635500" fontAlgn="base">
                        <a:spcBef>
                          <a:spcPct val="20000"/>
                        </a:spcBef>
                        <a:spcAft>
                          <a:spcPct val="0"/>
                        </a:spcAft>
                        <a:buClr>
                          <a:srgbClr val="D90000"/>
                        </a:buClr>
                        <a:buFont typeface="Wingdings" pitchFamily="2" charset="2"/>
                        <a:defRPr sz="1400">
                          <a:solidFill>
                            <a:srgbClr val="333333"/>
                          </a:solidFill>
                          <a:latin typeface="Garamond" pitchFamily="18" charset="0"/>
                        </a:defRPr>
                      </a:lvl7pPr>
                      <a:lvl8pPr marL="5092700" fontAlgn="base">
                        <a:spcBef>
                          <a:spcPct val="20000"/>
                        </a:spcBef>
                        <a:spcAft>
                          <a:spcPct val="0"/>
                        </a:spcAft>
                        <a:buClr>
                          <a:srgbClr val="D90000"/>
                        </a:buClr>
                        <a:buFont typeface="Wingdings" pitchFamily="2" charset="2"/>
                        <a:defRPr sz="1400">
                          <a:solidFill>
                            <a:srgbClr val="333333"/>
                          </a:solidFill>
                          <a:latin typeface="Garamond" pitchFamily="18" charset="0"/>
                        </a:defRPr>
                      </a:lvl8pPr>
                      <a:lvl9pPr marL="5549900" fontAlgn="base">
                        <a:spcBef>
                          <a:spcPct val="20000"/>
                        </a:spcBef>
                        <a:spcAft>
                          <a:spcPct val="0"/>
                        </a:spcAft>
                        <a:buClr>
                          <a:srgbClr val="D90000"/>
                        </a:buClr>
                        <a:buFont typeface="Wingdings" pitchFamily="2" charset="2"/>
                        <a:defRPr sz="1400">
                          <a:solidFill>
                            <a:srgbClr val="333333"/>
                          </a:solidFill>
                          <a:latin typeface="Garamond" pitchFamily="18" charset="0"/>
                        </a:defRPr>
                      </a:lvl9pPr>
                    </a:lstStyle>
                    <a:p>
                      <a:pPr marL="0" marR="0" lvl="0" indent="0" algn="l" defTabSz="914400" rtl="0" eaLnBrk="1" fontAlgn="base" latinLnBrk="0" hangingPunct="1">
                        <a:lnSpc>
                          <a:spcPct val="100000"/>
                        </a:lnSpc>
                        <a:spcBef>
                          <a:spcPct val="40000"/>
                        </a:spcBef>
                        <a:spcAft>
                          <a:spcPct val="20000"/>
                        </a:spcAft>
                        <a:buClrTx/>
                        <a:buSzTx/>
                        <a:buFontTx/>
                        <a:buNone/>
                        <a:tabLst/>
                      </a:pPr>
                      <a:r>
                        <a:rPr kumimoji="0" lang="en-GB" altLang="en-US" sz="1000" b="0" i="0" u="none" strike="noStrike" cap="none" normalizeH="0" baseline="0" dirty="0" smtClean="0">
                          <a:ln>
                            <a:noFill/>
                          </a:ln>
                          <a:solidFill>
                            <a:schemeClr val="tx1"/>
                          </a:solidFill>
                          <a:effectLst/>
                          <a:latin typeface="Arial" charset="0"/>
                        </a:rPr>
                        <a:t>Appraisal period for GVA effects</a:t>
                      </a:r>
                    </a:p>
                  </a:txBody>
                  <a:tcPr marL="36000" marR="36000" marT="36000" marB="36000" anchor="ctr" horzOverflow="overflow">
                    <a:lnL cap="flat">
                      <a:noFill/>
                    </a:lnL>
                    <a:lnR>
                      <a:noFill/>
                    </a:lnR>
                    <a:lnT w="12700" cap="flat" cmpd="sng" algn="ctr">
                      <a:solidFill>
                        <a:srgbClr val="A5ACAF"/>
                      </a:solidFill>
                      <a:prstDash val="solid"/>
                      <a:round/>
                      <a:headEnd type="none" w="med" len="med"/>
                      <a:tailEnd type="none" w="med" len="med"/>
                    </a:lnT>
                    <a:lnB w="12700" cap="flat" cmpd="sng" algn="ctr">
                      <a:solidFill>
                        <a:srgbClr val="A5ACAF"/>
                      </a:solidFill>
                      <a:prstDash val="solid"/>
                      <a:round/>
                      <a:headEnd type="none" w="med" len="med"/>
                      <a:tailEnd type="none" w="med" len="med"/>
                    </a:lnB>
                    <a:lnTlToBr>
                      <a:noFill/>
                    </a:lnTlToBr>
                    <a:lnBlToTr>
                      <a:noFill/>
                    </a:lnBlToTr>
                    <a:noFill/>
                  </a:tcPr>
                </a:tc>
                <a:tc>
                  <a:txBody>
                    <a:bodyPr/>
                    <a:lstStyle>
                      <a:lvl1pPr algn="l">
                        <a:spcBef>
                          <a:spcPct val="40000"/>
                        </a:spcBef>
                        <a:spcAft>
                          <a:spcPct val="20000"/>
                        </a:spcAft>
                        <a:defRPr sz="1000">
                          <a:solidFill>
                            <a:schemeClr val="tx1"/>
                          </a:solidFill>
                          <a:latin typeface="Garamond" pitchFamily="18" charset="0"/>
                        </a:defRPr>
                      </a:lvl1pPr>
                      <a:lvl2pPr marL="276225" algn="l">
                        <a:spcBef>
                          <a:spcPct val="20000"/>
                        </a:spcBef>
                        <a:spcAft>
                          <a:spcPct val="20000"/>
                        </a:spcAft>
                        <a:buClr>
                          <a:srgbClr val="E83F35"/>
                        </a:buClr>
                        <a:buSzPct val="70000"/>
                        <a:buFont typeface="Wingdings 2" pitchFamily="18" charset="2"/>
                        <a:defRPr sz="1000">
                          <a:solidFill>
                            <a:schemeClr val="tx1"/>
                          </a:solidFill>
                          <a:latin typeface="Garamond" pitchFamily="18" charset="0"/>
                        </a:defRPr>
                      </a:lvl2pPr>
                      <a:lvl3pPr marL="623888" algn="l">
                        <a:spcBef>
                          <a:spcPct val="20000"/>
                        </a:spcBef>
                        <a:spcAft>
                          <a:spcPct val="20000"/>
                        </a:spcAft>
                        <a:buClr>
                          <a:srgbClr val="E83F35"/>
                        </a:buClr>
                        <a:buSzPct val="50000"/>
                        <a:buFont typeface="Wingdings" pitchFamily="2" charset="2"/>
                        <a:defRPr sz="1000">
                          <a:solidFill>
                            <a:schemeClr val="tx1"/>
                          </a:solidFill>
                          <a:latin typeface="Garamond" pitchFamily="18" charset="0"/>
                        </a:defRPr>
                      </a:lvl3pPr>
                      <a:lvl4pPr marL="2095500" algn="l">
                        <a:lnSpc>
                          <a:spcPct val="125000"/>
                        </a:lnSpc>
                        <a:spcBef>
                          <a:spcPct val="20000"/>
                        </a:spcBef>
                        <a:buClr>
                          <a:srgbClr val="D90000"/>
                        </a:buClr>
                        <a:defRPr sz="1200">
                          <a:solidFill>
                            <a:srgbClr val="333333"/>
                          </a:solidFill>
                          <a:latin typeface="Garamond" pitchFamily="18" charset="0"/>
                        </a:defRPr>
                      </a:lvl4pPr>
                      <a:lvl5pPr marL="3721100" algn="l">
                        <a:spcBef>
                          <a:spcPct val="20000"/>
                        </a:spcBef>
                        <a:buClr>
                          <a:srgbClr val="D90000"/>
                        </a:buClr>
                        <a:buFont typeface="Wingdings" pitchFamily="2" charset="2"/>
                        <a:defRPr sz="1400">
                          <a:solidFill>
                            <a:srgbClr val="333333"/>
                          </a:solidFill>
                          <a:latin typeface="Garamond" pitchFamily="18" charset="0"/>
                        </a:defRPr>
                      </a:lvl5pPr>
                      <a:lvl6pPr marL="4178300" fontAlgn="base">
                        <a:spcBef>
                          <a:spcPct val="20000"/>
                        </a:spcBef>
                        <a:spcAft>
                          <a:spcPct val="0"/>
                        </a:spcAft>
                        <a:buClr>
                          <a:srgbClr val="D90000"/>
                        </a:buClr>
                        <a:buFont typeface="Wingdings" pitchFamily="2" charset="2"/>
                        <a:defRPr sz="1400">
                          <a:solidFill>
                            <a:srgbClr val="333333"/>
                          </a:solidFill>
                          <a:latin typeface="Garamond" pitchFamily="18" charset="0"/>
                        </a:defRPr>
                      </a:lvl6pPr>
                      <a:lvl7pPr marL="4635500" fontAlgn="base">
                        <a:spcBef>
                          <a:spcPct val="20000"/>
                        </a:spcBef>
                        <a:spcAft>
                          <a:spcPct val="0"/>
                        </a:spcAft>
                        <a:buClr>
                          <a:srgbClr val="D90000"/>
                        </a:buClr>
                        <a:buFont typeface="Wingdings" pitchFamily="2" charset="2"/>
                        <a:defRPr sz="1400">
                          <a:solidFill>
                            <a:srgbClr val="333333"/>
                          </a:solidFill>
                          <a:latin typeface="Garamond" pitchFamily="18" charset="0"/>
                        </a:defRPr>
                      </a:lvl7pPr>
                      <a:lvl8pPr marL="5092700" fontAlgn="base">
                        <a:spcBef>
                          <a:spcPct val="20000"/>
                        </a:spcBef>
                        <a:spcAft>
                          <a:spcPct val="0"/>
                        </a:spcAft>
                        <a:buClr>
                          <a:srgbClr val="D90000"/>
                        </a:buClr>
                        <a:buFont typeface="Wingdings" pitchFamily="2" charset="2"/>
                        <a:defRPr sz="1400">
                          <a:solidFill>
                            <a:srgbClr val="333333"/>
                          </a:solidFill>
                          <a:latin typeface="Garamond" pitchFamily="18" charset="0"/>
                        </a:defRPr>
                      </a:lvl8pPr>
                      <a:lvl9pPr marL="5549900" fontAlgn="base">
                        <a:spcBef>
                          <a:spcPct val="20000"/>
                        </a:spcBef>
                        <a:spcAft>
                          <a:spcPct val="0"/>
                        </a:spcAft>
                        <a:buClr>
                          <a:srgbClr val="D90000"/>
                        </a:buClr>
                        <a:buFont typeface="Wingdings" pitchFamily="2" charset="2"/>
                        <a:defRPr sz="1400">
                          <a:solidFill>
                            <a:srgbClr val="333333"/>
                          </a:solidFill>
                          <a:latin typeface="Garamond" pitchFamily="18" charset="0"/>
                        </a:defRPr>
                      </a:lvl9pPr>
                    </a:lstStyle>
                    <a:p>
                      <a:pPr marL="0" marR="0" lvl="0" indent="0" algn="l" defTabSz="914400" rtl="0" eaLnBrk="1" fontAlgn="base" latinLnBrk="0" hangingPunct="1">
                        <a:lnSpc>
                          <a:spcPct val="100000"/>
                        </a:lnSpc>
                        <a:spcBef>
                          <a:spcPct val="40000"/>
                        </a:spcBef>
                        <a:spcAft>
                          <a:spcPct val="20000"/>
                        </a:spcAft>
                        <a:buClrTx/>
                        <a:buSzTx/>
                        <a:buFontTx/>
                        <a:buNone/>
                        <a:tabLst/>
                      </a:pPr>
                      <a:r>
                        <a:rPr kumimoji="0" lang="en-GB" altLang="en-US" sz="1000" b="0" i="0" u="none" strike="noStrike" cap="none" normalizeH="0" baseline="0" dirty="0" smtClean="0">
                          <a:ln>
                            <a:noFill/>
                          </a:ln>
                          <a:solidFill>
                            <a:schemeClr val="tx1"/>
                          </a:solidFill>
                          <a:effectLst/>
                          <a:latin typeface="Arial" charset="0"/>
                        </a:rPr>
                        <a:t>We assume 10 years. Although the FCERM main appraisal looks at 100 years to reflect the life of the asset, we consider 10 years to be a more plausible period over which to look at impacts on the economy – beyond that it is too uncertain.</a:t>
                      </a:r>
                    </a:p>
                  </a:txBody>
                  <a:tcPr marL="36000" marR="36000" marT="36000" marB="36000" anchor="ctr" horzOverflow="overflow">
                    <a:lnL>
                      <a:noFill/>
                    </a:lnL>
                    <a:lnR>
                      <a:noFill/>
                    </a:lnR>
                    <a:lnT w="12700" cap="flat" cmpd="sng" algn="ctr">
                      <a:solidFill>
                        <a:srgbClr val="A5ACAF"/>
                      </a:solidFill>
                      <a:prstDash val="solid"/>
                      <a:round/>
                      <a:headEnd type="none" w="med" len="med"/>
                      <a:tailEnd type="none" w="med" len="med"/>
                    </a:lnT>
                    <a:lnB w="12700" cap="flat" cmpd="sng" algn="ctr">
                      <a:solidFill>
                        <a:srgbClr val="A5ACAF"/>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90584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65" y="228600"/>
            <a:ext cx="9364785" cy="457200"/>
          </a:xfrm>
        </p:spPr>
        <p:txBody>
          <a:bodyPr/>
          <a:lstStyle/>
          <a:p>
            <a:r>
              <a:rPr lang="en-GB" dirty="0" smtClean="0"/>
              <a:t>Annex 2: Preliminary look up tables</a:t>
            </a:r>
            <a:endParaRPr lang="en-GB" dirty="0"/>
          </a:p>
        </p:txBody>
      </p:sp>
      <p:sp>
        <p:nvSpPr>
          <p:cNvPr id="3" name="Content Placeholder 2"/>
          <p:cNvSpPr>
            <a:spLocks noGrp="1"/>
          </p:cNvSpPr>
          <p:nvPr>
            <p:ph idx="1"/>
          </p:nvPr>
        </p:nvSpPr>
        <p:spPr>
          <a:xfrm>
            <a:off x="128465" y="762000"/>
            <a:ext cx="9364785" cy="506760"/>
          </a:xfrm>
        </p:spPr>
        <p:txBody>
          <a:bodyPr/>
          <a:lstStyle/>
          <a:p>
            <a:r>
              <a:rPr lang="en-GB" dirty="0" smtClean="0">
                <a:latin typeface="+mj-lt"/>
              </a:rPr>
              <a:t>The following are the look-up tables for adaptive capacity and location dependence</a:t>
            </a:r>
            <a:r>
              <a:rPr lang="en-GB" dirty="0">
                <a:latin typeface="+mj-lt"/>
              </a:rPr>
              <a:t> </a:t>
            </a:r>
            <a:r>
              <a:rPr lang="en-GB" dirty="0" smtClean="0">
                <a:latin typeface="+mj-lt"/>
              </a:rPr>
              <a:t>for micro businesses. Please note these should be validated using local evidence from stakeholders or other sources on a case by case basis.</a:t>
            </a:r>
          </a:p>
          <a:p>
            <a:endParaRPr lang="en-GB" dirty="0">
              <a:latin typeface="+mj-lt"/>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65" y="1393825"/>
            <a:ext cx="9649072" cy="441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1577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28464" y="228600"/>
            <a:ext cx="9364786" cy="457200"/>
          </a:xfrm>
        </p:spPr>
        <p:txBody>
          <a:bodyPr/>
          <a:lstStyle/>
          <a:p>
            <a:r>
              <a:rPr lang="en-GB" dirty="0" smtClean="0"/>
              <a:t>Annex 2: Preliminary look up tables</a:t>
            </a:r>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14" y="1124744"/>
            <a:ext cx="9649072" cy="4680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a:spLocks noGrp="1"/>
          </p:cNvSpPr>
          <p:nvPr>
            <p:ph idx="1"/>
          </p:nvPr>
        </p:nvSpPr>
        <p:spPr>
          <a:xfrm>
            <a:off x="128465" y="692696"/>
            <a:ext cx="9364785" cy="506760"/>
          </a:xfrm>
        </p:spPr>
        <p:txBody>
          <a:bodyPr/>
          <a:lstStyle/>
          <a:p>
            <a:r>
              <a:rPr lang="en-GB" dirty="0" smtClean="0">
                <a:latin typeface="+mj-lt"/>
              </a:rPr>
              <a:t>The following are the look-up tables for adaptive capacity and location dependence</a:t>
            </a:r>
            <a:r>
              <a:rPr lang="en-GB" dirty="0">
                <a:latin typeface="+mj-lt"/>
              </a:rPr>
              <a:t> </a:t>
            </a:r>
            <a:r>
              <a:rPr lang="en-GB" dirty="0" smtClean="0">
                <a:latin typeface="+mj-lt"/>
              </a:rPr>
              <a:t>for small-medium </a:t>
            </a:r>
            <a:r>
              <a:rPr lang="en-GB" dirty="0">
                <a:latin typeface="+mj-lt"/>
              </a:rPr>
              <a:t>businesses. Please note these should be validated using local evidence from stakeholders or other sources on a case by case basis.</a:t>
            </a:r>
            <a:endParaRPr lang="en-GB" dirty="0" smtClean="0">
              <a:latin typeface="+mj-lt"/>
            </a:endParaRPr>
          </a:p>
          <a:p>
            <a:endParaRPr lang="en-GB" dirty="0">
              <a:latin typeface="+mj-lt"/>
            </a:endParaRPr>
          </a:p>
        </p:txBody>
      </p:sp>
    </p:spTree>
    <p:extLst>
      <p:ext uri="{BB962C8B-B14F-4D97-AF65-F5344CB8AC3E}">
        <p14:creationId xmlns:p14="http://schemas.microsoft.com/office/powerpoint/2010/main" val="1528293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64" y="1393824"/>
            <a:ext cx="9649073" cy="4411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128464" y="228600"/>
            <a:ext cx="9364786" cy="457200"/>
          </a:xfrm>
        </p:spPr>
        <p:txBody>
          <a:bodyPr/>
          <a:lstStyle/>
          <a:p>
            <a:r>
              <a:rPr lang="en-GB" dirty="0" smtClean="0"/>
              <a:t>Annex 2: Preliminary look up tables</a:t>
            </a:r>
            <a:endParaRPr lang="en-GB" dirty="0"/>
          </a:p>
        </p:txBody>
      </p:sp>
      <p:sp>
        <p:nvSpPr>
          <p:cNvPr id="6" name="Content Placeholder 2"/>
          <p:cNvSpPr>
            <a:spLocks noGrp="1"/>
          </p:cNvSpPr>
          <p:nvPr>
            <p:ph idx="1"/>
          </p:nvPr>
        </p:nvSpPr>
        <p:spPr>
          <a:xfrm>
            <a:off x="128465" y="692696"/>
            <a:ext cx="9364785" cy="506760"/>
          </a:xfrm>
        </p:spPr>
        <p:txBody>
          <a:bodyPr/>
          <a:lstStyle/>
          <a:p>
            <a:r>
              <a:rPr lang="en-GB" dirty="0" smtClean="0">
                <a:latin typeface="+mj-lt"/>
              </a:rPr>
              <a:t>The following are the look-up tables for adaptive capacity and location dependence</a:t>
            </a:r>
            <a:r>
              <a:rPr lang="en-GB" dirty="0">
                <a:latin typeface="+mj-lt"/>
              </a:rPr>
              <a:t> </a:t>
            </a:r>
            <a:r>
              <a:rPr lang="en-GB" dirty="0" smtClean="0">
                <a:latin typeface="+mj-lt"/>
              </a:rPr>
              <a:t>for large businesses</a:t>
            </a:r>
            <a:r>
              <a:rPr lang="en-GB" dirty="0">
                <a:latin typeface="+mj-lt"/>
              </a:rPr>
              <a:t>. Please note these should be validated using local evidence from stakeholders or other sources on a case by case basis.</a:t>
            </a:r>
            <a:endParaRPr lang="en-GB" dirty="0" smtClean="0">
              <a:latin typeface="+mj-lt"/>
            </a:endParaRPr>
          </a:p>
          <a:p>
            <a:endParaRPr lang="en-GB" dirty="0">
              <a:latin typeface="+mj-lt"/>
            </a:endParaRPr>
          </a:p>
        </p:txBody>
      </p:sp>
    </p:spTree>
    <p:extLst>
      <p:ext uri="{BB962C8B-B14F-4D97-AF65-F5344CB8AC3E}">
        <p14:creationId xmlns:p14="http://schemas.microsoft.com/office/powerpoint/2010/main" val="1858260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 Introduction and structure of the report</a:t>
            </a:r>
            <a:endParaRPr lang="en-GB" dirty="0"/>
          </a:p>
        </p:txBody>
      </p:sp>
      <p:sp>
        <p:nvSpPr>
          <p:cNvPr id="3" name="Content Placeholder 2"/>
          <p:cNvSpPr>
            <a:spLocks noGrp="1"/>
          </p:cNvSpPr>
          <p:nvPr>
            <p:ph idx="1"/>
          </p:nvPr>
        </p:nvSpPr>
        <p:spPr>
          <a:xfrm>
            <a:off x="200472" y="762000"/>
            <a:ext cx="9292778" cy="5547320"/>
          </a:xfrm>
        </p:spPr>
        <p:txBody>
          <a:bodyPr numCol="2" spcCol="360000"/>
          <a:lstStyle/>
          <a:p>
            <a:pPr algn="just">
              <a:buClr>
                <a:srgbClr val="E83F35"/>
              </a:buClr>
            </a:pPr>
            <a:r>
              <a:rPr lang="en-GB" dirty="0" smtClean="0">
                <a:solidFill>
                  <a:srgbClr val="E83F35"/>
                </a:solidFill>
                <a:latin typeface="+mj-lt"/>
              </a:rPr>
              <a:t>Introduction</a:t>
            </a:r>
          </a:p>
          <a:p>
            <a:pPr algn="just">
              <a:buClr>
                <a:srgbClr val="E83F35"/>
              </a:buClr>
            </a:pPr>
            <a:r>
              <a:rPr lang="en-GB" sz="1050" dirty="0" smtClean="0">
                <a:latin typeface="+mj-lt"/>
              </a:rPr>
              <a:t>This report presents a method for estimating the contribution to the wider economy of flood and coastal erosion risk management (FCERM) measures. Measures considered are those funded through government Flood Defence Grant in Aid (</a:t>
            </a:r>
            <a:r>
              <a:rPr lang="en-GB" sz="1050" dirty="0" err="1" smtClean="0">
                <a:latin typeface="+mj-lt"/>
              </a:rPr>
              <a:t>FDGiA</a:t>
            </a:r>
            <a:r>
              <a:rPr lang="en-GB" sz="1050" dirty="0" smtClean="0">
                <a:latin typeface="+mj-lt"/>
              </a:rPr>
              <a:t>) and external contributions through Partnership Funding and not actions or investments taken by individual businesses to protect themselves against flood risk. Measures include physical flood defence schemes, as well as wider flood management options such as  awareness-raising campaigns.</a:t>
            </a:r>
          </a:p>
          <a:p>
            <a:pPr algn="just">
              <a:buClr>
                <a:srgbClr val="E83F35"/>
              </a:buClr>
            </a:pPr>
            <a:r>
              <a:rPr lang="en-GB" sz="1050" dirty="0" smtClean="0">
                <a:latin typeface="+mj-lt"/>
              </a:rPr>
              <a:t>The contribution to the economy is quantified where possible and measured  as Gross </a:t>
            </a:r>
            <a:r>
              <a:rPr lang="en-GB" sz="1050" dirty="0">
                <a:latin typeface="+mj-lt"/>
              </a:rPr>
              <a:t>Value Added, </a:t>
            </a:r>
            <a:r>
              <a:rPr lang="en-GB" sz="1050" dirty="0" smtClean="0">
                <a:latin typeface="+mj-lt"/>
              </a:rPr>
              <a:t>GVA. </a:t>
            </a:r>
            <a:r>
              <a:rPr lang="en-GB" sz="1050" dirty="0">
                <a:latin typeface="+mj-lt"/>
              </a:rPr>
              <a:t>This is complemented with qualitative assessments. The </a:t>
            </a:r>
            <a:r>
              <a:rPr lang="en-GB" sz="1050" dirty="0" smtClean="0">
                <a:latin typeface="+mj-lt"/>
              </a:rPr>
              <a:t>full method </a:t>
            </a:r>
            <a:r>
              <a:rPr lang="en-GB" sz="1050" dirty="0">
                <a:latin typeface="+mj-lt"/>
              </a:rPr>
              <a:t>is described in “TOOLKIT for assessing the impacts of flood and coastal erosion risk management on the local </a:t>
            </a:r>
            <a:r>
              <a:rPr lang="en-GB" sz="1050" dirty="0" smtClean="0">
                <a:latin typeface="+mj-lt"/>
              </a:rPr>
              <a:t>economy”. The primary focus is on local GVA, and associated key drivers of the impacts on the local economy. Assessment is also provided of the conditions under which national GVA effects are likely. Whether impacts are likely to affect the local economy, or translate into national economy impacts, in part depends on the geographical area under consideration.</a:t>
            </a:r>
          </a:p>
          <a:p>
            <a:pPr algn="just">
              <a:buClr>
                <a:srgbClr val="E83F35"/>
              </a:buClr>
            </a:pPr>
            <a:r>
              <a:rPr lang="en-GB" sz="1050" dirty="0" smtClean="0">
                <a:latin typeface="+mj-lt"/>
              </a:rPr>
              <a:t>The analysis presented in this report considers the geographical area of the local economy equal to the area considered by the Environment Agency Flood and Coastal Erosion Risk Management Appraisal Guidance (FCERM-AG).</a:t>
            </a:r>
          </a:p>
          <a:p>
            <a:pPr algn="just">
              <a:buClr>
                <a:srgbClr val="E83F35"/>
              </a:buClr>
            </a:pPr>
            <a:r>
              <a:rPr lang="en-GB" sz="1050" dirty="0" smtClean="0">
                <a:latin typeface="+mj-lt"/>
              </a:rPr>
              <a:t>Our previous work – Technical Report 1 - described a proposed methodology for estimating the scale of these effects quantitatively and qualitatively. This report provides:</a:t>
            </a:r>
          </a:p>
          <a:p>
            <a:pPr marL="171450" indent="-171450" algn="just">
              <a:buClr>
                <a:srgbClr val="E83F35"/>
              </a:buClr>
              <a:buFont typeface="Wingdings" panose="05000000000000000000" pitchFamily="2" charset="2"/>
              <a:buChar char="§"/>
            </a:pPr>
            <a:r>
              <a:rPr lang="en-GB" sz="1050" dirty="0" smtClean="0">
                <a:latin typeface="+mj-lt"/>
              </a:rPr>
              <a:t>A reminder of the approach to estimating the GVA effects of FCERM at the local and national level;</a:t>
            </a:r>
          </a:p>
          <a:p>
            <a:pPr marL="171450" indent="-171450" algn="just">
              <a:buClr>
                <a:srgbClr val="E83F35"/>
              </a:buClr>
              <a:buFont typeface="Wingdings" panose="05000000000000000000" pitchFamily="2" charset="2"/>
              <a:buChar char="§"/>
            </a:pPr>
            <a:r>
              <a:rPr lang="en-GB" sz="1050" dirty="0" smtClean="0">
                <a:latin typeface="+mj-lt"/>
              </a:rPr>
              <a:t>Application of the methodology using 4 case study FCERM interventions in: Godmanchester, Nottingham, Redcar and Sandwich</a:t>
            </a:r>
            <a:r>
              <a:rPr lang="en-GB" sz="1050" dirty="0">
                <a:latin typeface="+mj-lt"/>
              </a:rPr>
              <a:t>.</a:t>
            </a:r>
            <a:endParaRPr lang="en-GB" sz="1050" dirty="0" smtClean="0">
              <a:latin typeface="+mj-lt"/>
            </a:endParaRPr>
          </a:p>
          <a:p>
            <a:pPr marL="171450" indent="-171450" algn="just">
              <a:buClr>
                <a:srgbClr val="E83F35"/>
              </a:buClr>
              <a:buFont typeface="Wingdings" panose="05000000000000000000" pitchFamily="2" charset="2"/>
              <a:buChar char="§"/>
            </a:pPr>
            <a:r>
              <a:rPr lang="en-GB" sz="1050" dirty="0" smtClean="0">
                <a:latin typeface="+mj-lt"/>
              </a:rPr>
              <a:t>An overview of key findings relating to the conditions under which the contribution of FCERM to local, and national, GVA is likely to be material and when it is not. </a:t>
            </a:r>
          </a:p>
          <a:p>
            <a:pPr algn="just">
              <a:buClr>
                <a:srgbClr val="E83F35"/>
              </a:buClr>
            </a:pPr>
            <a:r>
              <a:rPr lang="en-GB" sz="1050" dirty="0" smtClean="0">
                <a:latin typeface="+mj-lt"/>
              </a:rPr>
              <a:t>As the methodology for assessing GVA impacts of FCERM, and its application, are in their infancy, it is likely that the approach and data will need to be reviewed and updated over time as a richer evidence base comes to light. Ranges around the results are provided where possible to reflect a degree of uncertainty.</a:t>
            </a:r>
          </a:p>
          <a:p>
            <a:pPr algn="just">
              <a:buClr>
                <a:srgbClr val="E83F35"/>
              </a:buClr>
            </a:pPr>
            <a:r>
              <a:rPr lang="en-GB" sz="1050" dirty="0" smtClean="0">
                <a:latin typeface="+mj-lt"/>
              </a:rPr>
              <a:t>We are very grateful to the stakeholders we spoke to for evidence as part of this study. They are listed in Annex 3.</a:t>
            </a:r>
            <a:endParaRPr lang="en-GB" dirty="0" smtClean="0">
              <a:latin typeface="+mj-lt"/>
            </a:endParaRPr>
          </a:p>
          <a:p>
            <a:pPr algn="just">
              <a:buClr>
                <a:srgbClr val="E83F35"/>
              </a:buClr>
            </a:pPr>
            <a:r>
              <a:rPr lang="en-GB" dirty="0" smtClean="0">
                <a:solidFill>
                  <a:srgbClr val="E83F35"/>
                </a:solidFill>
                <a:latin typeface="+mj-lt"/>
              </a:rPr>
              <a:t>Structure </a:t>
            </a:r>
            <a:r>
              <a:rPr lang="en-GB" dirty="0">
                <a:solidFill>
                  <a:srgbClr val="E83F35"/>
                </a:solidFill>
                <a:latin typeface="+mj-lt"/>
              </a:rPr>
              <a:t>of </a:t>
            </a:r>
            <a:r>
              <a:rPr lang="en-GB" dirty="0" smtClean="0">
                <a:solidFill>
                  <a:srgbClr val="E83F35"/>
                </a:solidFill>
                <a:latin typeface="+mj-lt"/>
              </a:rPr>
              <a:t>this report</a:t>
            </a:r>
          </a:p>
          <a:p>
            <a:pPr algn="just">
              <a:buClr>
                <a:srgbClr val="E83F35"/>
              </a:buClr>
            </a:pPr>
            <a:r>
              <a:rPr lang="en-GB" sz="1050" dirty="0" smtClean="0">
                <a:latin typeface="+mj-lt"/>
              </a:rPr>
              <a:t>We present the following in this report:</a:t>
            </a:r>
          </a:p>
          <a:p>
            <a:pPr marL="171450" indent="-171450" algn="just">
              <a:buClr>
                <a:srgbClr val="E83F35"/>
              </a:buClr>
              <a:buFont typeface="Wingdings" panose="05000000000000000000" pitchFamily="2" charset="2"/>
              <a:buChar char="§"/>
            </a:pPr>
            <a:r>
              <a:rPr lang="en-GB" sz="1050" b="1" dirty="0" smtClean="0">
                <a:latin typeface="+mj-lt"/>
              </a:rPr>
              <a:t>Section 2</a:t>
            </a:r>
            <a:r>
              <a:rPr lang="en-GB" sz="1050" dirty="0" smtClean="0">
                <a:latin typeface="+mj-lt"/>
              </a:rPr>
              <a:t> provides an overview of the case studies that will be considered later in the analysis. </a:t>
            </a:r>
          </a:p>
          <a:p>
            <a:pPr marL="171450" indent="-171450" algn="just">
              <a:buClr>
                <a:srgbClr val="E83F35"/>
              </a:buClr>
              <a:buFont typeface="Wingdings" panose="05000000000000000000" pitchFamily="2" charset="2"/>
              <a:buChar char="§"/>
            </a:pPr>
            <a:r>
              <a:rPr lang="en-GB" sz="1050" b="1" dirty="0" smtClean="0">
                <a:latin typeface="+mj-lt"/>
              </a:rPr>
              <a:t>Section 3</a:t>
            </a:r>
            <a:r>
              <a:rPr lang="en-GB" sz="1050" dirty="0" smtClean="0">
                <a:latin typeface="+mj-lt"/>
              </a:rPr>
              <a:t> summarises the methodology from Technical Report 1. This is high level but includes the approach and key assumptions made within the analysis.</a:t>
            </a:r>
          </a:p>
          <a:p>
            <a:pPr marL="171450" indent="-171450" algn="just">
              <a:buClr>
                <a:srgbClr val="E83F35"/>
              </a:buClr>
              <a:buFont typeface="Wingdings" panose="05000000000000000000" pitchFamily="2" charset="2"/>
              <a:buChar char="§"/>
            </a:pPr>
            <a:r>
              <a:rPr lang="en-GB" sz="1050" b="1" dirty="0" smtClean="0">
                <a:latin typeface="+mj-lt"/>
              </a:rPr>
              <a:t>Section 4</a:t>
            </a:r>
            <a:r>
              <a:rPr lang="en-GB" sz="1050" dirty="0" smtClean="0">
                <a:latin typeface="+mj-lt"/>
              </a:rPr>
              <a:t> presents the case study analysis covering:</a:t>
            </a:r>
          </a:p>
          <a:p>
            <a:pPr marL="619125" lvl="1" indent="-171450" algn="just">
              <a:buFont typeface="Wingdings" panose="05000000000000000000" pitchFamily="2" charset="2"/>
              <a:buChar char="§"/>
            </a:pPr>
            <a:r>
              <a:rPr lang="en-GB" sz="1050" dirty="0" smtClean="0">
                <a:latin typeface="+mj-lt"/>
              </a:rPr>
              <a:t>Godmanchester;</a:t>
            </a:r>
          </a:p>
          <a:p>
            <a:pPr marL="619125" lvl="1" indent="-171450" algn="just">
              <a:buFont typeface="Wingdings" panose="05000000000000000000" pitchFamily="2" charset="2"/>
              <a:buChar char="§"/>
            </a:pPr>
            <a:r>
              <a:rPr lang="en-GB" sz="1050" dirty="0" smtClean="0">
                <a:latin typeface="+mj-lt"/>
              </a:rPr>
              <a:t>Nottingham;</a:t>
            </a:r>
          </a:p>
          <a:p>
            <a:pPr marL="619125" lvl="1" indent="-171450" algn="just">
              <a:buFont typeface="Wingdings" panose="05000000000000000000" pitchFamily="2" charset="2"/>
              <a:buChar char="§"/>
            </a:pPr>
            <a:r>
              <a:rPr lang="en-GB" sz="1050" dirty="0" smtClean="0">
                <a:latin typeface="+mj-lt"/>
              </a:rPr>
              <a:t>Redcar; and </a:t>
            </a:r>
          </a:p>
          <a:p>
            <a:pPr marL="619125" lvl="1" indent="-171450" algn="just">
              <a:buFont typeface="Wingdings" panose="05000000000000000000" pitchFamily="2" charset="2"/>
              <a:buChar char="§"/>
            </a:pPr>
            <a:r>
              <a:rPr lang="en-GB" sz="1050" dirty="0" smtClean="0">
                <a:latin typeface="+mj-lt"/>
              </a:rPr>
              <a:t>Sandwich.</a:t>
            </a:r>
          </a:p>
          <a:p>
            <a:pPr marL="171450" indent="-171450" algn="just">
              <a:buClr>
                <a:srgbClr val="E83F35"/>
              </a:buClr>
              <a:buFont typeface="Wingdings" panose="05000000000000000000" pitchFamily="2" charset="2"/>
              <a:buChar char="§"/>
            </a:pPr>
            <a:r>
              <a:rPr lang="en-GB" sz="1050" b="1" dirty="0" smtClean="0">
                <a:latin typeface="+mj-lt"/>
              </a:rPr>
              <a:t>Section 5 </a:t>
            </a:r>
            <a:r>
              <a:rPr lang="en-GB" sz="1050" dirty="0" smtClean="0">
                <a:latin typeface="+mj-lt"/>
              </a:rPr>
              <a:t>offers overarching observations and messages from the case studies. In particular, this identifies the conditions under which GVA effects are more likely to be material and when they are not. It also highlights how our findings may be important for policy making purposes.</a:t>
            </a:r>
          </a:p>
        </p:txBody>
      </p:sp>
    </p:spTree>
    <p:extLst>
      <p:ext uri="{BB962C8B-B14F-4D97-AF65-F5344CB8AC3E}">
        <p14:creationId xmlns:p14="http://schemas.microsoft.com/office/powerpoint/2010/main" val="491686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Annex 3: </a:t>
            </a:r>
            <a:r>
              <a:rPr lang="en-GB" dirty="0"/>
              <a:t>S</a:t>
            </a:r>
            <a:r>
              <a:rPr lang="en-GB" dirty="0" smtClean="0"/>
              <a:t>takeholders</a:t>
            </a:r>
            <a:endParaRPr lang="en-GB" dirty="0"/>
          </a:p>
        </p:txBody>
      </p:sp>
      <p:sp>
        <p:nvSpPr>
          <p:cNvPr id="3" name="Content Placeholder 2"/>
          <p:cNvSpPr>
            <a:spLocks noGrp="1"/>
          </p:cNvSpPr>
          <p:nvPr>
            <p:ph idx="1"/>
          </p:nvPr>
        </p:nvSpPr>
        <p:spPr/>
        <p:txBody>
          <a:bodyPr/>
          <a:lstStyle/>
          <a:p>
            <a:r>
              <a:rPr lang="en-GB" dirty="0" smtClean="0">
                <a:latin typeface="+mj-lt"/>
              </a:rPr>
              <a:t>We are very grateful to the following stakeholders for their time and input to the evidence base for this report</a:t>
            </a:r>
          </a:p>
          <a:p>
            <a:pPr marL="171450" indent="-171450">
              <a:buClr>
                <a:srgbClr val="E83F35"/>
              </a:buClr>
              <a:buFont typeface="Wingdings" panose="05000000000000000000" pitchFamily="2" charset="2"/>
              <a:buChar char="§"/>
            </a:pPr>
            <a:r>
              <a:rPr lang="en-GB" dirty="0">
                <a:latin typeface="+mj-lt"/>
              </a:rPr>
              <a:t>Stuart </a:t>
            </a:r>
            <a:r>
              <a:rPr lang="en-GB" dirty="0" err="1">
                <a:latin typeface="+mj-lt"/>
              </a:rPr>
              <a:t>Ainsley</a:t>
            </a:r>
            <a:r>
              <a:rPr lang="en-GB" dirty="0">
                <a:latin typeface="+mj-lt"/>
              </a:rPr>
              <a:t> - Redcar and Cleveland Borough Council</a:t>
            </a:r>
          </a:p>
          <a:p>
            <a:pPr marL="171450" indent="-171450">
              <a:buClr>
                <a:srgbClr val="E83F35"/>
              </a:buClr>
              <a:buFont typeface="Wingdings" panose="05000000000000000000" pitchFamily="2" charset="2"/>
              <a:buChar char="§"/>
            </a:pPr>
            <a:r>
              <a:rPr lang="en-GB" dirty="0">
                <a:latin typeface="+mj-lt"/>
              </a:rPr>
              <a:t>Chris Allen – Huntingdon District Council</a:t>
            </a:r>
          </a:p>
          <a:p>
            <a:pPr marL="171450" indent="-171450">
              <a:buClr>
                <a:srgbClr val="E83F35"/>
              </a:buClr>
              <a:buFont typeface="Wingdings" panose="05000000000000000000" pitchFamily="2" charset="2"/>
              <a:buChar char="§"/>
            </a:pPr>
            <a:r>
              <a:rPr lang="en-GB" dirty="0" smtClean="0">
                <a:latin typeface="+mj-lt"/>
              </a:rPr>
              <a:t>Fay </a:t>
            </a:r>
            <a:r>
              <a:rPr lang="en-GB" dirty="0">
                <a:latin typeface="+mj-lt"/>
              </a:rPr>
              <a:t>Bull – Nottingham City Council – Flood Mitigation Manager</a:t>
            </a:r>
          </a:p>
          <a:p>
            <a:pPr marL="171450" indent="-171450">
              <a:buClr>
                <a:srgbClr val="E83F35"/>
              </a:buClr>
              <a:buFont typeface="Wingdings" panose="05000000000000000000" pitchFamily="2" charset="2"/>
              <a:buChar char="§"/>
            </a:pPr>
            <a:r>
              <a:rPr lang="en-GB" dirty="0" smtClean="0">
                <a:latin typeface="+mj-lt"/>
              </a:rPr>
              <a:t>David </a:t>
            </a:r>
            <a:r>
              <a:rPr lang="en-GB" dirty="0" err="1" smtClean="0">
                <a:latin typeface="+mj-lt"/>
              </a:rPr>
              <a:t>Cotterell</a:t>
            </a:r>
            <a:r>
              <a:rPr lang="en-GB" dirty="0" smtClean="0">
                <a:latin typeface="+mj-lt"/>
              </a:rPr>
              <a:t> </a:t>
            </a:r>
            <a:r>
              <a:rPr lang="en-GB" dirty="0">
                <a:latin typeface="+mj-lt"/>
              </a:rPr>
              <a:t>– Environment Agency</a:t>
            </a:r>
            <a:endParaRPr lang="en-GB" dirty="0" smtClean="0">
              <a:latin typeface="+mj-lt"/>
            </a:endParaRPr>
          </a:p>
          <a:p>
            <a:pPr marL="171450" indent="-171450">
              <a:buClr>
                <a:srgbClr val="E83F35"/>
              </a:buClr>
              <a:buFont typeface="Wingdings" panose="05000000000000000000" pitchFamily="2" charset="2"/>
              <a:buChar char="§"/>
            </a:pPr>
            <a:r>
              <a:rPr lang="en-GB" dirty="0">
                <a:latin typeface="+mj-lt"/>
              </a:rPr>
              <a:t>Vaughan Felton - Environment Agency</a:t>
            </a:r>
          </a:p>
          <a:p>
            <a:pPr marL="171450" indent="-171450">
              <a:buClr>
                <a:srgbClr val="E83F35"/>
              </a:buClr>
              <a:buFont typeface="Wingdings" panose="05000000000000000000" pitchFamily="2" charset="2"/>
              <a:buChar char="§"/>
            </a:pPr>
            <a:r>
              <a:rPr lang="en-GB" dirty="0" smtClean="0">
                <a:latin typeface="+mj-lt"/>
              </a:rPr>
              <a:t>Phil </a:t>
            </a:r>
            <a:r>
              <a:rPr lang="en-GB" dirty="0">
                <a:latin typeface="+mj-lt"/>
              </a:rPr>
              <a:t>Jones - Redcar and Cleveland Borough Council</a:t>
            </a:r>
          </a:p>
          <a:p>
            <a:pPr marL="171450" indent="-171450">
              <a:buClr>
                <a:srgbClr val="E83F35"/>
              </a:buClr>
              <a:buFont typeface="Wingdings" panose="05000000000000000000" pitchFamily="2" charset="2"/>
              <a:buChar char="§"/>
            </a:pPr>
            <a:r>
              <a:rPr lang="en-GB" dirty="0">
                <a:latin typeface="+mj-lt"/>
              </a:rPr>
              <a:t>Bruce Laughton – Nottingham City Council </a:t>
            </a:r>
            <a:endParaRPr lang="en-GB" dirty="0" smtClean="0">
              <a:latin typeface="+mj-lt"/>
            </a:endParaRPr>
          </a:p>
          <a:p>
            <a:pPr marL="171450" indent="-171450">
              <a:buClr>
                <a:srgbClr val="E83F35"/>
              </a:buClr>
              <a:buFont typeface="Wingdings" panose="05000000000000000000" pitchFamily="2" charset="2"/>
              <a:buChar char="§"/>
            </a:pPr>
            <a:r>
              <a:rPr lang="en-GB" dirty="0" smtClean="0">
                <a:latin typeface="+mj-lt"/>
              </a:rPr>
              <a:t>James </a:t>
            </a:r>
            <a:r>
              <a:rPr lang="en-GB" dirty="0">
                <a:latin typeface="+mj-lt"/>
              </a:rPr>
              <a:t>Meade – Environment Agency</a:t>
            </a:r>
          </a:p>
          <a:p>
            <a:pPr marL="171450" indent="-171450">
              <a:buClr>
                <a:srgbClr val="E83F35"/>
              </a:buClr>
              <a:buFont typeface="Wingdings" panose="05000000000000000000" pitchFamily="2" charset="2"/>
              <a:buChar char="§"/>
            </a:pPr>
            <a:r>
              <a:rPr lang="en-GB" dirty="0">
                <a:latin typeface="+mj-lt"/>
              </a:rPr>
              <a:t>Elizabeth Milne – Kent County Council</a:t>
            </a:r>
          </a:p>
          <a:p>
            <a:pPr marL="171450" indent="-171450">
              <a:buClr>
                <a:srgbClr val="E83F35"/>
              </a:buClr>
              <a:buFont typeface="Wingdings" panose="05000000000000000000" pitchFamily="2" charset="2"/>
              <a:buChar char="§"/>
            </a:pPr>
            <a:r>
              <a:rPr lang="en-GB" dirty="0" smtClean="0">
                <a:latin typeface="+mj-lt"/>
              </a:rPr>
              <a:t>John </a:t>
            </a:r>
            <a:r>
              <a:rPr lang="en-GB" dirty="0">
                <a:latin typeface="+mj-lt"/>
              </a:rPr>
              <a:t>Oliphant – Pfizer</a:t>
            </a:r>
          </a:p>
          <a:p>
            <a:pPr marL="171450" indent="-171450">
              <a:buClr>
                <a:srgbClr val="E83F35"/>
              </a:buClr>
              <a:buFont typeface="Wingdings" panose="05000000000000000000" pitchFamily="2" charset="2"/>
              <a:buChar char="§"/>
            </a:pPr>
            <a:r>
              <a:rPr lang="en-GB" dirty="0">
                <a:latin typeface="+mj-lt"/>
              </a:rPr>
              <a:t>Mr Peacock – Lakes MOT Centre, Redcar (local business)</a:t>
            </a:r>
          </a:p>
          <a:p>
            <a:pPr marL="171450" indent="-171450">
              <a:buClr>
                <a:srgbClr val="E83F35"/>
              </a:buClr>
              <a:buFont typeface="Wingdings" panose="05000000000000000000" pitchFamily="2" charset="2"/>
              <a:buChar char="§"/>
            </a:pPr>
            <a:r>
              <a:rPr lang="en-GB" dirty="0">
                <a:latin typeface="+mj-lt"/>
              </a:rPr>
              <a:t>Gill </a:t>
            </a:r>
            <a:r>
              <a:rPr lang="en-GB" dirty="0" err="1">
                <a:latin typeface="+mj-lt"/>
              </a:rPr>
              <a:t>Prangnell</a:t>
            </a:r>
            <a:r>
              <a:rPr lang="en-GB" dirty="0">
                <a:latin typeface="+mj-lt"/>
              </a:rPr>
              <a:t> – Cambridgeshire Chamber of Commerce</a:t>
            </a:r>
          </a:p>
          <a:p>
            <a:pPr marL="171450" indent="-171450">
              <a:buClr>
                <a:srgbClr val="E83F35"/>
              </a:buClr>
              <a:buFont typeface="Wingdings" panose="05000000000000000000" pitchFamily="2" charset="2"/>
              <a:buChar char="§"/>
            </a:pPr>
            <a:r>
              <a:rPr lang="en-GB" dirty="0" err="1" smtClean="0">
                <a:latin typeface="+mj-lt"/>
              </a:rPr>
              <a:t>Nic</a:t>
            </a:r>
            <a:r>
              <a:rPr lang="en-GB" dirty="0" smtClean="0">
                <a:latin typeface="+mj-lt"/>
              </a:rPr>
              <a:t> </a:t>
            </a:r>
            <a:r>
              <a:rPr lang="en-GB" dirty="0" err="1">
                <a:latin typeface="+mj-lt"/>
              </a:rPr>
              <a:t>Rowlinson</a:t>
            </a:r>
            <a:r>
              <a:rPr lang="en-GB" dirty="0">
                <a:latin typeface="+mj-lt"/>
              </a:rPr>
              <a:t> - Environment Agency</a:t>
            </a:r>
          </a:p>
          <a:p>
            <a:pPr marL="171450" indent="-171450">
              <a:buClr>
                <a:srgbClr val="E83F35"/>
              </a:buClr>
              <a:buFont typeface="Wingdings" panose="05000000000000000000" pitchFamily="2" charset="2"/>
              <a:buChar char="§"/>
            </a:pPr>
            <a:r>
              <a:rPr lang="en-GB" dirty="0" smtClean="0">
                <a:latin typeface="+mj-lt"/>
              </a:rPr>
              <a:t>Alan </a:t>
            </a:r>
            <a:r>
              <a:rPr lang="en-GB" dirty="0">
                <a:latin typeface="+mj-lt"/>
              </a:rPr>
              <a:t>Smuk - Redcar and Cleveland Borough </a:t>
            </a:r>
            <a:r>
              <a:rPr lang="en-GB" dirty="0" smtClean="0">
                <a:latin typeface="+mj-lt"/>
              </a:rPr>
              <a:t>Council</a:t>
            </a:r>
          </a:p>
          <a:p>
            <a:pPr marL="171450" indent="-171450">
              <a:buClr>
                <a:srgbClr val="E83F35"/>
              </a:buClr>
              <a:buFont typeface="Wingdings" panose="05000000000000000000" pitchFamily="2" charset="2"/>
              <a:buChar char="§"/>
            </a:pPr>
            <a:r>
              <a:rPr lang="en-GB" dirty="0">
                <a:latin typeface="+mj-lt"/>
              </a:rPr>
              <a:t>Roger Tait - Redcar and Cleveland Borough Council</a:t>
            </a:r>
          </a:p>
          <a:p>
            <a:pPr marL="171450" indent="-171450">
              <a:buClr>
                <a:srgbClr val="E83F35"/>
              </a:buClr>
              <a:buFont typeface="Wingdings" panose="05000000000000000000" pitchFamily="2" charset="2"/>
              <a:buChar char="§"/>
            </a:pPr>
            <a:r>
              <a:rPr lang="en-GB" dirty="0" err="1" smtClean="0">
                <a:latin typeface="+mj-lt"/>
              </a:rPr>
              <a:t>Kevan</a:t>
            </a:r>
            <a:r>
              <a:rPr lang="en-GB" dirty="0" smtClean="0">
                <a:latin typeface="+mj-lt"/>
              </a:rPr>
              <a:t> Taylor – Redcar and Cleveland Borough Council</a:t>
            </a:r>
          </a:p>
          <a:p>
            <a:pPr marL="171450" indent="-171450">
              <a:buClr>
                <a:srgbClr val="E83F35"/>
              </a:buClr>
              <a:buFont typeface="Wingdings" panose="05000000000000000000" pitchFamily="2" charset="2"/>
              <a:buChar char="§"/>
            </a:pPr>
            <a:r>
              <a:rPr lang="en-GB" dirty="0" smtClean="0">
                <a:latin typeface="+mj-lt"/>
              </a:rPr>
              <a:t>Richard </a:t>
            </a:r>
            <a:r>
              <a:rPr lang="en-GB" dirty="0" err="1" smtClean="0">
                <a:latin typeface="+mj-lt"/>
              </a:rPr>
              <a:t>Townson</a:t>
            </a:r>
            <a:r>
              <a:rPr lang="en-GB" dirty="0" smtClean="0">
                <a:latin typeface="+mj-lt"/>
              </a:rPr>
              <a:t> – Environment Agency</a:t>
            </a:r>
          </a:p>
          <a:p>
            <a:pPr marL="171450" indent="-171450">
              <a:buClr>
                <a:srgbClr val="E83F35"/>
              </a:buClr>
              <a:buFont typeface="Wingdings" panose="05000000000000000000" pitchFamily="2" charset="2"/>
              <a:buChar char="§"/>
            </a:pPr>
            <a:endParaRPr lang="en-GB" dirty="0" smtClean="0">
              <a:latin typeface="+mj-lt"/>
            </a:endParaRPr>
          </a:p>
          <a:p>
            <a:pPr marL="171450" indent="-171450">
              <a:buClr>
                <a:srgbClr val="E83F35"/>
              </a:buClr>
              <a:buFont typeface="Wingdings" panose="05000000000000000000" pitchFamily="2" charset="2"/>
              <a:buChar char="§"/>
            </a:pPr>
            <a:endParaRPr lang="en-GB" dirty="0" smtClean="0">
              <a:latin typeface="+mj-lt"/>
            </a:endParaRPr>
          </a:p>
          <a:p>
            <a:pPr marL="171450" indent="-171450">
              <a:buClr>
                <a:srgbClr val="E83F35"/>
              </a:buClr>
              <a:buFont typeface="Wingdings" panose="05000000000000000000" pitchFamily="2" charset="2"/>
              <a:buChar char="§"/>
            </a:pPr>
            <a:endParaRPr lang="en-GB" dirty="0" smtClean="0">
              <a:latin typeface="+mj-lt"/>
            </a:endParaRPr>
          </a:p>
          <a:p>
            <a:endParaRPr lang="en-GB" dirty="0">
              <a:latin typeface="+mj-lt"/>
            </a:endParaRPr>
          </a:p>
        </p:txBody>
      </p:sp>
    </p:spTree>
    <p:extLst>
      <p:ext uri="{BB962C8B-B14F-4D97-AF65-F5344CB8AC3E}">
        <p14:creationId xmlns:p14="http://schemas.microsoft.com/office/powerpoint/2010/main" val="29465613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480" y="116632"/>
            <a:ext cx="8997950" cy="457200"/>
          </a:xfrm>
        </p:spPr>
        <p:txBody>
          <a:bodyPr/>
          <a:lstStyle/>
          <a:p>
            <a:r>
              <a:rPr lang="en-GB" dirty="0" smtClean="0"/>
              <a:t>Annex 4: References</a:t>
            </a:r>
            <a:endParaRPr lang="en-GB" dirty="0"/>
          </a:p>
        </p:txBody>
      </p:sp>
      <p:sp>
        <p:nvSpPr>
          <p:cNvPr id="3" name="Content Placeholder 2"/>
          <p:cNvSpPr>
            <a:spLocks noGrp="1"/>
          </p:cNvSpPr>
          <p:nvPr>
            <p:ph idx="1"/>
          </p:nvPr>
        </p:nvSpPr>
        <p:spPr>
          <a:xfrm>
            <a:off x="272480" y="548680"/>
            <a:ext cx="9361040" cy="5181600"/>
          </a:xfrm>
        </p:spPr>
        <p:txBody>
          <a:bodyPr/>
          <a:lstStyle/>
          <a:p>
            <a:pPr marL="171450" indent="-171450">
              <a:buClr>
                <a:srgbClr val="E83F35"/>
              </a:buClr>
              <a:buFont typeface="Wingdings" panose="05000000000000000000" pitchFamily="2" charset="2"/>
              <a:buChar char="§"/>
            </a:pPr>
            <a:r>
              <a:rPr lang="en-GB" dirty="0">
                <a:latin typeface="+mj-lt"/>
              </a:rPr>
              <a:t>Boots, Nottingham Enterprise Zone – Boots site – </a:t>
            </a:r>
            <a:r>
              <a:rPr lang="en-GB" dirty="0" err="1" smtClean="0">
                <a:latin typeface="+mj-lt"/>
              </a:rPr>
              <a:t>Masterplan</a:t>
            </a:r>
            <a:r>
              <a:rPr lang="en-GB" dirty="0" smtClean="0">
                <a:latin typeface="+mj-lt"/>
              </a:rPr>
              <a:t> </a:t>
            </a:r>
            <a:r>
              <a:rPr lang="en-GB" dirty="0" smtClean="0">
                <a:latin typeface="+mj-lt"/>
                <a:hlinkClick r:id="rId2"/>
              </a:rPr>
              <a:t>http</a:t>
            </a:r>
            <a:r>
              <a:rPr lang="en-GB" dirty="0">
                <a:latin typeface="+mj-lt"/>
                <a:hlinkClick r:id="rId2"/>
              </a:rPr>
              <a:t>://</a:t>
            </a:r>
            <a:r>
              <a:rPr lang="en-GB" dirty="0" smtClean="0">
                <a:latin typeface="+mj-lt"/>
                <a:hlinkClick r:id="rId2"/>
              </a:rPr>
              <a:t>www.thebusinessadvicewebsite.co.uk/files/uploads/1379406420.pdf</a:t>
            </a:r>
            <a:endParaRPr lang="en-GB" dirty="0" smtClean="0">
              <a:latin typeface="+mj-lt"/>
            </a:endParaRPr>
          </a:p>
          <a:p>
            <a:pPr marL="171450" indent="-171450">
              <a:buClr>
                <a:srgbClr val="E83F35"/>
              </a:buClr>
              <a:buFont typeface="Wingdings" panose="05000000000000000000" pitchFamily="2" charset="2"/>
              <a:buChar char="§"/>
            </a:pPr>
            <a:r>
              <a:rPr lang="en-GB" dirty="0">
                <a:latin typeface="+mj-lt"/>
              </a:rPr>
              <a:t>English Housing Survey: Headline Report 2012-13, DCLG (2013). </a:t>
            </a:r>
            <a:r>
              <a:rPr lang="en-GB" dirty="0">
                <a:latin typeface="+mj-lt"/>
                <a:hlinkClick r:id="rId3"/>
              </a:rPr>
              <a:t>https://www.gov.uk/government/uploads/system/uploads/attachment_data/file/284648/English_Housing_Survey_Headline_Report_2012-13.pdf</a:t>
            </a:r>
            <a:endParaRPr lang="en-GB" dirty="0">
              <a:latin typeface="+mj-lt"/>
            </a:endParaRPr>
          </a:p>
          <a:p>
            <a:pPr marL="171450" indent="-171450">
              <a:buClr>
                <a:srgbClr val="E83F35"/>
              </a:buClr>
              <a:buFont typeface="Wingdings" panose="05000000000000000000" pitchFamily="2" charset="2"/>
              <a:buChar char="§"/>
            </a:pPr>
            <a:r>
              <a:rPr lang="en-GB" dirty="0" smtClean="0">
                <a:latin typeface="+mj-lt"/>
              </a:rPr>
              <a:t>Environment </a:t>
            </a:r>
            <a:r>
              <a:rPr lang="en-GB" dirty="0">
                <a:latin typeface="+mj-lt"/>
              </a:rPr>
              <a:t>Agency, Redcar Coastal Flood Risk Area, Economic Appraisal Report, June 2009</a:t>
            </a:r>
          </a:p>
          <a:p>
            <a:pPr marL="171450" indent="-171450">
              <a:buClr>
                <a:srgbClr val="E83F35"/>
              </a:buClr>
              <a:buFont typeface="Wingdings" panose="05000000000000000000" pitchFamily="2" charset="2"/>
              <a:buChar char="§"/>
            </a:pPr>
            <a:r>
              <a:rPr lang="en-GB" dirty="0" smtClean="0">
                <a:latin typeface="+mj-lt"/>
              </a:rPr>
              <a:t>Environment Agency, Sandwich  </a:t>
            </a:r>
            <a:r>
              <a:rPr lang="en-GB" dirty="0">
                <a:latin typeface="+mj-lt"/>
              </a:rPr>
              <a:t>Town Tidal Defences PAR, Feb 2011</a:t>
            </a:r>
          </a:p>
          <a:p>
            <a:pPr marL="171450" indent="-171450">
              <a:buClr>
                <a:srgbClr val="E83F35"/>
              </a:buClr>
              <a:buFont typeface="Wingdings" panose="05000000000000000000" pitchFamily="2" charset="2"/>
              <a:buChar char="§"/>
            </a:pPr>
            <a:r>
              <a:rPr lang="en-GB" dirty="0">
                <a:latin typeface="+mj-lt"/>
              </a:rPr>
              <a:t>Environment Agency and </a:t>
            </a:r>
            <a:r>
              <a:rPr lang="en-GB" dirty="0" err="1">
                <a:latin typeface="+mj-lt"/>
              </a:rPr>
              <a:t>Halcrow</a:t>
            </a:r>
            <a:r>
              <a:rPr lang="en-GB" dirty="0">
                <a:latin typeface="+mj-lt"/>
              </a:rPr>
              <a:t> Group Limited, Sandwich Town Tidal Defences PAR, Appendix H, Economic Appraisal, 2011</a:t>
            </a:r>
          </a:p>
          <a:p>
            <a:pPr marL="171450" indent="-171450">
              <a:buClr>
                <a:srgbClr val="E83F35"/>
              </a:buClr>
              <a:buFont typeface="Wingdings" panose="05000000000000000000" pitchFamily="2" charset="2"/>
              <a:buChar char="§"/>
            </a:pPr>
            <a:r>
              <a:rPr lang="en-GB" dirty="0">
                <a:latin typeface="+mj-lt"/>
              </a:rPr>
              <a:t>Environment Agency – South East Region, Sandwich Town Tidal Defence Scheme, Project Appraisal Report, 2011</a:t>
            </a:r>
          </a:p>
          <a:p>
            <a:pPr marL="171450" lvl="0" indent="-171450">
              <a:buClr>
                <a:srgbClr val="E83E35"/>
              </a:buClr>
              <a:buFont typeface="Wingdings" panose="05000000000000000000" pitchFamily="2" charset="2"/>
              <a:buChar char="§"/>
            </a:pPr>
            <a:r>
              <a:rPr lang="en-GB" dirty="0">
                <a:solidFill>
                  <a:srgbClr val="000000"/>
                </a:solidFill>
                <a:latin typeface="Arial"/>
              </a:rPr>
              <a:t>Frontier Economics, </a:t>
            </a:r>
            <a:r>
              <a:rPr lang="en-GB" dirty="0" err="1">
                <a:solidFill>
                  <a:srgbClr val="000000"/>
                </a:solidFill>
                <a:latin typeface="Arial"/>
              </a:rPr>
              <a:t>Irbaris</a:t>
            </a:r>
            <a:r>
              <a:rPr lang="en-GB" dirty="0">
                <a:solidFill>
                  <a:srgbClr val="000000"/>
                </a:solidFill>
                <a:latin typeface="Arial"/>
              </a:rPr>
              <a:t>, </a:t>
            </a:r>
            <a:r>
              <a:rPr lang="en-GB" dirty="0" err="1">
                <a:solidFill>
                  <a:srgbClr val="000000"/>
                </a:solidFill>
                <a:latin typeface="Arial"/>
              </a:rPr>
              <a:t>Ecofys</a:t>
            </a:r>
            <a:r>
              <a:rPr lang="en-GB" dirty="0">
                <a:solidFill>
                  <a:srgbClr val="000000"/>
                </a:solidFill>
                <a:latin typeface="Arial"/>
              </a:rPr>
              <a:t> The Economics of Climate Resilience Synthesis Report, 2013 </a:t>
            </a:r>
            <a:r>
              <a:rPr lang="en-GB" dirty="0">
                <a:solidFill>
                  <a:srgbClr val="000000"/>
                </a:solidFill>
                <a:latin typeface="Arial"/>
                <a:hlinkClick r:id="rId4"/>
              </a:rPr>
              <a:t>http://randd.defra.gov.uk/Default.aspx?Module=More&amp;Location=None&amp;ProjectID=18016</a:t>
            </a:r>
            <a:endParaRPr lang="en-GB" dirty="0">
              <a:solidFill>
                <a:srgbClr val="000000"/>
              </a:solidFill>
              <a:latin typeface="Arial"/>
            </a:endParaRPr>
          </a:p>
          <a:p>
            <a:pPr marL="171450" lvl="0" indent="-171450">
              <a:buClr>
                <a:srgbClr val="E83E35"/>
              </a:buClr>
              <a:buFont typeface="Wingdings" panose="05000000000000000000" pitchFamily="2" charset="2"/>
              <a:buChar char="§"/>
            </a:pPr>
            <a:r>
              <a:rPr lang="en-GB" dirty="0">
                <a:solidFill>
                  <a:srgbClr val="000000"/>
                </a:solidFill>
                <a:latin typeface="Arial"/>
              </a:rPr>
              <a:t>Frontier Economics, </a:t>
            </a:r>
            <a:r>
              <a:rPr lang="en-GB" dirty="0" err="1">
                <a:solidFill>
                  <a:srgbClr val="000000"/>
                </a:solidFill>
                <a:latin typeface="Arial"/>
              </a:rPr>
              <a:t>Irbaris</a:t>
            </a:r>
            <a:r>
              <a:rPr lang="en-GB" dirty="0">
                <a:solidFill>
                  <a:srgbClr val="000000"/>
                </a:solidFill>
                <a:latin typeface="Arial"/>
              </a:rPr>
              <a:t>, </a:t>
            </a:r>
            <a:r>
              <a:rPr lang="en-GB" dirty="0" err="1">
                <a:solidFill>
                  <a:srgbClr val="000000"/>
                </a:solidFill>
                <a:latin typeface="Arial"/>
              </a:rPr>
              <a:t>Ecofys</a:t>
            </a:r>
            <a:r>
              <a:rPr lang="en-GB" dirty="0">
                <a:solidFill>
                  <a:srgbClr val="000000"/>
                </a:solidFill>
                <a:latin typeface="Arial"/>
              </a:rPr>
              <a:t> The Economics of Climate Resilience Business and Services Theme – Business Continuity, 2013</a:t>
            </a:r>
          </a:p>
          <a:p>
            <a:pPr marL="171450" indent="-171450">
              <a:buClr>
                <a:srgbClr val="E83F35"/>
              </a:buClr>
              <a:buFont typeface="Wingdings" panose="05000000000000000000" pitchFamily="2" charset="2"/>
              <a:buChar char="§"/>
            </a:pPr>
            <a:r>
              <a:rPr lang="en-GB" dirty="0" smtClean="0">
                <a:latin typeface="+mj-lt"/>
              </a:rPr>
              <a:t>Godmanchester </a:t>
            </a:r>
            <a:r>
              <a:rPr lang="en-GB" dirty="0">
                <a:latin typeface="+mj-lt"/>
              </a:rPr>
              <a:t>Project Appraisal Report</a:t>
            </a:r>
          </a:p>
          <a:p>
            <a:pPr marL="171450" indent="-171450">
              <a:buClr>
                <a:srgbClr val="E83F35"/>
              </a:buClr>
              <a:buFont typeface="Wingdings" panose="05000000000000000000" pitchFamily="2" charset="2"/>
              <a:buChar char="§"/>
            </a:pPr>
            <a:r>
              <a:rPr lang="en-GB" dirty="0">
                <a:latin typeface="+mj-lt"/>
              </a:rPr>
              <a:t>Jacobs, Environment Agency, Redcar Coastal Flood Alleviation Scheme, Economic Appraisal Report, 2009</a:t>
            </a:r>
          </a:p>
          <a:p>
            <a:pPr marL="171450" indent="-171450">
              <a:buClr>
                <a:srgbClr val="E83F35"/>
              </a:buClr>
              <a:buFont typeface="Wingdings" panose="05000000000000000000" pitchFamily="2" charset="2"/>
              <a:buChar char="§"/>
            </a:pPr>
            <a:r>
              <a:rPr lang="en-GB" dirty="0">
                <a:latin typeface="+mj-lt"/>
              </a:rPr>
              <a:t>JBA Consulting, Redcar and Cleveland Borough Council Level 2, Strategic Flood Risk Assessment, Final Report, 2010</a:t>
            </a:r>
          </a:p>
          <a:p>
            <a:pPr marL="171450" indent="-171450">
              <a:buClr>
                <a:srgbClr val="E83F35"/>
              </a:buClr>
              <a:buFont typeface="Wingdings" panose="05000000000000000000" pitchFamily="2" charset="2"/>
              <a:buChar char="§"/>
            </a:pPr>
            <a:r>
              <a:rPr lang="en-GB" dirty="0" smtClean="0">
                <a:latin typeface="+mj-lt"/>
              </a:rPr>
              <a:t>Kent </a:t>
            </a:r>
            <a:r>
              <a:rPr lang="en-GB" dirty="0">
                <a:latin typeface="+mj-lt"/>
              </a:rPr>
              <a:t>County Council, Pfizer, Environment Agency, Sandwich Town Tidal Defences Member Briefing, 2013</a:t>
            </a:r>
          </a:p>
          <a:p>
            <a:pPr marL="171450" indent="-171450">
              <a:buClr>
                <a:srgbClr val="E83F35"/>
              </a:buClr>
              <a:buFont typeface="Wingdings" panose="05000000000000000000" pitchFamily="2" charset="2"/>
              <a:buChar char="§"/>
            </a:pPr>
            <a:r>
              <a:rPr lang="en-GB" dirty="0">
                <a:latin typeface="+mj-lt"/>
              </a:rPr>
              <a:t>Nottingham Trent Left Bank Flood Alleviation Scheme, Project Appraisal Report, Environment Agency Midlands, 2006</a:t>
            </a:r>
          </a:p>
          <a:p>
            <a:pPr marL="171450" indent="-171450">
              <a:buClr>
                <a:srgbClr val="E83F35"/>
              </a:buClr>
              <a:buFont typeface="Wingdings" panose="05000000000000000000" pitchFamily="2" charset="2"/>
              <a:buChar char="§"/>
            </a:pPr>
            <a:r>
              <a:rPr lang="en-GB" dirty="0">
                <a:latin typeface="+mj-lt"/>
              </a:rPr>
              <a:t>Office for National Statistics, 2011 Estimates for Cambridgeshire and Inner London</a:t>
            </a:r>
          </a:p>
          <a:p>
            <a:pPr marL="171450" indent="-171450">
              <a:buClr>
                <a:srgbClr val="E83F35"/>
              </a:buClr>
              <a:buFont typeface="Wingdings" panose="05000000000000000000" pitchFamily="2" charset="2"/>
              <a:buChar char="§"/>
            </a:pPr>
            <a:r>
              <a:rPr lang="en-GB" dirty="0" smtClean="0">
                <a:latin typeface="+mj-lt"/>
              </a:rPr>
              <a:t>Redcar </a:t>
            </a:r>
            <a:r>
              <a:rPr lang="en-GB" dirty="0">
                <a:latin typeface="+mj-lt"/>
              </a:rPr>
              <a:t>and Cleveland Borough Council, Project Initiation Document, </a:t>
            </a:r>
            <a:r>
              <a:rPr lang="en-GB" dirty="0" smtClean="0">
                <a:latin typeface="+mj-lt"/>
              </a:rPr>
              <a:t>2012</a:t>
            </a:r>
            <a:endParaRPr lang="en-GB" dirty="0">
              <a:latin typeface="+mj-lt"/>
            </a:endParaRPr>
          </a:p>
        </p:txBody>
      </p:sp>
    </p:spTree>
    <p:extLst>
      <p:ext uri="{BB962C8B-B14F-4D97-AF65-F5344CB8AC3E}">
        <p14:creationId xmlns:p14="http://schemas.microsoft.com/office/powerpoint/2010/main" val="36835539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480" y="116632"/>
            <a:ext cx="8997950" cy="457200"/>
          </a:xfrm>
        </p:spPr>
        <p:txBody>
          <a:bodyPr/>
          <a:lstStyle/>
          <a:p>
            <a:r>
              <a:rPr lang="en-GB" dirty="0" smtClean="0"/>
              <a:t>Annex 4: References</a:t>
            </a:r>
            <a:endParaRPr lang="en-GB" dirty="0"/>
          </a:p>
        </p:txBody>
      </p:sp>
      <p:sp>
        <p:nvSpPr>
          <p:cNvPr id="3" name="Content Placeholder 2"/>
          <p:cNvSpPr>
            <a:spLocks noGrp="1"/>
          </p:cNvSpPr>
          <p:nvPr>
            <p:ph idx="1"/>
          </p:nvPr>
        </p:nvSpPr>
        <p:spPr>
          <a:xfrm>
            <a:off x="272480" y="548680"/>
            <a:ext cx="9361040" cy="5181600"/>
          </a:xfrm>
        </p:spPr>
        <p:txBody>
          <a:bodyPr/>
          <a:lstStyle/>
          <a:p>
            <a:pPr marL="171450" lvl="0" indent="-171450">
              <a:buClr>
                <a:srgbClr val="E83F35"/>
              </a:buClr>
              <a:buFont typeface="Wingdings" panose="05000000000000000000" pitchFamily="2" charset="2"/>
              <a:buChar char="§"/>
            </a:pPr>
            <a:r>
              <a:rPr lang="en-GB" dirty="0">
                <a:solidFill>
                  <a:srgbClr val="000000"/>
                </a:solidFill>
                <a:latin typeface="Arial"/>
              </a:rPr>
              <a:t>Redcar and Cleveland Borough Council, Regeneration </a:t>
            </a:r>
            <a:r>
              <a:rPr lang="en-GB" dirty="0" err="1">
                <a:solidFill>
                  <a:srgbClr val="000000"/>
                </a:solidFill>
                <a:latin typeface="Arial"/>
              </a:rPr>
              <a:t>Masterplan</a:t>
            </a:r>
            <a:r>
              <a:rPr lang="en-GB" dirty="0">
                <a:solidFill>
                  <a:srgbClr val="000000"/>
                </a:solidFill>
                <a:latin typeface="Arial"/>
              </a:rPr>
              <a:t>, Delivery Plan 2012 – 2017 </a:t>
            </a:r>
            <a:r>
              <a:rPr lang="en-GB" dirty="0">
                <a:solidFill>
                  <a:srgbClr val="000000"/>
                </a:solidFill>
                <a:latin typeface="Arial"/>
                <a:hlinkClick r:id="rId2"/>
              </a:rPr>
              <a:t>http://www.redcar-cleveland.gov.uk/rcbcweb.nsf/B6A92D59D974642380257A4D004D7339/$FILE/Regeneration%20Masterplan%202012%202017.pdf</a:t>
            </a:r>
            <a:endParaRPr lang="en-GB" dirty="0">
              <a:solidFill>
                <a:srgbClr val="000000"/>
              </a:solidFill>
              <a:latin typeface="Arial"/>
            </a:endParaRPr>
          </a:p>
          <a:p>
            <a:pPr marL="171450" indent="-171450">
              <a:buClr>
                <a:srgbClr val="E83F35"/>
              </a:buClr>
              <a:buFont typeface="Wingdings" panose="05000000000000000000" pitchFamily="2" charset="2"/>
              <a:buChar char="§"/>
            </a:pPr>
            <a:r>
              <a:rPr lang="en-GB" dirty="0" smtClean="0">
                <a:latin typeface="+mj-lt"/>
              </a:rPr>
              <a:t>Redcar and Cleveland Borough Council, Regeneration </a:t>
            </a:r>
            <a:r>
              <a:rPr lang="en-GB" dirty="0" err="1" smtClean="0">
                <a:latin typeface="+mj-lt"/>
              </a:rPr>
              <a:t>Masterplan</a:t>
            </a:r>
            <a:r>
              <a:rPr lang="en-GB" dirty="0" smtClean="0">
                <a:latin typeface="+mj-lt"/>
              </a:rPr>
              <a:t>, Delivery Plan 2012 – 2017 </a:t>
            </a:r>
            <a:r>
              <a:rPr lang="en-GB" dirty="0" smtClean="0">
                <a:latin typeface="+mj-lt"/>
                <a:hlinkClick r:id="rId2"/>
              </a:rPr>
              <a:t>http://www.redcar-cleveland.gov.uk/rcbcweb.nsf/B6A92D59D974642380257A4D004D7339/$FILE/Regeneration%20Masterplan%202012%202017.pdf</a:t>
            </a:r>
            <a:endParaRPr lang="en-GB" dirty="0" smtClean="0">
              <a:latin typeface="+mj-lt"/>
            </a:endParaRPr>
          </a:p>
          <a:p>
            <a:pPr marL="171450" indent="-171450">
              <a:buClr>
                <a:srgbClr val="E83F35"/>
              </a:buClr>
              <a:buFont typeface="Wingdings" panose="05000000000000000000" pitchFamily="2" charset="2"/>
              <a:buChar char="§"/>
            </a:pPr>
            <a:r>
              <a:rPr lang="en-GB" dirty="0" smtClean="0">
                <a:latin typeface="+mj-lt"/>
              </a:rPr>
              <a:t>Redcar and Cleveland SWMP, Outline Solutions to Flooding Problems at Key Sites in Redcar, Draft Report, November 2013</a:t>
            </a:r>
          </a:p>
          <a:p>
            <a:pPr marL="171450" indent="-171450">
              <a:buClr>
                <a:srgbClr val="E83F35"/>
              </a:buClr>
              <a:buFont typeface="Wingdings" panose="05000000000000000000" pitchFamily="2" charset="2"/>
              <a:buChar char="§"/>
            </a:pPr>
            <a:r>
              <a:rPr lang="en-GB" dirty="0">
                <a:latin typeface="+mj-lt"/>
              </a:rPr>
              <a:t>Sandwich Economic Development Task Force, Kent County Council, One Year On: Building a new future for Discovery Park and East Kent</a:t>
            </a:r>
          </a:p>
          <a:p>
            <a:pPr marL="171450" indent="-171450">
              <a:buClr>
                <a:srgbClr val="E83F35"/>
              </a:buClr>
              <a:buFont typeface="Wingdings" panose="05000000000000000000" pitchFamily="2" charset="2"/>
              <a:buChar char="§"/>
            </a:pPr>
            <a:r>
              <a:rPr lang="en-GB" dirty="0" smtClean="0">
                <a:latin typeface="+mj-lt"/>
              </a:rPr>
              <a:t>Tees </a:t>
            </a:r>
            <a:r>
              <a:rPr lang="en-GB" dirty="0">
                <a:latin typeface="+mj-lt"/>
              </a:rPr>
              <a:t>Valley Unlimited, Tees Valley Enterprise Zone, 2011 </a:t>
            </a:r>
            <a:r>
              <a:rPr lang="en-GB" dirty="0">
                <a:latin typeface="+mj-lt"/>
                <a:hlinkClick r:id="rId3"/>
              </a:rPr>
              <a:t>https://</a:t>
            </a:r>
            <a:r>
              <a:rPr lang="en-GB" dirty="0" smtClean="0">
                <a:latin typeface="+mj-lt"/>
                <a:hlinkClick r:id="rId3"/>
              </a:rPr>
              <a:t>www.teesvalleyunlimited.gov.uk/tees-valley/enterprise-zone.aspx</a:t>
            </a:r>
            <a:endParaRPr lang="en-GB" dirty="0">
              <a:latin typeface="+mj-lt"/>
            </a:endParaRPr>
          </a:p>
        </p:txBody>
      </p:sp>
    </p:spTree>
    <p:extLst>
      <p:ext uri="{BB962C8B-B14F-4D97-AF65-F5344CB8AC3E}">
        <p14:creationId xmlns:p14="http://schemas.microsoft.com/office/powerpoint/2010/main" val="36169567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 Box 3"/>
          <p:cNvSpPr txBox="1">
            <a:spLocks noChangeArrowheads="1"/>
          </p:cNvSpPr>
          <p:nvPr/>
        </p:nvSpPr>
        <p:spPr bwMode="auto">
          <a:xfrm>
            <a:off x="1606550" y="5715000"/>
            <a:ext cx="66865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600"/>
              </a:spcAft>
            </a:pPr>
            <a:r>
              <a:rPr lang="en-US" altLang="en-US" sz="800">
                <a:solidFill>
                  <a:schemeClr val="bg2"/>
                </a:solidFill>
              </a:rPr>
              <a:t>Frontier Economics Limited in Europe is a member of the Frontier Economics network, which consists of separate companies based in Europe (Brussels, Cologne, London and Madrid) and Australia (Melbourne &amp; Sydney). The companies are independently owned, and legal commitments entered into by any one company do not impose any obligations on other companies in the network. All views expressed in this document are the views of Frontier Economics Limited.</a:t>
            </a:r>
          </a:p>
        </p:txBody>
      </p:sp>
      <p:pic>
        <p:nvPicPr>
          <p:cNvPr id="33796" name="Picture 4" descr="FE_Logo small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338" y="2611438"/>
            <a:ext cx="3816350" cy="1538287"/>
          </a:xfrm>
          <a:prstGeom prst="rect">
            <a:avLst/>
          </a:prstGeom>
          <a:noFill/>
          <a:extLst>
            <a:ext uri="{909E8E84-426E-40DD-AFC4-6F175D3DCCD1}">
              <a14:hiddenFill xmlns:a14="http://schemas.microsoft.com/office/drawing/2010/main">
                <a:solidFill>
                  <a:srgbClr val="FFFFFF"/>
                </a:solidFill>
              </a14:hiddenFill>
            </a:ext>
          </a:extLst>
        </p:spPr>
      </p:pic>
      <p:sp>
        <p:nvSpPr>
          <p:cNvPr id="33799" name="Rectangle 7"/>
          <p:cNvSpPr>
            <a:spLocks noChangeArrowheads="1"/>
          </p:cNvSpPr>
          <p:nvPr/>
        </p:nvSpPr>
        <p:spPr bwMode="auto">
          <a:xfrm>
            <a:off x="273050" y="6294438"/>
            <a:ext cx="9504363" cy="4318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0" y="0"/>
            <a:ext cx="9906000" cy="6858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a:p>
            <a:pPr algn="r"/>
            <a:endParaRPr lang="en-US" altLang="en-US" sz="800">
              <a:solidFill>
                <a:srgbClr val="FF0000"/>
              </a:solidFill>
              <a:latin typeface="Garamond" pitchFamily="18" charset="0"/>
            </a:endParaRPr>
          </a:p>
        </p:txBody>
      </p:sp>
      <p:sp>
        <p:nvSpPr>
          <p:cNvPr id="34819" name="Text Box 3"/>
          <p:cNvSpPr txBox="1">
            <a:spLocks noChangeArrowheads="1"/>
          </p:cNvSpPr>
          <p:nvPr/>
        </p:nvSpPr>
        <p:spPr bwMode="auto">
          <a:xfrm>
            <a:off x="5673725" y="5867400"/>
            <a:ext cx="3902075"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sz="800">
                <a:solidFill>
                  <a:srgbClr val="D90000"/>
                </a:solidFill>
              </a:rPr>
              <a:t>FRONTIER ECONOMICS EUROPE</a:t>
            </a:r>
          </a:p>
          <a:p>
            <a:pPr algn="r"/>
            <a:r>
              <a:rPr lang="en-US" altLang="en-US" sz="800"/>
              <a:t>BRUSSELS</a:t>
            </a:r>
            <a:r>
              <a:rPr lang="en-US" altLang="en-US" sz="800">
                <a:solidFill>
                  <a:srgbClr val="D90000"/>
                </a:solidFill>
              </a:rPr>
              <a:t> </a:t>
            </a:r>
            <a:r>
              <a:rPr lang="en-US" altLang="en-US" sz="800">
                <a:solidFill>
                  <a:srgbClr val="E83F35"/>
                </a:solidFill>
              </a:rPr>
              <a:t>|</a:t>
            </a:r>
            <a:r>
              <a:rPr lang="en-US" altLang="en-US" sz="800">
                <a:solidFill>
                  <a:srgbClr val="D90000"/>
                </a:solidFill>
              </a:rPr>
              <a:t> </a:t>
            </a:r>
            <a:r>
              <a:rPr lang="en-US" altLang="en-US" sz="800"/>
              <a:t>COLOGNE</a:t>
            </a:r>
            <a:r>
              <a:rPr lang="en-US" altLang="en-US" sz="800">
                <a:solidFill>
                  <a:srgbClr val="D90000"/>
                </a:solidFill>
              </a:rPr>
              <a:t> </a:t>
            </a:r>
            <a:r>
              <a:rPr lang="en-US" altLang="en-US" sz="800">
                <a:solidFill>
                  <a:srgbClr val="E83F35"/>
                </a:solidFill>
              </a:rPr>
              <a:t>|</a:t>
            </a:r>
            <a:r>
              <a:rPr lang="en-US" altLang="en-US" sz="800">
                <a:solidFill>
                  <a:srgbClr val="D90000"/>
                </a:solidFill>
              </a:rPr>
              <a:t> </a:t>
            </a:r>
            <a:r>
              <a:rPr lang="en-US" altLang="en-US" sz="800"/>
              <a:t>LONDON </a:t>
            </a:r>
            <a:r>
              <a:rPr lang="en-US" altLang="en-US" sz="800">
                <a:solidFill>
                  <a:srgbClr val="E83F35"/>
                </a:solidFill>
              </a:rPr>
              <a:t>|</a:t>
            </a:r>
            <a:r>
              <a:rPr lang="en-US" altLang="en-US" sz="800"/>
              <a:t> MADRID</a:t>
            </a:r>
          </a:p>
          <a:p>
            <a:pPr algn="r"/>
            <a:r>
              <a:rPr lang="en-US" altLang="en-US" sz="800"/>
              <a:t> </a:t>
            </a:r>
            <a:endParaRPr lang="en-US" altLang="en-US" sz="800">
              <a:solidFill>
                <a:srgbClr val="FF0000"/>
              </a:solidFill>
            </a:endParaRPr>
          </a:p>
          <a:p>
            <a:pPr algn="r"/>
            <a:r>
              <a:rPr lang="en-US" altLang="en-US" sz="800"/>
              <a:t>Frontier Economics Ltd, 71 High Holborn, London, WC1V 6DA</a:t>
            </a:r>
            <a:endParaRPr lang="en-US" altLang="en-US" sz="800">
              <a:solidFill>
                <a:srgbClr val="FF0000"/>
              </a:solidFill>
            </a:endParaRPr>
          </a:p>
          <a:p>
            <a:pPr algn="r"/>
            <a:r>
              <a:rPr lang="en-US" altLang="en-US" sz="700"/>
              <a:t>Tel. +44 (0)20 7031 7000  Fax. +44 (0)20 7031 7001  </a:t>
            </a:r>
            <a:r>
              <a:rPr lang="en-US" altLang="en-US" sz="700">
                <a:solidFill>
                  <a:srgbClr val="D90000"/>
                </a:solidFill>
              </a:rPr>
              <a:t>www.frontier-economics.com</a:t>
            </a:r>
          </a:p>
          <a:p>
            <a:pPr algn="l">
              <a:spcBef>
                <a:spcPct val="50000"/>
              </a:spcBef>
            </a:pPr>
            <a:endParaRPr lang="en-US" altLang="en-US" sz="7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The case studies</a:t>
            </a:r>
            <a:endParaRPr lang="en-GB" dirty="0"/>
          </a:p>
        </p:txBody>
      </p:sp>
      <p:sp>
        <p:nvSpPr>
          <p:cNvPr id="3" name="Content Placeholder 2"/>
          <p:cNvSpPr>
            <a:spLocks noGrp="1"/>
          </p:cNvSpPr>
          <p:nvPr>
            <p:ph idx="1"/>
          </p:nvPr>
        </p:nvSpPr>
        <p:spPr>
          <a:xfrm>
            <a:off x="272480" y="762000"/>
            <a:ext cx="9220770" cy="5181600"/>
          </a:xfrm>
        </p:spPr>
        <p:txBody>
          <a:bodyPr numCol="2" spcCol="360000"/>
          <a:lstStyle/>
          <a:p>
            <a:pPr algn="just"/>
            <a:r>
              <a:rPr lang="en-GB" dirty="0" smtClean="0">
                <a:solidFill>
                  <a:srgbClr val="E83F35"/>
                </a:solidFill>
                <a:latin typeface="+mj-lt"/>
              </a:rPr>
              <a:t>Selection of the case studies</a:t>
            </a:r>
          </a:p>
          <a:p>
            <a:pPr algn="just"/>
            <a:r>
              <a:rPr lang="en-GB" sz="1050" dirty="0" smtClean="0">
                <a:latin typeface="+mj-lt"/>
              </a:rPr>
              <a:t>Application of the methodology has been undertaken using real case study FCERM interventions. To select the case studies, we worked with Defra and the Environment Agency to develop selection criteria. These were then matched against the available information on interventions held by appraisal teams.</a:t>
            </a:r>
          </a:p>
          <a:p>
            <a:pPr algn="just"/>
            <a:r>
              <a:rPr lang="en-GB" sz="1050" dirty="0" smtClean="0">
                <a:latin typeface="+mj-lt"/>
              </a:rPr>
              <a:t>The </a:t>
            </a:r>
            <a:r>
              <a:rPr lang="en-GB" sz="1050" dirty="0">
                <a:latin typeface="+mj-lt"/>
              </a:rPr>
              <a:t>criteria for selection are shown in </a:t>
            </a:r>
            <a:r>
              <a:rPr lang="en-GB" sz="1050" dirty="0" smtClean="0">
                <a:latin typeface="+mj-lt"/>
              </a:rPr>
              <a:t>the box below.</a:t>
            </a:r>
            <a:endParaRPr lang="en-GB" dirty="0" smtClean="0">
              <a:latin typeface="+mj-lt"/>
            </a:endParaRPr>
          </a:p>
          <a:p>
            <a:pPr algn="just"/>
            <a:r>
              <a:rPr lang="en-GB" sz="1050" b="1" dirty="0" smtClean="0">
                <a:latin typeface="+mj-lt"/>
              </a:rPr>
              <a:t>Case study selection criteria</a:t>
            </a:r>
            <a:r>
              <a:rPr lang="en-GB" dirty="0" smtClean="0">
                <a:latin typeface="+mj-lt"/>
              </a:rPr>
              <a:t>.</a:t>
            </a:r>
          </a:p>
          <a:p>
            <a:pPr algn="just"/>
            <a:endParaRPr lang="en-GB" dirty="0" smtClean="0">
              <a:latin typeface="+mj-lt"/>
            </a:endParaRPr>
          </a:p>
          <a:p>
            <a:pPr algn="just"/>
            <a:endParaRPr lang="en-GB" dirty="0">
              <a:latin typeface="+mj-lt"/>
            </a:endParaRPr>
          </a:p>
          <a:p>
            <a:pPr algn="just"/>
            <a:endParaRPr lang="en-GB" dirty="0" smtClean="0">
              <a:latin typeface="+mj-lt"/>
            </a:endParaRPr>
          </a:p>
          <a:p>
            <a:pPr algn="just"/>
            <a:endParaRPr lang="en-GB" dirty="0">
              <a:latin typeface="+mj-lt"/>
            </a:endParaRPr>
          </a:p>
          <a:p>
            <a:pPr algn="just"/>
            <a:endParaRPr lang="en-GB" dirty="0" smtClean="0">
              <a:latin typeface="+mj-lt"/>
            </a:endParaRPr>
          </a:p>
          <a:p>
            <a:pPr algn="just"/>
            <a:endParaRPr lang="en-GB" dirty="0">
              <a:latin typeface="+mj-lt"/>
            </a:endParaRPr>
          </a:p>
          <a:p>
            <a:pPr algn="just"/>
            <a:endParaRPr lang="en-GB" dirty="0" smtClean="0">
              <a:latin typeface="+mj-lt"/>
            </a:endParaRPr>
          </a:p>
          <a:p>
            <a:pPr algn="just"/>
            <a:endParaRPr lang="en-GB" dirty="0">
              <a:latin typeface="+mj-lt"/>
            </a:endParaRPr>
          </a:p>
          <a:p>
            <a:pPr algn="just"/>
            <a:endParaRPr lang="en-GB" dirty="0" smtClean="0">
              <a:latin typeface="+mj-lt"/>
            </a:endParaRPr>
          </a:p>
          <a:p>
            <a:pPr algn="just"/>
            <a:r>
              <a:rPr lang="en-GB" sz="1050" dirty="0" smtClean="0">
                <a:latin typeface="+mj-lt"/>
              </a:rPr>
              <a:t>Using these criteria, four case studies were selected.</a:t>
            </a:r>
          </a:p>
          <a:p>
            <a:pPr algn="just"/>
            <a:endParaRPr lang="en-GB" dirty="0">
              <a:latin typeface="+mj-lt"/>
            </a:endParaRPr>
          </a:p>
          <a:p>
            <a:pPr algn="just"/>
            <a:r>
              <a:rPr lang="en-GB" dirty="0" smtClean="0">
                <a:solidFill>
                  <a:srgbClr val="E83F35"/>
                </a:solidFill>
                <a:latin typeface="+mj-lt"/>
              </a:rPr>
              <a:t>The case studies</a:t>
            </a:r>
          </a:p>
          <a:p>
            <a:pPr algn="just"/>
            <a:r>
              <a:rPr lang="en-GB" sz="1050" dirty="0" smtClean="0">
                <a:latin typeface="+mj-lt"/>
              </a:rPr>
              <a:t>The four case studies are briefly described below.</a:t>
            </a:r>
            <a:endParaRPr lang="en-GB" sz="1050" dirty="0">
              <a:latin typeface="+mj-lt"/>
            </a:endParaRPr>
          </a:p>
        </p:txBody>
      </p:sp>
      <p:sp>
        <p:nvSpPr>
          <p:cNvPr id="4" name="Rectangle 3"/>
          <p:cNvSpPr/>
          <p:nvPr/>
        </p:nvSpPr>
        <p:spPr bwMode="auto">
          <a:xfrm>
            <a:off x="344488" y="2492896"/>
            <a:ext cx="4320480" cy="2232248"/>
          </a:xfrm>
          <a:prstGeom prst="rect">
            <a:avLst/>
          </a:prstGeom>
          <a:solidFill>
            <a:srgbClr val="FFFFFF"/>
          </a:solidFill>
          <a:ln w="38100" cap="flat" cmpd="sng" algn="ctr">
            <a:solidFill>
              <a:srgbClr val="E83F3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171450" indent="-171450" algn="l">
              <a:buClr>
                <a:srgbClr val="E83F35"/>
              </a:buClr>
              <a:buFont typeface="Wingdings" panose="05000000000000000000" pitchFamily="2" charset="2"/>
              <a:buChar char="§"/>
            </a:pPr>
            <a:r>
              <a:rPr lang="en-GB" sz="1050" dirty="0" smtClean="0"/>
              <a:t>Variation </a:t>
            </a:r>
            <a:r>
              <a:rPr lang="en-GB" sz="1050" dirty="0"/>
              <a:t>in geographic distribution across the </a:t>
            </a:r>
            <a:r>
              <a:rPr lang="en-GB" sz="1050" dirty="0" smtClean="0"/>
              <a:t>country</a:t>
            </a:r>
          </a:p>
          <a:p>
            <a:pPr marL="171450" indent="-171450" algn="l">
              <a:buClr>
                <a:srgbClr val="E83F35"/>
              </a:buClr>
              <a:buFont typeface="Wingdings" panose="05000000000000000000" pitchFamily="2" charset="2"/>
              <a:buChar char="§"/>
            </a:pPr>
            <a:endParaRPr lang="en-GB" sz="1050" dirty="0" smtClean="0"/>
          </a:p>
          <a:p>
            <a:pPr marL="171450" indent="-171450" algn="l">
              <a:buClr>
                <a:srgbClr val="E83F35"/>
              </a:buClr>
              <a:buFont typeface="Wingdings" panose="05000000000000000000" pitchFamily="2" charset="2"/>
              <a:buChar char="§"/>
            </a:pPr>
            <a:r>
              <a:rPr lang="en-GB" sz="1050" dirty="0" smtClean="0"/>
              <a:t>Variation </a:t>
            </a:r>
            <a:r>
              <a:rPr lang="en-GB" sz="1050" dirty="0"/>
              <a:t>in distribution of economic activity (</a:t>
            </a:r>
            <a:r>
              <a:rPr lang="en-GB" sz="1050" dirty="0" smtClean="0"/>
              <a:t>urban/rural)</a:t>
            </a:r>
          </a:p>
          <a:p>
            <a:pPr marL="171450" indent="-171450" algn="l">
              <a:buClr>
                <a:srgbClr val="E83F35"/>
              </a:buClr>
              <a:buFont typeface="Wingdings" panose="05000000000000000000" pitchFamily="2" charset="2"/>
              <a:buChar char="§"/>
            </a:pPr>
            <a:endParaRPr lang="en-GB" sz="1050" dirty="0" smtClean="0"/>
          </a:p>
          <a:p>
            <a:pPr marL="171450" indent="-171450" algn="l">
              <a:buClr>
                <a:srgbClr val="E83F35"/>
              </a:buClr>
              <a:buFont typeface="Wingdings" panose="05000000000000000000" pitchFamily="2" charset="2"/>
              <a:buChar char="§"/>
            </a:pPr>
            <a:r>
              <a:rPr lang="en-GB" sz="1050" dirty="0" smtClean="0"/>
              <a:t>Variation </a:t>
            </a:r>
            <a:r>
              <a:rPr lang="en-GB" sz="1050" dirty="0"/>
              <a:t>in the type of flood defence </a:t>
            </a:r>
            <a:r>
              <a:rPr lang="en-GB" sz="1050" dirty="0" smtClean="0"/>
              <a:t>investment</a:t>
            </a:r>
          </a:p>
          <a:p>
            <a:pPr lvl="1" algn="l">
              <a:buClr>
                <a:srgbClr val="E83F35"/>
              </a:buClr>
            </a:pPr>
            <a:r>
              <a:rPr lang="en-GB" sz="1050" dirty="0" smtClean="0"/>
              <a:t>a. New </a:t>
            </a:r>
            <a:r>
              <a:rPr lang="en-GB" sz="1050" dirty="0"/>
              <a:t>build, renewal or </a:t>
            </a:r>
            <a:r>
              <a:rPr lang="en-GB" sz="1050" dirty="0" smtClean="0"/>
              <a:t>maintenance</a:t>
            </a:r>
          </a:p>
          <a:p>
            <a:pPr lvl="1" algn="l">
              <a:buClr>
                <a:srgbClr val="E83F35"/>
              </a:buClr>
            </a:pPr>
            <a:r>
              <a:rPr lang="en-GB" sz="1050" dirty="0" smtClean="0"/>
              <a:t>b. scope </a:t>
            </a:r>
            <a:r>
              <a:rPr lang="en-GB" sz="1050" dirty="0"/>
              <a:t>of protection provided by defensive structures e.g. large barriers protecting multiple economic centres </a:t>
            </a:r>
            <a:r>
              <a:rPr lang="en-GB" sz="1050" dirty="0" smtClean="0"/>
              <a:t>or local </a:t>
            </a:r>
            <a:r>
              <a:rPr lang="en-GB" sz="1050" dirty="0"/>
              <a:t>area protection only</a:t>
            </a:r>
          </a:p>
          <a:p>
            <a:pPr marL="171450" indent="-171450" algn="l">
              <a:buClr>
                <a:srgbClr val="E83F35"/>
              </a:buClr>
              <a:buFont typeface="Wingdings" panose="05000000000000000000" pitchFamily="2" charset="2"/>
              <a:buChar char="§"/>
            </a:pPr>
            <a:endParaRPr lang="en-GB" sz="1050" dirty="0" smtClean="0"/>
          </a:p>
          <a:p>
            <a:pPr marL="171450" indent="-171450" algn="l">
              <a:buClr>
                <a:srgbClr val="E83F35"/>
              </a:buClr>
              <a:buFont typeface="Wingdings" panose="05000000000000000000" pitchFamily="2" charset="2"/>
              <a:buChar char="§"/>
            </a:pPr>
            <a:r>
              <a:rPr lang="en-GB" sz="1050" dirty="0" smtClean="0"/>
              <a:t>Availability </a:t>
            </a:r>
            <a:r>
              <a:rPr lang="en-GB" sz="1050" dirty="0"/>
              <a:t>of appraisal data and information</a:t>
            </a:r>
          </a:p>
          <a:p>
            <a:endParaRPr lang="en-GB" sz="1050" dirty="0"/>
          </a:p>
          <a:p>
            <a:pPr marL="171450" indent="-171450" algn="l">
              <a:buClr>
                <a:srgbClr val="E83F35"/>
              </a:buClr>
              <a:buFont typeface="Wingdings" panose="05000000000000000000" pitchFamily="2" charset="2"/>
              <a:buChar char="§"/>
            </a:pPr>
            <a:r>
              <a:rPr lang="en-GB" sz="1050" dirty="0" smtClean="0"/>
              <a:t>Knowledge </a:t>
            </a:r>
            <a:r>
              <a:rPr lang="en-GB" sz="1050" dirty="0"/>
              <a:t>of local contacts</a:t>
            </a:r>
          </a:p>
        </p:txBody>
      </p:sp>
      <p:sp>
        <p:nvSpPr>
          <p:cNvPr id="5" name="Rectangle 4"/>
          <p:cNvSpPr/>
          <p:nvPr/>
        </p:nvSpPr>
        <p:spPr bwMode="auto">
          <a:xfrm>
            <a:off x="5241032" y="1412896"/>
            <a:ext cx="4032448" cy="1080000"/>
          </a:xfrm>
          <a:prstGeom prst="rect">
            <a:avLst/>
          </a:prstGeom>
          <a:solidFill>
            <a:srgbClr val="156570"/>
          </a:solidFill>
          <a:ln w="9525" cap="flat" cmpd="sng" algn="ctr">
            <a:solidFill>
              <a:srgbClr val="99BFC2"/>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bg1"/>
                </a:solidFill>
                <a:effectLst/>
                <a:latin typeface="Arial" charset="0"/>
              </a:rPr>
              <a:t>Godmanchester</a:t>
            </a:r>
          </a:p>
          <a:p>
            <a:pPr algn="l"/>
            <a:endParaRPr lang="en-GB" sz="1000" dirty="0" smtClean="0">
              <a:solidFill>
                <a:schemeClr val="bg1"/>
              </a:solidFill>
              <a:latin typeface="Arial"/>
            </a:endParaRPr>
          </a:p>
          <a:p>
            <a:pPr algn="l"/>
            <a:r>
              <a:rPr lang="en-GB" sz="1000" dirty="0" smtClean="0">
                <a:solidFill>
                  <a:schemeClr val="bg1"/>
                </a:solidFill>
                <a:latin typeface="Arial"/>
              </a:rPr>
              <a:t>Godmanchester </a:t>
            </a:r>
            <a:r>
              <a:rPr lang="en-GB" sz="1000" dirty="0">
                <a:solidFill>
                  <a:schemeClr val="bg1"/>
                </a:solidFill>
                <a:latin typeface="Arial"/>
              </a:rPr>
              <a:t>is a rural Roman town situated in the Huntingdon area of Central </a:t>
            </a:r>
            <a:r>
              <a:rPr lang="en-GB" sz="1000" dirty="0" smtClean="0">
                <a:solidFill>
                  <a:schemeClr val="bg1"/>
                </a:solidFill>
                <a:latin typeface="Arial"/>
              </a:rPr>
              <a:t>Cambridgeshire. The scheme has a </a:t>
            </a:r>
            <a:r>
              <a:rPr lang="en-GB" sz="1000" kern="0" dirty="0" smtClean="0">
                <a:solidFill>
                  <a:schemeClr val="bg1"/>
                </a:solidFill>
                <a:latin typeface="Arial"/>
              </a:rPr>
              <a:t>1.5km </a:t>
            </a:r>
            <a:r>
              <a:rPr lang="en-GB" sz="1000" kern="0" dirty="0">
                <a:solidFill>
                  <a:schemeClr val="bg1"/>
                </a:solidFill>
                <a:latin typeface="Arial"/>
              </a:rPr>
              <a:t>stretch of </a:t>
            </a:r>
            <a:r>
              <a:rPr lang="en-GB" sz="1000" kern="0" dirty="0" smtClean="0">
                <a:solidFill>
                  <a:schemeClr val="bg1"/>
                </a:solidFill>
                <a:latin typeface="Arial"/>
              </a:rPr>
              <a:t>flood defences</a:t>
            </a:r>
            <a:r>
              <a:rPr lang="en-GB" sz="1000" kern="0" dirty="0">
                <a:solidFill>
                  <a:schemeClr val="bg1"/>
                </a:solidFill>
                <a:latin typeface="Arial"/>
              </a:rPr>
              <a:t>, </a:t>
            </a:r>
            <a:r>
              <a:rPr lang="en-GB" sz="1000" kern="0" dirty="0" smtClean="0">
                <a:solidFill>
                  <a:schemeClr val="bg1"/>
                </a:solidFill>
                <a:latin typeface="Arial"/>
              </a:rPr>
              <a:t>encompassing a </a:t>
            </a:r>
            <a:r>
              <a:rPr lang="en-GB" sz="1000" kern="0" dirty="0">
                <a:solidFill>
                  <a:schemeClr val="bg1"/>
                </a:solidFill>
                <a:latin typeface="Arial"/>
              </a:rPr>
              <a:t>series of flood defence walls and </a:t>
            </a:r>
            <a:r>
              <a:rPr lang="en-GB" sz="1000" kern="0" dirty="0" smtClean="0">
                <a:solidFill>
                  <a:schemeClr val="bg1"/>
                </a:solidFill>
                <a:latin typeface="Arial"/>
              </a:rPr>
              <a:t>embankments delivering 1 in 100 standard of protection.</a:t>
            </a:r>
            <a:endParaRPr kumimoji="0" lang="en-GB" sz="1000" b="0" i="0" u="none" strike="noStrike" cap="none" normalizeH="0" baseline="0" dirty="0" smtClean="0">
              <a:ln>
                <a:noFill/>
              </a:ln>
              <a:solidFill>
                <a:schemeClr val="bg1"/>
              </a:solidFill>
              <a:effectLst/>
            </a:endParaRPr>
          </a:p>
        </p:txBody>
      </p:sp>
      <p:sp>
        <p:nvSpPr>
          <p:cNvPr id="6" name="Rectangle 5"/>
          <p:cNvSpPr/>
          <p:nvPr/>
        </p:nvSpPr>
        <p:spPr bwMode="auto">
          <a:xfrm>
            <a:off x="5235674" y="2637032"/>
            <a:ext cx="4032448" cy="1080000"/>
          </a:xfrm>
          <a:prstGeom prst="rect">
            <a:avLst/>
          </a:prstGeom>
          <a:solidFill>
            <a:srgbClr val="99BFC2"/>
          </a:solidFill>
          <a:ln w="9525" cap="flat" cmpd="sng" algn="ctr">
            <a:solidFill>
              <a:srgbClr val="99BFC2"/>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tx1"/>
                </a:solidFill>
                <a:effectLst/>
                <a:latin typeface="Arial" charset="0"/>
              </a:rPr>
              <a:t>Nottingham</a:t>
            </a:r>
          </a:p>
          <a:p>
            <a:pPr algn="l"/>
            <a:endParaRPr lang="en-GB" sz="1000" dirty="0" smtClean="0">
              <a:solidFill>
                <a:srgbClr val="000000"/>
              </a:solidFill>
              <a:latin typeface="Arial"/>
            </a:endParaRPr>
          </a:p>
          <a:p>
            <a:pPr algn="l"/>
            <a:r>
              <a:rPr lang="en-GB" sz="1000" dirty="0">
                <a:solidFill>
                  <a:srgbClr val="000000"/>
                </a:solidFill>
                <a:latin typeface="Arial"/>
              </a:rPr>
              <a:t>The city of Nottingham is situated in the Lower Trent Area of the East Midlands </a:t>
            </a:r>
            <a:r>
              <a:rPr lang="en-GB" sz="1000" dirty="0" smtClean="0">
                <a:solidFill>
                  <a:srgbClr val="000000"/>
                </a:solidFill>
                <a:latin typeface="Arial"/>
              </a:rPr>
              <a:t>Region. </a:t>
            </a:r>
            <a:r>
              <a:rPr lang="en-GB" sz="1000" dirty="0" smtClean="0">
                <a:latin typeface="Arial"/>
              </a:rPr>
              <a:t>The </a:t>
            </a:r>
            <a:r>
              <a:rPr lang="en-GB" sz="1000" dirty="0">
                <a:latin typeface="Arial"/>
              </a:rPr>
              <a:t>scheme involved raising or replacing parts of the existing defences that were below the standard required to provide protection against 1 in 100 year floods</a:t>
            </a:r>
            <a:r>
              <a:rPr lang="en-GB" sz="1000" kern="0" dirty="0" smtClean="0">
                <a:solidFill>
                  <a:srgbClr val="000000"/>
                </a:solidFill>
                <a:latin typeface="Arial"/>
              </a:rPr>
              <a:t>. </a:t>
            </a:r>
            <a:endParaRPr kumimoji="0" lang="en-GB" sz="1000" b="0" i="0" u="none" strike="noStrike" cap="none" normalizeH="0" baseline="0" dirty="0" smtClean="0">
              <a:ln>
                <a:noFill/>
              </a:ln>
              <a:solidFill>
                <a:schemeClr val="tx1"/>
              </a:solidFill>
              <a:effectLst/>
              <a:latin typeface="Arial" charset="0"/>
            </a:endParaRPr>
          </a:p>
        </p:txBody>
      </p:sp>
      <p:sp>
        <p:nvSpPr>
          <p:cNvPr id="7" name="Rectangle 6"/>
          <p:cNvSpPr/>
          <p:nvPr/>
        </p:nvSpPr>
        <p:spPr bwMode="auto">
          <a:xfrm>
            <a:off x="5235674" y="3861168"/>
            <a:ext cx="4032448" cy="1080000"/>
          </a:xfrm>
          <a:prstGeom prst="rect">
            <a:avLst/>
          </a:prstGeom>
          <a:solidFill>
            <a:srgbClr val="B4A76C"/>
          </a:solidFill>
          <a:ln w="9525" cap="flat" cmpd="sng" algn="ctr">
            <a:solidFill>
              <a:srgbClr val="B4A76C"/>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tx1"/>
                </a:solidFill>
                <a:effectLst/>
                <a:latin typeface="Arial" charset="0"/>
              </a:rPr>
              <a:t>Redcar</a:t>
            </a:r>
          </a:p>
          <a:p>
            <a:pPr algn="l"/>
            <a:endParaRPr lang="en-GB" sz="1000" dirty="0" smtClean="0">
              <a:solidFill>
                <a:srgbClr val="000000"/>
              </a:solidFill>
              <a:latin typeface="Arial"/>
            </a:endParaRPr>
          </a:p>
          <a:p>
            <a:pPr algn="l"/>
            <a:r>
              <a:rPr lang="en-GB" sz="1000" dirty="0"/>
              <a:t>Redcar is a coastal town located in North East England to the east of Middlesbrough and south of the Tees Estuary</a:t>
            </a:r>
            <a:r>
              <a:rPr lang="en-GB" sz="1000" kern="0" dirty="0" smtClean="0">
                <a:solidFill>
                  <a:srgbClr val="000000"/>
                </a:solidFill>
                <a:latin typeface="Arial"/>
              </a:rPr>
              <a:t>. </a:t>
            </a:r>
            <a:r>
              <a:rPr lang="en-GB" sz="1000" kern="0" dirty="0" smtClean="0">
                <a:solidFill>
                  <a:srgbClr val="000000"/>
                </a:solidFill>
              </a:rPr>
              <a:t>The </a:t>
            </a:r>
            <a:r>
              <a:rPr lang="en-GB" sz="1000" kern="0" dirty="0">
                <a:solidFill>
                  <a:srgbClr val="000000"/>
                </a:solidFill>
              </a:rPr>
              <a:t>intervention includes  replacement of the seawall and works at the seafront which reduce the flood risk and prevent loss of property and infrastructure due to coastal </a:t>
            </a:r>
            <a:r>
              <a:rPr lang="en-GB" sz="1000" kern="0" dirty="0" smtClean="0">
                <a:solidFill>
                  <a:srgbClr val="000000"/>
                </a:solidFill>
              </a:rPr>
              <a:t>erosion. It provides</a:t>
            </a:r>
            <a:r>
              <a:rPr lang="en-GB" sz="1000" kern="0" dirty="0" smtClean="0">
                <a:solidFill>
                  <a:srgbClr val="000000"/>
                </a:solidFill>
                <a:latin typeface="Arial"/>
              </a:rPr>
              <a:t> </a:t>
            </a:r>
            <a:r>
              <a:rPr lang="en-GB" sz="1000" kern="0" dirty="0">
                <a:solidFill>
                  <a:srgbClr val="000000"/>
                </a:solidFill>
              </a:rPr>
              <a:t>a 1 in 300 standard of </a:t>
            </a:r>
            <a:r>
              <a:rPr lang="en-GB" sz="1000" kern="0" dirty="0" smtClean="0">
                <a:solidFill>
                  <a:srgbClr val="000000"/>
                </a:solidFill>
              </a:rPr>
              <a:t>protection. </a:t>
            </a:r>
            <a:endParaRPr kumimoji="0" lang="en-GB" sz="1000" i="0" u="none" strike="noStrike" cap="none" normalizeH="0" baseline="0" dirty="0" smtClean="0">
              <a:ln>
                <a:noFill/>
              </a:ln>
              <a:solidFill>
                <a:schemeClr val="tx1"/>
              </a:solidFill>
              <a:effectLst/>
            </a:endParaRPr>
          </a:p>
        </p:txBody>
      </p:sp>
      <p:sp>
        <p:nvSpPr>
          <p:cNvPr id="8" name="Rectangle 7"/>
          <p:cNvSpPr/>
          <p:nvPr/>
        </p:nvSpPr>
        <p:spPr bwMode="auto">
          <a:xfrm>
            <a:off x="5241776" y="5085304"/>
            <a:ext cx="4032448" cy="1080000"/>
          </a:xfrm>
          <a:prstGeom prst="rect">
            <a:avLst/>
          </a:prstGeom>
          <a:solidFill>
            <a:srgbClr val="A5ACAF"/>
          </a:solidFill>
          <a:ln w="9525" cap="flat" cmpd="sng" algn="ctr">
            <a:solidFill>
              <a:srgbClr val="A5ACAF"/>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000" b="1" i="0" u="none" strike="noStrike" cap="none" normalizeH="0" baseline="0" dirty="0" smtClean="0">
                <a:ln>
                  <a:noFill/>
                </a:ln>
                <a:effectLst/>
                <a:latin typeface="Arial" charset="0"/>
              </a:rPr>
              <a:t>Sandwich</a:t>
            </a:r>
          </a:p>
          <a:p>
            <a:pPr algn="l"/>
            <a:endParaRPr lang="en-GB" sz="1000" dirty="0" smtClean="0">
              <a:latin typeface="Arial"/>
            </a:endParaRPr>
          </a:p>
          <a:p>
            <a:pPr algn="l"/>
            <a:r>
              <a:rPr lang="en-GB" sz="1000" dirty="0"/>
              <a:t>Sandwich is a medieval town and civil parish on the right bank of the River Stour in </a:t>
            </a:r>
            <a:r>
              <a:rPr lang="en-GB" sz="1000" dirty="0" smtClean="0"/>
              <a:t>East Kent</a:t>
            </a:r>
            <a:r>
              <a:rPr lang="en-GB" sz="1000" kern="0" dirty="0" smtClean="0">
                <a:latin typeface="Arial"/>
              </a:rPr>
              <a:t>. The FCERM intervention involved </a:t>
            </a:r>
            <a:r>
              <a:rPr lang="en-GB" sz="1000" dirty="0" smtClean="0">
                <a:effectLst>
                  <a:outerShdw sx="0" sy="0">
                    <a:srgbClr val="000000"/>
                  </a:outerShdw>
                </a:effectLst>
              </a:rPr>
              <a:t>embankment </a:t>
            </a:r>
            <a:r>
              <a:rPr lang="en-GB" sz="1000" dirty="0">
                <a:effectLst>
                  <a:outerShdw sx="0" sy="0">
                    <a:srgbClr val="000000"/>
                  </a:outerShdw>
                </a:effectLst>
              </a:rPr>
              <a:t>raising, improved and raised defences, a tidal flood relief area and flood </a:t>
            </a:r>
            <a:r>
              <a:rPr lang="en-GB" sz="1000" dirty="0" smtClean="0">
                <a:effectLst>
                  <a:outerShdw sx="0" sy="0">
                    <a:srgbClr val="000000"/>
                  </a:outerShdw>
                </a:effectLst>
              </a:rPr>
              <a:t>walls</a:t>
            </a:r>
            <a:r>
              <a:rPr lang="en-GB" sz="1000" kern="0" dirty="0" smtClean="0">
                <a:latin typeface="Arial"/>
              </a:rPr>
              <a:t>. This delivers a </a:t>
            </a:r>
            <a:r>
              <a:rPr lang="en-GB" sz="1000" dirty="0" smtClean="0">
                <a:effectLst>
                  <a:outerShdw sx="0" sy="0">
                    <a:srgbClr val="000000"/>
                  </a:outerShdw>
                </a:effectLst>
              </a:rPr>
              <a:t>1 </a:t>
            </a:r>
            <a:r>
              <a:rPr lang="en-GB" sz="1000" dirty="0">
                <a:effectLst>
                  <a:outerShdw sx="0" sy="0">
                    <a:srgbClr val="000000"/>
                  </a:outerShdw>
                </a:effectLst>
              </a:rPr>
              <a:t>in 200 level of </a:t>
            </a:r>
            <a:r>
              <a:rPr lang="en-GB" sz="1000" dirty="0" smtClean="0">
                <a:effectLst>
                  <a:outerShdw sx="0" sy="0">
                    <a:srgbClr val="000000"/>
                  </a:outerShdw>
                </a:effectLst>
              </a:rPr>
              <a:t>protection.</a:t>
            </a:r>
            <a:endParaRPr kumimoji="0" lang="en-GB" sz="1000" b="0" i="0" u="none" strike="noStrike" cap="none" normalizeH="0" baseline="0" dirty="0" smtClean="0">
              <a:ln>
                <a:noFill/>
              </a:ln>
              <a:effectLst/>
            </a:endParaRPr>
          </a:p>
        </p:txBody>
      </p:sp>
    </p:spTree>
    <p:extLst>
      <p:ext uri="{BB962C8B-B14F-4D97-AF65-F5344CB8AC3E}">
        <p14:creationId xmlns:p14="http://schemas.microsoft.com/office/powerpoint/2010/main" val="1434442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488" y="228600"/>
            <a:ext cx="9148762" cy="457200"/>
          </a:xfrm>
        </p:spPr>
        <p:txBody>
          <a:bodyPr/>
          <a:lstStyle/>
          <a:p>
            <a:r>
              <a:rPr lang="en-GB" dirty="0" smtClean="0"/>
              <a:t>3.1 Reminder of overarching methodology</a:t>
            </a:r>
            <a:endParaRPr lang="en-GB" dirty="0"/>
          </a:p>
        </p:txBody>
      </p:sp>
      <p:sp>
        <p:nvSpPr>
          <p:cNvPr id="3" name="Content Placeholder 2"/>
          <p:cNvSpPr>
            <a:spLocks noGrp="1"/>
          </p:cNvSpPr>
          <p:nvPr>
            <p:ph idx="1"/>
          </p:nvPr>
        </p:nvSpPr>
        <p:spPr>
          <a:xfrm>
            <a:off x="200472" y="635919"/>
            <a:ext cx="9433048" cy="5688632"/>
          </a:xfrm>
        </p:spPr>
        <p:txBody>
          <a:bodyPr numCol="2" spcCol="360000"/>
          <a:lstStyle/>
          <a:p>
            <a:pPr algn="just"/>
            <a:r>
              <a:rPr lang="en-GB" dirty="0" smtClean="0">
                <a:solidFill>
                  <a:srgbClr val="E83F35"/>
                </a:solidFill>
                <a:latin typeface="+mj-lt"/>
              </a:rPr>
              <a:t>Context</a:t>
            </a:r>
          </a:p>
          <a:p>
            <a:pPr algn="just"/>
            <a:r>
              <a:rPr lang="en-GB" sz="1050" dirty="0" smtClean="0">
                <a:latin typeface="+mj-lt"/>
              </a:rPr>
              <a:t>We examine the contribution to the economy of investing in flood risk management measures because: </a:t>
            </a:r>
          </a:p>
          <a:p>
            <a:pPr marL="171450" indent="-171450" algn="just">
              <a:buClr>
                <a:srgbClr val="E83F35"/>
              </a:buClr>
              <a:buFont typeface="Wingdings" panose="05000000000000000000" pitchFamily="2" charset="2"/>
              <a:buChar char="§"/>
            </a:pPr>
            <a:r>
              <a:rPr lang="en-GB" sz="1050" dirty="0" smtClean="0">
                <a:latin typeface="+mj-lt"/>
              </a:rPr>
              <a:t>First, it helps build an understanding of their potential impacts on the local economy. This would be expected to increase the propensity for local partners to contribute funding to FCERM as part of the government’s Partnership Funding approach.</a:t>
            </a:r>
          </a:p>
          <a:p>
            <a:pPr marL="171450" indent="-171450" algn="just">
              <a:buClr>
                <a:srgbClr val="E83F35"/>
              </a:buClr>
              <a:buFont typeface="Wingdings" panose="05000000000000000000" pitchFamily="2" charset="2"/>
              <a:buChar char="§"/>
            </a:pPr>
            <a:r>
              <a:rPr lang="en-GB" sz="1050" dirty="0" smtClean="0">
                <a:latin typeface="+mj-lt"/>
              </a:rPr>
              <a:t>Second, it helps us to understand the conditions under which a potentially national impact on the economy may be likely.</a:t>
            </a:r>
          </a:p>
          <a:p>
            <a:pPr algn="just"/>
            <a:r>
              <a:rPr lang="en-GB" sz="1050" dirty="0" smtClean="0">
                <a:latin typeface="+mj-lt"/>
              </a:rPr>
              <a:t>The Environment Agency currently has detailed guidance for appraising the economic, environmental and social impacts of FCERM interventions. Some economic impacts are assessed within that framework such as the expected annual damage to commercial properties or loss to agricultural production. These </a:t>
            </a:r>
            <a:r>
              <a:rPr lang="en-GB" sz="1050" b="1" dirty="0" smtClean="0">
                <a:latin typeface="+mj-lt"/>
              </a:rPr>
              <a:t>current assessments </a:t>
            </a:r>
            <a:r>
              <a:rPr lang="en-GB" sz="1050" dirty="0" smtClean="0">
                <a:latin typeface="+mj-lt"/>
              </a:rPr>
              <a:t>relate specifically to impacts in the short term post-flood (we call these ‘first round impacts’).</a:t>
            </a:r>
          </a:p>
          <a:p>
            <a:pPr algn="just"/>
            <a:r>
              <a:rPr lang="en-GB" sz="1050" dirty="0" smtClean="0">
                <a:latin typeface="+mj-lt"/>
              </a:rPr>
              <a:t>Our approach uses the current appraisal as the starting point but builds on it to </a:t>
            </a:r>
            <a:r>
              <a:rPr lang="en-GB" sz="1050" b="1" dirty="0" smtClean="0">
                <a:latin typeface="+mj-lt"/>
              </a:rPr>
              <a:t>account for wider impacts on economic activity </a:t>
            </a:r>
            <a:r>
              <a:rPr lang="en-GB" sz="1050" dirty="0" smtClean="0">
                <a:latin typeface="+mj-lt"/>
              </a:rPr>
              <a:t>by explicitly  considering </a:t>
            </a:r>
            <a:r>
              <a:rPr lang="en-GB" sz="1050" b="1" dirty="0" smtClean="0">
                <a:latin typeface="+mj-lt"/>
              </a:rPr>
              <a:t>businesses’ likely responses to flood risk</a:t>
            </a:r>
            <a:r>
              <a:rPr lang="en-GB" sz="1050" dirty="0" smtClean="0">
                <a:latin typeface="+mj-lt"/>
              </a:rPr>
              <a:t>. Our approach is intended to be:</a:t>
            </a:r>
          </a:p>
          <a:p>
            <a:pPr marL="171450" indent="-171450" algn="just">
              <a:buClr>
                <a:srgbClr val="E83F35"/>
              </a:buClr>
              <a:buFont typeface="Wingdings" panose="05000000000000000000" pitchFamily="2" charset="2"/>
              <a:buChar char="§"/>
            </a:pPr>
            <a:r>
              <a:rPr lang="en-GB" sz="1050" b="1" dirty="0" smtClean="0">
                <a:latin typeface="+mj-lt"/>
              </a:rPr>
              <a:t>consistent</a:t>
            </a:r>
            <a:r>
              <a:rPr lang="en-GB" sz="1050" dirty="0" smtClean="0">
                <a:latin typeface="+mj-lt"/>
              </a:rPr>
              <a:t> with the current FCERM appraisal framework; and </a:t>
            </a:r>
          </a:p>
          <a:p>
            <a:pPr marL="171450" indent="-171450" algn="just">
              <a:buClr>
                <a:srgbClr val="E83F35"/>
              </a:buClr>
              <a:buFont typeface="Wingdings" panose="05000000000000000000" pitchFamily="2" charset="2"/>
              <a:buChar char="§"/>
            </a:pPr>
            <a:r>
              <a:rPr lang="en-GB" sz="1050" b="1" dirty="0" smtClean="0">
                <a:latin typeface="+mj-lt"/>
              </a:rPr>
              <a:t>proportionate</a:t>
            </a:r>
            <a:r>
              <a:rPr lang="en-GB" sz="1050" dirty="0" smtClean="0">
                <a:latin typeface="+mj-lt"/>
              </a:rPr>
              <a:t>, recognising the need to keep assessment burdens to a minimum.</a:t>
            </a:r>
          </a:p>
          <a:p>
            <a:pPr algn="just"/>
            <a:r>
              <a:rPr lang="en-GB" sz="1050" dirty="0" smtClean="0">
                <a:latin typeface="+mj-lt"/>
              </a:rPr>
              <a:t>To inform our analysis we have used a range of published evidence (much of which was referenced in Technical Report 1 in detail) and stakeholder input (see Annex 3).</a:t>
            </a:r>
          </a:p>
          <a:p>
            <a:pPr algn="just"/>
            <a:r>
              <a:rPr lang="en-GB" dirty="0" smtClean="0">
                <a:solidFill>
                  <a:srgbClr val="E83F35"/>
                </a:solidFill>
                <a:latin typeface="+mj-lt"/>
              </a:rPr>
              <a:t>Framework</a:t>
            </a:r>
            <a:endParaRPr lang="en-GB" dirty="0">
              <a:solidFill>
                <a:srgbClr val="E83F35"/>
              </a:solidFill>
              <a:latin typeface="+mj-lt"/>
            </a:endParaRPr>
          </a:p>
          <a:p>
            <a:pPr algn="just"/>
            <a:r>
              <a:rPr lang="en-GB" sz="1050" dirty="0" smtClean="0">
                <a:latin typeface="+mj-lt"/>
              </a:rPr>
              <a:t>Our general framework for the analysis is the </a:t>
            </a:r>
            <a:r>
              <a:rPr lang="en-GB" sz="1050" b="1" dirty="0" smtClean="0">
                <a:latin typeface="+mj-lt"/>
              </a:rPr>
              <a:t>transmission mechanism</a:t>
            </a:r>
            <a:r>
              <a:rPr lang="en-GB" sz="1050" dirty="0" smtClean="0">
                <a:latin typeface="+mj-lt"/>
              </a:rPr>
              <a:t>. This maps out how the risk of flooding transmits into impacts on factors in the figure below.</a:t>
            </a:r>
            <a:endParaRPr lang="en-GB" dirty="0" smtClean="0">
              <a:latin typeface="+mj-lt"/>
            </a:endParaRPr>
          </a:p>
          <a:p>
            <a:pPr algn="just"/>
            <a:r>
              <a:rPr lang="en-GB" b="1" dirty="0" smtClean="0">
                <a:latin typeface="+mj-lt"/>
              </a:rPr>
              <a:t>The transmission mechanism</a:t>
            </a:r>
            <a:endParaRPr lang="en-GB" dirty="0" smtClean="0">
              <a:latin typeface="+mj-lt"/>
            </a:endParaRPr>
          </a:p>
          <a:p>
            <a:pPr algn="just">
              <a:buClr>
                <a:srgbClr val="E83F35"/>
              </a:buClr>
            </a:pPr>
            <a:endParaRPr lang="en-GB" dirty="0">
              <a:latin typeface="+mj-lt"/>
            </a:endParaRPr>
          </a:p>
          <a:p>
            <a:pPr marL="171450" indent="-171450" algn="just">
              <a:buClr>
                <a:srgbClr val="E83F35"/>
              </a:buClr>
              <a:buFont typeface="Wingdings" panose="05000000000000000000" pitchFamily="2" charset="2"/>
              <a:buChar char="§"/>
            </a:pPr>
            <a:endParaRPr lang="en-GB" dirty="0" smtClean="0">
              <a:latin typeface="+mj-lt"/>
            </a:endParaRPr>
          </a:p>
          <a:p>
            <a:pPr marL="171450" indent="-171450" algn="just">
              <a:buClr>
                <a:srgbClr val="E83F35"/>
              </a:buClr>
              <a:buFont typeface="Wingdings" panose="05000000000000000000" pitchFamily="2" charset="2"/>
              <a:buChar char="§"/>
            </a:pPr>
            <a:endParaRPr lang="en-GB" dirty="0" smtClean="0">
              <a:latin typeface="+mj-lt"/>
            </a:endParaRPr>
          </a:p>
          <a:p>
            <a:pPr algn="just">
              <a:buClr>
                <a:srgbClr val="E83F35"/>
              </a:buClr>
            </a:pPr>
            <a:endParaRPr lang="en-GB" dirty="0">
              <a:latin typeface="+mj-lt"/>
            </a:endParaRPr>
          </a:p>
        </p:txBody>
      </p:sp>
      <p:sp>
        <p:nvSpPr>
          <p:cNvPr id="4" name="Rectangle 3"/>
          <p:cNvSpPr/>
          <p:nvPr/>
        </p:nvSpPr>
        <p:spPr bwMode="auto">
          <a:xfrm>
            <a:off x="5100343" y="1859924"/>
            <a:ext cx="4266850" cy="216024"/>
          </a:xfrm>
          <a:prstGeom prst="rect">
            <a:avLst/>
          </a:prstGeom>
          <a:solidFill>
            <a:srgbClr val="156570"/>
          </a:solidFill>
          <a:ln w="9525" cap="flat" cmpd="sng" algn="ctr">
            <a:solidFill>
              <a:srgbClr val="15657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bg1"/>
                </a:solidFill>
                <a:effectLst/>
                <a:latin typeface="Arial" charset="0"/>
              </a:rPr>
              <a:t>First</a:t>
            </a:r>
            <a:r>
              <a:rPr kumimoji="0" lang="en-GB" sz="1200" b="0" i="0" u="none" strike="noStrike" cap="none" normalizeH="0" dirty="0" smtClean="0">
                <a:ln>
                  <a:noFill/>
                </a:ln>
                <a:solidFill>
                  <a:schemeClr val="bg1"/>
                </a:solidFill>
                <a:effectLst/>
                <a:latin typeface="Arial" charset="0"/>
              </a:rPr>
              <a:t> round impacts (immediately after the flood)</a:t>
            </a:r>
            <a:endParaRPr kumimoji="0" lang="en-GB" sz="1200" b="0" i="0" u="none" strike="noStrike" cap="none" normalizeH="0" baseline="0" dirty="0" smtClean="0">
              <a:ln>
                <a:noFill/>
              </a:ln>
              <a:solidFill>
                <a:schemeClr val="bg1"/>
              </a:solidFill>
              <a:effectLst/>
              <a:latin typeface="Arial" charset="0"/>
            </a:endParaRPr>
          </a:p>
        </p:txBody>
      </p:sp>
      <p:sp>
        <p:nvSpPr>
          <p:cNvPr id="5" name="Rectangle 4"/>
          <p:cNvSpPr/>
          <p:nvPr/>
        </p:nvSpPr>
        <p:spPr bwMode="auto">
          <a:xfrm>
            <a:off x="5100343" y="2075948"/>
            <a:ext cx="4266850" cy="432048"/>
          </a:xfrm>
          <a:prstGeom prst="rect">
            <a:avLst/>
          </a:prstGeom>
          <a:solidFill>
            <a:srgbClr val="FFFFFF"/>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r>
              <a:rPr lang="en-GB" dirty="0" smtClean="0">
                <a:latin typeface="+mj-lt"/>
              </a:rPr>
              <a:t>Assets expected </a:t>
            </a:r>
            <a:r>
              <a:rPr lang="en-GB" dirty="0">
                <a:latin typeface="+mj-lt"/>
              </a:rPr>
              <a:t>to be affected in the first instance, such as properties or infrastructure</a:t>
            </a:r>
            <a:endParaRPr kumimoji="0" lang="en-GB" sz="1200" b="0" i="0" u="none" strike="noStrike" cap="none" normalizeH="0" baseline="0" dirty="0" smtClean="0">
              <a:ln>
                <a:noFill/>
              </a:ln>
              <a:solidFill>
                <a:schemeClr val="tx1"/>
              </a:solidFill>
              <a:effectLst/>
              <a:latin typeface="Arial" charset="0"/>
            </a:endParaRPr>
          </a:p>
        </p:txBody>
      </p:sp>
      <p:sp>
        <p:nvSpPr>
          <p:cNvPr id="6" name="Rectangle 5"/>
          <p:cNvSpPr/>
          <p:nvPr/>
        </p:nvSpPr>
        <p:spPr bwMode="auto">
          <a:xfrm>
            <a:off x="5100343" y="2702808"/>
            <a:ext cx="4266850" cy="216024"/>
          </a:xfrm>
          <a:prstGeom prst="rect">
            <a:avLst/>
          </a:prstGeom>
          <a:solidFill>
            <a:srgbClr val="156570"/>
          </a:solidFill>
          <a:ln w="9525" cap="flat" cmpd="sng" algn="ctr">
            <a:solidFill>
              <a:srgbClr val="15657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bg1"/>
                </a:solidFill>
                <a:effectLst/>
                <a:latin typeface="Arial" charset="0"/>
              </a:rPr>
              <a:t>Costs and efficiency</a:t>
            </a:r>
          </a:p>
        </p:txBody>
      </p:sp>
      <p:sp>
        <p:nvSpPr>
          <p:cNvPr id="7" name="Rectangle 6"/>
          <p:cNvSpPr/>
          <p:nvPr/>
        </p:nvSpPr>
        <p:spPr bwMode="auto">
          <a:xfrm>
            <a:off x="5100343" y="2918832"/>
            <a:ext cx="4266850" cy="305790"/>
          </a:xfrm>
          <a:prstGeom prst="rect">
            <a:avLst/>
          </a:prstGeom>
          <a:solidFill>
            <a:srgbClr val="FFFFFF"/>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r>
              <a:rPr lang="en-GB" dirty="0">
                <a:latin typeface="+mj-lt"/>
              </a:rPr>
              <a:t>T</a:t>
            </a:r>
            <a:r>
              <a:rPr lang="en-GB" dirty="0" smtClean="0">
                <a:latin typeface="+mj-lt"/>
              </a:rPr>
              <a:t>hese </a:t>
            </a:r>
            <a:r>
              <a:rPr lang="en-GB" dirty="0">
                <a:latin typeface="+mj-lt"/>
              </a:rPr>
              <a:t>are affected by the </a:t>
            </a:r>
            <a:r>
              <a:rPr lang="en-GB" dirty="0" smtClean="0">
                <a:latin typeface="+mj-lt"/>
              </a:rPr>
              <a:t>first-round impacts</a:t>
            </a:r>
            <a:endParaRPr kumimoji="0" lang="en-GB" sz="1200" b="0" i="0" u="none" strike="noStrike" cap="none" normalizeH="0" baseline="0" dirty="0" smtClean="0">
              <a:ln>
                <a:noFill/>
              </a:ln>
              <a:solidFill>
                <a:schemeClr val="tx1"/>
              </a:solidFill>
              <a:effectLst/>
              <a:latin typeface="Arial" charset="0"/>
            </a:endParaRPr>
          </a:p>
        </p:txBody>
      </p:sp>
      <p:sp>
        <p:nvSpPr>
          <p:cNvPr id="8" name="Rectangle 7"/>
          <p:cNvSpPr/>
          <p:nvPr/>
        </p:nvSpPr>
        <p:spPr bwMode="auto">
          <a:xfrm>
            <a:off x="5100342" y="3421653"/>
            <a:ext cx="4248471" cy="216024"/>
          </a:xfrm>
          <a:prstGeom prst="rect">
            <a:avLst/>
          </a:prstGeom>
          <a:solidFill>
            <a:srgbClr val="156570"/>
          </a:solidFill>
          <a:ln w="9525" cap="flat" cmpd="sng" algn="ctr">
            <a:solidFill>
              <a:srgbClr val="15657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bg1"/>
                </a:solidFill>
                <a:effectLst/>
                <a:latin typeface="Arial" charset="0"/>
              </a:rPr>
              <a:t>Business responses</a:t>
            </a:r>
          </a:p>
        </p:txBody>
      </p:sp>
      <p:sp>
        <p:nvSpPr>
          <p:cNvPr id="9" name="Rectangle 8"/>
          <p:cNvSpPr/>
          <p:nvPr/>
        </p:nvSpPr>
        <p:spPr bwMode="auto">
          <a:xfrm>
            <a:off x="5100342" y="3637677"/>
            <a:ext cx="4248471" cy="756084"/>
          </a:xfrm>
          <a:prstGeom prst="rect">
            <a:avLst/>
          </a:prstGeom>
          <a:solidFill>
            <a:srgbClr val="FFFFFF"/>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r>
              <a:rPr lang="en-GB" dirty="0" smtClean="0">
                <a:latin typeface="+mj-lt"/>
              </a:rPr>
              <a:t>Businesses face significant flooding uncertainty. This can affect their business decisions.</a:t>
            </a:r>
            <a:endParaRPr kumimoji="0" lang="en-GB" sz="1200" b="0" i="0" u="none" strike="noStrike" cap="none" normalizeH="0" baseline="0" dirty="0" smtClean="0">
              <a:ln>
                <a:noFill/>
              </a:ln>
              <a:solidFill>
                <a:schemeClr val="tx1"/>
              </a:solidFill>
              <a:effectLst/>
              <a:latin typeface="Arial" charset="0"/>
            </a:endParaRPr>
          </a:p>
        </p:txBody>
      </p:sp>
      <p:sp>
        <p:nvSpPr>
          <p:cNvPr id="10" name="Rectangle 9"/>
          <p:cNvSpPr/>
          <p:nvPr/>
        </p:nvSpPr>
        <p:spPr bwMode="auto">
          <a:xfrm>
            <a:off x="5100342" y="4575016"/>
            <a:ext cx="4263525" cy="216024"/>
          </a:xfrm>
          <a:prstGeom prst="rect">
            <a:avLst/>
          </a:prstGeom>
          <a:solidFill>
            <a:srgbClr val="156570"/>
          </a:solidFill>
          <a:ln w="9525" cap="flat" cmpd="sng" algn="ctr">
            <a:solidFill>
              <a:srgbClr val="15657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bg1"/>
                </a:solidFill>
                <a:effectLst/>
                <a:latin typeface="Arial" charset="0"/>
              </a:rPr>
              <a:t>Dynamic impacts</a:t>
            </a:r>
            <a:r>
              <a:rPr kumimoji="0" lang="en-GB" sz="1200" b="0" i="0" u="none" strike="noStrike" cap="none" normalizeH="0" dirty="0" smtClean="0">
                <a:ln>
                  <a:noFill/>
                </a:ln>
                <a:solidFill>
                  <a:schemeClr val="bg1"/>
                </a:solidFill>
                <a:effectLst/>
                <a:latin typeface="Arial" charset="0"/>
              </a:rPr>
              <a:t> (occur over time)</a:t>
            </a:r>
            <a:endParaRPr kumimoji="0" lang="en-GB" sz="1200" b="0" i="0" u="none" strike="noStrike" cap="none" normalizeH="0" baseline="0" dirty="0" smtClean="0">
              <a:ln>
                <a:noFill/>
              </a:ln>
              <a:solidFill>
                <a:schemeClr val="bg1"/>
              </a:solidFill>
              <a:effectLst/>
              <a:latin typeface="Arial" charset="0"/>
            </a:endParaRPr>
          </a:p>
        </p:txBody>
      </p:sp>
      <p:sp>
        <p:nvSpPr>
          <p:cNvPr id="11" name="Rectangle 10"/>
          <p:cNvSpPr/>
          <p:nvPr/>
        </p:nvSpPr>
        <p:spPr bwMode="auto">
          <a:xfrm>
            <a:off x="5100343" y="4791040"/>
            <a:ext cx="4263524" cy="1191356"/>
          </a:xfrm>
          <a:prstGeom prst="rect">
            <a:avLst/>
          </a:prstGeom>
          <a:solidFill>
            <a:srgbClr val="FFFFFF"/>
          </a:solidFill>
          <a:ln w="9525" cap="flat" cmpd="sng" algn="ctr">
            <a:solidFill>
              <a:srgbClr val="15657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r>
              <a:rPr lang="en-GB" dirty="0" smtClean="0"/>
              <a:t>Business </a:t>
            </a:r>
            <a:r>
              <a:rPr lang="en-GB" dirty="0"/>
              <a:t>decisions </a:t>
            </a:r>
            <a:r>
              <a:rPr lang="en-GB" dirty="0" smtClean="0"/>
              <a:t>could lead to  impacts on:</a:t>
            </a:r>
          </a:p>
          <a:p>
            <a:pPr marL="171450" indent="-171450" algn="l">
              <a:buClr>
                <a:srgbClr val="156570"/>
              </a:buClr>
              <a:buFont typeface="Wingdings" panose="05000000000000000000" pitchFamily="2" charset="2"/>
              <a:buChar char="§"/>
            </a:pPr>
            <a:r>
              <a:rPr lang="en-GB" dirty="0" smtClean="0"/>
              <a:t>Business continuity and sustainability of business activity, </a:t>
            </a:r>
          </a:p>
          <a:p>
            <a:pPr marL="171450" indent="-171450" algn="l">
              <a:buClr>
                <a:srgbClr val="156570"/>
              </a:buClr>
              <a:buFont typeface="Wingdings" panose="05000000000000000000" pitchFamily="2" charset="2"/>
              <a:buChar char="§"/>
            </a:pPr>
            <a:r>
              <a:rPr lang="en-GB" dirty="0" smtClean="0"/>
              <a:t>Unlocked </a:t>
            </a:r>
            <a:r>
              <a:rPr lang="en-GB" dirty="0"/>
              <a:t>investment or new development in the area, or </a:t>
            </a:r>
            <a:endParaRPr lang="en-GB" dirty="0" smtClean="0"/>
          </a:p>
          <a:p>
            <a:pPr marL="171450" indent="-171450" algn="l">
              <a:buClr>
                <a:srgbClr val="156570"/>
              </a:buClr>
              <a:buFont typeface="Wingdings" panose="05000000000000000000" pitchFamily="2" charset="2"/>
              <a:buChar char="§"/>
            </a:pPr>
            <a:r>
              <a:rPr lang="en-GB" dirty="0" err="1"/>
              <a:t>S</a:t>
            </a:r>
            <a:r>
              <a:rPr lang="en-GB" dirty="0" err="1" smtClean="0"/>
              <a:t>pillovers</a:t>
            </a:r>
            <a:r>
              <a:rPr lang="en-GB" dirty="0" smtClean="0"/>
              <a:t> </a:t>
            </a:r>
            <a:r>
              <a:rPr lang="en-GB" dirty="0"/>
              <a:t>such as those arising from the interdependency of sectors and markets</a:t>
            </a:r>
            <a:endParaRPr kumimoji="0" lang="en-GB" sz="1200" b="0" i="0" u="none" strike="noStrike" cap="none" normalizeH="0" baseline="0" dirty="0" smtClean="0">
              <a:ln>
                <a:noFill/>
              </a:ln>
              <a:solidFill>
                <a:schemeClr val="tx1"/>
              </a:solidFill>
              <a:effectLst/>
              <a:latin typeface="Arial" charset="0"/>
            </a:endParaRPr>
          </a:p>
        </p:txBody>
      </p:sp>
      <p:sp>
        <p:nvSpPr>
          <p:cNvPr id="12" name="Down Arrow 11"/>
          <p:cNvSpPr/>
          <p:nvPr/>
        </p:nvSpPr>
        <p:spPr bwMode="auto">
          <a:xfrm>
            <a:off x="6990929" y="2525315"/>
            <a:ext cx="504056" cy="105485"/>
          </a:xfrm>
          <a:prstGeom prst="downArrow">
            <a:avLst/>
          </a:prstGeom>
          <a:solidFill>
            <a:srgbClr val="A5ACAF"/>
          </a:solidFill>
          <a:ln w="9525" cap="flat" cmpd="sng" algn="ctr">
            <a:solidFill>
              <a:srgbClr val="A5ACAF"/>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Arial" charset="0"/>
            </a:endParaRPr>
          </a:p>
        </p:txBody>
      </p:sp>
      <p:sp>
        <p:nvSpPr>
          <p:cNvPr id="13" name="Down Arrow 12"/>
          <p:cNvSpPr/>
          <p:nvPr/>
        </p:nvSpPr>
        <p:spPr bwMode="auto">
          <a:xfrm>
            <a:off x="6990929" y="3224622"/>
            <a:ext cx="504056" cy="105485"/>
          </a:xfrm>
          <a:prstGeom prst="downArrow">
            <a:avLst/>
          </a:prstGeom>
          <a:solidFill>
            <a:srgbClr val="A5ACAF"/>
          </a:solidFill>
          <a:ln w="9525" cap="flat" cmpd="sng" algn="ctr">
            <a:solidFill>
              <a:srgbClr val="A5ACAF"/>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Arial" charset="0"/>
            </a:endParaRPr>
          </a:p>
        </p:txBody>
      </p:sp>
      <p:sp>
        <p:nvSpPr>
          <p:cNvPr id="14" name="Down Arrow 13"/>
          <p:cNvSpPr/>
          <p:nvPr/>
        </p:nvSpPr>
        <p:spPr bwMode="auto">
          <a:xfrm>
            <a:off x="7005984" y="4414842"/>
            <a:ext cx="504056" cy="105485"/>
          </a:xfrm>
          <a:prstGeom prst="downArrow">
            <a:avLst/>
          </a:prstGeom>
          <a:solidFill>
            <a:srgbClr val="A5ACAF"/>
          </a:solidFill>
          <a:ln w="9525" cap="flat" cmpd="sng" algn="ctr">
            <a:solidFill>
              <a:srgbClr val="A5ACAF"/>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Arial" charset="0"/>
            </a:endParaRPr>
          </a:p>
        </p:txBody>
      </p:sp>
      <p:sp>
        <p:nvSpPr>
          <p:cNvPr id="15" name="Rectangle 14"/>
          <p:cNvSpPr/>
          <p:nvPr/>
        </p:nvSpPr>
        <p:spPr bwMode="auto">
          <a:xfrm>
            <a:off x="5100342" y="1334655"/>
            <a:ext cx="4266849" cy="245044"/>
          </a:xfrm>
          <a:prstGeom prst="rect">
            <a:avLst/>
          </a:prstGeom>
          <a:solidFill>
            <a:srgbClr val="E83F35"/>
          </a:solidFill>
          <a:ln w="9525" cap="flat" cmpd="sng" algn="ctr">
            <a:solidFill>
              <a:srgbClr val="E83F35"/>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bg1"/>
                </a:solidFill>
                <a:effectLst/>
                <a:latin typeface="Arial" charset="0"/>
              </a:rPr>
              <a:t>Flood risk</a:t>
            </a:r>
          </a:p>
        </p:txBody>
      </p:sp>
      <p:sp>
        <p:nvSpPr>
          <p:cNvPr id="17" name="Down Arrow 16"/>
          <p:cNvSpPr/>
          <p:nvPr/>
        </p:nvSpPr>
        <p:spPr bwMode="auto">
          <a:xfrm>
            <a:off x="7005984" y="1579699"/>
            <a:ext cx="504056" cy="105485"/>
          </a:xfrm>
          <a:prstGeom prst="downArrow">
            <a:avLst/>
          </a:prstGeom>
          <a:solidFill>
            <a:srgbClr val="A5ACAF"/>
          </a:solidFill>
          <a:ln w="9525" cap="flat" cmpd="sng" algn="ctr">
            <a:solidFill>
              <a:srgbClr val="A5ACAF"/>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997849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480" y="228600"/>
            <a:ext cx="9220770" cy="457200"/>
          </a:xfrm>
        </p:spPr>
        <p:txBody>
          <a:bodyPr/>
          <a:lstStyle/>
          <a:p>
            <a:r>
              <a:rPr lang="en-GB" dirty="0" smtClean="0"/>
              <a:t>3.2 Overarching methodology – understanding likely business responses</a:t>
            </a:r>
            <a:endParaRPr lang="en-GB" dirty="0"/>
          </a:p>
        </p:txBody>
      </p:sp>
      <p:sp>
        <p:nvSpPr>
          <p:cNvPr id="3" name="Content Placeholder 2"/>
          <p:cNvSpPr>
            <a:spLocks noGrp="1"/>
          </p:cNvSpPr>
          <p:nvPr>
            <p:ph idx="1"/>
          </p:nvPr>
        </p:nvSpPr>
        <p:spPr>
          <a:xfrm>
            <a:off x="272480" y="692696"/>
            <a:ext cx="9289032" cy="2434680"/>
          </a:xfrm>
        </p:spPr>
        <p:txBody>
          <a:bodyPr/>
          <a:lstStyle/>
          <a:p>
            <a:pPr algn="just"/>
            <a:r>
              <a:rPr lang="en-GB" dirty="0" smtClean="0">
                <a:latin typeface="+mj-lt"/>
              </a:rPr>
              <a:t>The transmission mechanism provides a framework for understanding the impacts on the local economy of flood risk. As explained in Technical report 1, we assume that business responses to flood risk are, at the basic level, driven by two factors:</a:t>
            </a:r>
          </a:p>
          <a:p>
            <a:pPr marL="285750" indent="-285750" algn="just">
              <a:buAutoNum type="romanLcPeriod"/>
            </a:pPr>
            <a:r>
              <a:rPr lang="en-GB" b="1" dirty="0" smtClean="0">
                <a:solidFill>
                  <a:srgbClr val="E83F35"/>
                </a:solidFill>
                <a:latin typeface="+mj-lt"/>
              </a:rPr>
              <a:t>Adaptive capacity (AC): </a:t>
            </a:r>
            <a:r>
              <a:rPr lang="en-GB" dirty="0">
                <a:solidFill>
                  <a:srgbClr val="000000"/>
                </a:solidFill>
                <a:latin typeface="Arial"/>
              </a:rPr>
              <a:t>The ability of a system/organisation to design or implement effective adaptation strategies to </a:t>
            </a:r>
            <a:r>
              <a:rPr lang="en-GB" dirty="0" smtClean="0">
                <a:solidFill>
                  <a:srgbClr val="000000"/>
                </a:solidFill>
                <a:latin typeface="Arial"/>
              </a:rPr>
              <a:t>adjust </a:t>
            </a:r>
            <a:r>
              <a:rPr lang="en-GB" dirty="0">
                <a:solidFill>
                  <a:srgbClr val="000000"/>
                </a:solidFill>
                <a:latin typeface="Arial"/>
              </a:rPr>
              <a:t>to information about potential climate change (including climate variability and extremes), moderate potential damages, and take advantage of opportunities, or cope with the </a:t>
            </a:r>
            <a:r>
              <a:rPr lang="en-GB" dirty="0" smtClean="0">
                <a:solidFill>
                  <a:srgbClr val="000000"/>
                </a:solidFill>
                <a:latin typeface="Arial"/>
              </a:rPr>
              <a:t>consequences (definition from the IPCC, 2007)</a:t>
            </a:r>
            <a:r>
              <a:rPr lang="en-GB" dirty="0" smtClean="0">
                <a:latin typeface="+mj-lt"/>
              </a:rPr>
              <a:t>; and,</a:t>
            </a:r>
          </a:p>
          <a:p>
            <a:pPr marL="285750" indent="-285750" algn="just">
              <a:buAutoNum type="romanLcPeriod"/>
            </a:pPr>
            <a:r>
              <a:rPr lang="en-GB" b="1" dirty="0" smtClean="0">
                <a:solidFill>
                  <a:srgbClr val="E83F35"/>
                </a:solidFill>
                <a:latin typeface="+mj-lt"/>
              </a:rPr>
              <a:t>Location dependence (LD)</a:t>
            </a:r>
            <a:r>
              <a:rPr lang="en-GB" dirty="0" smtClean="0">
                <a:latin typeface="+mj-lt"/>
              </a:rPr>
              <a:t>: </a:t>
            </a:r>
            <a:r>
              <a:rPr lang="en-GB" dirty="0">
                <a:latin typeface="+mj-lt"/>
              </a:rPr>
              <a:t>operational factors (e.g. </a:t>
            </a:r>
            <a:r>
              <a:rPr lang="en-GB" dirty="0" smtClean="0">
                <a:latin typeface="+mj-lt"/>
              </a:rPr>
              <a:t>scale of assets, proximity </a:t>
            </a:r>
            <a:r>
              <a:rPr lang="en-GB" dirty="0">
                <a:latin typeface="+mj-lt"/>
              </a:rPr>
              <a:t>to other businesses</a:t>
            </a:r>
            <a:r>
              <a:rPr lang="en-GB" dirty="0" smtClean="0">
                <a:latin typeface="+mj-lt"/>
              </a:rPr>
              <a:t>); reliance on local markets (customer, labour or supplier markets); reliance on local assets (land, infrastructure </a:t>
            </a:r>
            <a:r>
              <a:rPr lang="en-GB" dirty="0" err="1" smtClean="0">
                <a:latin typeface="+mj-lt"/>
              </a:rPr>
              <a:t>etc</a:t>
            </a:r>
            <a:r>
              <a:rPr lang="en-GB" dirty="0" smtClean="0">
                <a:latin typeface="+mj-lt"/>
              </a:rPr>
              <a:t>).</a:t>
            </a:r>
          </a:p>
          <a:p>
            <a:pPr algn="just"/>
            <a:r>
              <a:rPr lang="en-GB" dirty="0" smtClean="0">
                <a:latin typeface="+mj-lt"/>
              </a:rPr>
              <a:t>Using published evidence alongside stakeholder discussions, we have developed a preliminary ‘look-up’ table (as in Annex 2) which sets out the likely AC and LD for each sector, by size category of business (note this must be validated using local evidence on a case by case basis). This was then used to characterise the business activity in the local economies of the case study areas. We can use these to inform the likely business response to flood risk, shown in Figure 3.</a:t>
            </a:r>
          </a:p>
          <a:p>
            <a:pPr algn="just"/>
            <a:endParaRPr lang="en-GB" b="1" dirty="0">
              <a:latin typeface="+mj-lt"/>
            </a:endParaRPr>
          </a:p>
        </p:txBody>
      </p:sp>
      <p:sp>
        <p:nvSpPr>
          <p:cNvPr id="20" name="TextBox 19"/>
          <p:cNvSpPr txBox="1"/>
          <p:nvPr/>
        </p:nvSpPr>
        <p:spPr>
          <a:xfrm>
            <a:off x="5159727" y="3127376"/>
            <a:ext cx="4274776" cy="276999"/>
          </a:xfrm>
          <a:prstGeom prst="rect">
            <a:avLst/>
          </a:prstGeom>
          <a:noFill/>
        </p:spPr>
        <p:txBody>
          <a:bodyPr wrap="square" rtlCol="0">
            <a:spAutoFit/>
          </a:bodyPr>
          <a:lstStyle/>
          <a:p>
            <a:r>
              <a:rPr lang="en-GB" b="1" dirty="0" smtClean="0"/>
              <a:t>Assessment Metrics</a:t>
            </a:r>
            <a:endParaRPr lang="en-GB" b="1" dirty="0"/>
          </a:p>
        </p:txBody>
      </p:sp>
      <p:sp>
        <p:nvSpPr>
          <p:cNvPr id="21" name="Rectangle 20"/>
          <p:cNvSpPr/>
          <p:nvPr/>
        </p:nvSpPr>
        <p:spPr bwMode="auto">
          <a:xfrm>
            <a:off x="5169024" y="4025928"/>
            <a:ext cx="936104" cy="987247"/>
          </a:xfrm>
          <a:prstGeom prst="rect">
            <a:avLst/>
          </a:prstGeom>
          <a:solidFill>
            <a:srgbClr val="A5ACAF"/>
          </a:solidFill>
          <a:ln w="9525" cap="flat" cmpd="sng" algn="ctr">
            <a:solidFill>
              <a:srgbClr val="99BFC2"/>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en-GB" dirty="0">
                <a:solidFill>
                  <a:schemeClr val="bg1"/>
                </a:solidFill>
              </a:rPr>
              <a:t>Stay + Adapt</a:t>
            </a:r>
          </a:p>
        </p:txBody>
      </p:sp>
      <p:sp>
        <p:nvSpPr>
          <p:cNvPr id="24" name="Rectangle 23"/>
          <p:cNvSpPr/>
          <p:nvPr/>
        </p:nvSpPr>
        <p:spPr bwMode="auto">
          <a:xfrm>
            <a:off x="5169024" y="3417967"/>
            <a:ext cx="936104" cy="504056"/>
          </a:xfrm>
          <a:prstGeom prst="rect">
            <a:avLst/>
          </a:prstGeom>
          <a:solidFill>
            <a:srgbClr val="A5ACAF"/>
          </a:solidFill>
          <a:ln w="9525" cap="flat" cmpd="sng" algn="ctr">
            <a:solidFill>
              <a:srgbClr val="99BFC2"/>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bg1"/>
                </a:solidFill>
                <a:effectLst/>
                <a:latin typeface="Arial" charset="0"/>
              </a:rPr>
              <a:t>Stay + Do Nothing</a:t>
            </a:r>
          </a:p>
        </p:txBody>
      </p:sp>
      <p:sp>
        <p:nvSpPr>
          <p:cNvPr id="25" name="Rectangle 24"/>
          <p:cNvSpPr/>
          <p:nvPr/>
        </p:nvSpPr>
        <p:spPr bwMode="auto">
          <a:xfrm>
            <a:off x="5169024" y="5153322"/>
            <a:ext cx="936104" cy="504056"/>
          </a:xfrm>
          <a:prstGeom prst="rect">
            <a:avLst/>
          </a:prstGeom>
          <a:solidFill>
            <a:srgbClr val="A5ACAF"/>
          </a:solidFill>
          <a:ln w="9525" cap="flat" cmpd="sng" algn="ctr">
            <a:solidFill>
              <a:srgbClr val="99BFC2"/>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en-GB" dirty="0">
                <a:solidFill>
                  <a:schemeClr val="bg1"/>
                </a:solidFill>
              </a:rPr>
              <a:t>Move</a:t>
            </a:r>
          </a:p>
        </p:txBody>
      </p:sp>
      <p:sp>
        <p:nvSpPr>
          <p:cNvPr id="26" name="Rectangle 25"/>
          <p:cNvSpPr/>
          <p:nvPr/>
        </p:nvSpPr>
        <p:spPr bwMode="auto">
          <a:xfrm>
            <a:off x="5169024" y="5805264"/>
            <a:ext cx="936104" cy="504056"/>
          </a:xfrm>
          <a:prstGeom prst="rect">
            <a:avLst/>
          </a:prstGeom>
          <a:solidFill>
            <a:srgbClr val="A5ACAF"/>
          </a:solidFill>
          <a:ln w="9525" cap="flat" cmpd="sng" algn="ctr">
            <a:solidFill>
              <a:srgbClr val="99BFC2"/>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en-GB" dirty="0" smtClean="0">
                <a:solidFill>
                  <a:schemeClr val="bg1"/>
                </a:solidFill>
              </a:rPr>
              <a:t>New investment</a:t>
            </a:r>
            <a:endParaRPr lang="en-GB" dirty="0">
              <a:solidFill>
                <a:schemeClr val="bg1"/>
              </a:solidFill>
            </a:endParaRPr>
          </a:p>
        </p:txBody>
      </p:sp>
      <p:sp>
        <p:nvSpPr>
          <p:cNvPr id="22" name="Rectangle 21"/>
          <p:cNvSpPr/>
          <p:nvPr/>
        </p:nvSpPr>
        <p:spPr bwMode="auto">
          <a:xfrm>
            <a:off x="6105128" y="3417967"/>
            <a:ext cx="3800872" cy="504056"/>
          </a:xfrm>
          <a:prstGeom prst="rect">
            <a:avLst/>
          </a:prstGeom>
          <a:solidFill>
            <a:srgbClr val="FFFFFF"/>
          </a:solidFill>
          <a:ln w="9525" cap="flat" cmpd="sng" algn="ctr">
            <a:solidFill>
              <a:srgbClr val="A5ACA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000" b="0" i="0" u="none" strike="noStrike" cap="none" normalizeH="0" baseline="0" dirty="0" smtClean="0">
                <a:ln>
                  <a:noFill/>
                </a:ln>
                <a:solidFill>
                  <a:schemeClr val="tx1"/>
                </a:solidFill>
                <a:effectLst/>
              </a:rPr>
              <a:t>Business continuity –  FCERM can lower</a:t>
            </a:r>
            <a:r>
              <a:rPr kumimoji="0" lang="en-GB" sz="1000" b="0" i="0" u="none" strike="noStrike" cap="none" normalizeH="0" dirty="0" smtClean="0">
                <a:ln>
                  <a:noFill/>
                </a:ln>
                <a:solidFill>
                  <a:schemeClr val="tx1"/>
                </a:solidFill>
                <a:effectLst/>
              </a:rPr>
              <a:t> the degree of flood-related </a:t>
            </a:r>
            <a:r>
              <a:rPr kumimoji="0" lang="en-GB" sz="1000" b="0" i="0" u="none" strike="noStrike" cap="none" normalizeH="0" baseline="0" dirty="0" smtClean="0">
                <a:ln>
                  <a:noFill/>
                </a:ln>
                <a:solidFill>
                  <a:schemeClr val="tx1"/>
                </a:solidFill>
                <a:effectLst/>
              </a:rPr>
              <a:t>disruption</a:t>
            </a:r>
            <a:r>
              <a:rPr kumimoji="0" lang="en-GB" sz="1000" b="0" i="0" u="none" strike="noStrike" cap="none" normalizeH="0" dirty="0" smtClean="0">
                <a:ln>
                  <a:noFill/>
                </a:ln>
                <a:solidFill>
                  <a:schemeClr val="tx1"/>
                </a:solidFill>
                <a:effectLst/>
              </a:rPr>
              <a:t>.</a:t>
            </a:r>
            <a:endParaRPr kumimoji="0" lang="en-GB" sz="1000" b="0" i="0" u="none" strike="noStrike" cap="none" normalizeH="0" baseline="0" dirty="0" smtClean="0">
              <a:ln>
                <a:noFill/>
              </a:ln>
              <a:solidFill>
                <a:schemeClr val="tx1"/>
              </a:solidFill>
              <a:effectLst/>
            </a:endParaRPr>
          </a:p>
        </p:txBody>
      </p:sp>
      <p:sp>
        <p:nvSpPr>
          <p:cNvPr id="28" name="Rectangle 27"/>
          <p:cNvSpPr/>
          <p:nvPr/>
        </p:nvSpPr>
        <p:spPr bwMode="auto">
          <a:xfrm>
            <a:off x="6105128" y="4025928"/>
            <a:ext cx="3800872" cy="987247"/>
          </a:xfrm>
          <a:prstGeom prst="rect">
            <a:avLst/>
          </a:prstGeom>
          <a:solidFill>
            <a:srgbClr val="FFFFFF"/>
          </a:solidFill>
          <a:ln w="9525" cap="flat" cmpd="sng" algn="ctr">
            <a:solidFill>
              <a:srgbClr val="A5ACA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lang="en-GB" sz="1000" dirty="0" smtClean="0"/>
              <a:t>Firms </a:t>
            </a:r>
            <a:r>
              <a:rPr lang="en-GB" sz="1000" dirty="0"/>
              <a:t>are assumed to invest optimally so the opportunity cost of investing in adaptation is equal to the avoided damage to their property and business activity. FCERM lowers expected damage and hence requirements for adaptation investment. Freed up funds are invested with a return at least equal to </a:t>
            </a:r>
            <a:r>
              <a:rPr lang="en-GB" sz="1000" dirty="0" smtClean="0"/>
              <a:t>adaptation.</a:t>
            </a:r>
            <a:endParaRPr lang="en-GB" sz="1000" dirty="0"/>
          </a:p>
        </p:txBody>
      </p:sp>
      <p:sp>
        <p:nvSpPr>
          <p:cNvPr id="29" name="Rectangle 28"/>
          <p:cNvSpPr/>
          <p:nvPr/>
        </p:nvSpPr>
        <p:spPr bwMode="auto">
          <a:xfrm>
            <a:off x="6105128" y="5153322"/>
            <a:ext cx="3800872" cy="504056"/>
          </a:xfrm>
          <a:prstGeom prst="rect">
            <a:avLst/>
          </a:prstGeom>
          <a:solidFill>
            <a:srgbClr val="FFFFFF"/>
          </a:solidFill>
          <a:ln w="9525" cap="flat" cmpd="sng" algn="ctr">
            <a:solidFill>
              <a:srgbClr val="A5ACA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lang="en-GB" sz="1000" dirty="0" smtClean="0"/>
              <a:t>FCERM can minimise the loss </a:t>
            </a:r>
            <a:r>
              <a:rPr lang="en-GB" sz="1000" dirty="0"/>
              <a:t>of business activity </a:t>
            </a:r>
            <a:r>
              <a:rPr lang="en-GB" sz="1000" dirty="0" smtClean="0"/>
              <a:t> that occurs if </a:t>
            </a:r>
            <a:r>
              <a:rPr lang="en-GB" sz="1000" dirty="0"/>
              <a:t>some businesses move out of the local area and are not replaced</a:t>
            </a:r>
          </a:p>
        </p:txBody>
      </p:sp>
      <p:sp>
        <p:nvSpPr>
          <p:cNvPr id="30" name="Rectangle 29"/>
          <p:cNvSpPr/>
          <p:nvPr/>
        </p:nvSpPr>
        <p:spPr bwMode="auto">
          <a:xfrm>
            <a:off x="6105128" y="5805264"/>
            <a:ext cx="3800872" cy="504056"/>
          </a:xfrm>
          <a:prstGeom prst="rect">
            <a:avLst/>
          </a:prstGeom>
          <a:solidFill>
            <a:srgbClr val="FFFFFF"/>
          </a:solidFill>
          <a:ln w="9525" cap="flat" cmpd="sng" algn="ctr">
            <a:solidFill>
              <a:srgbClr val="A5ACA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algn="l"/>
            <a:r>
              <a:rPr lang="en-GB" sz="1000" dirty="0"/>
              <a:t>Additional investment in the area generated or facilitated by the FCERM</a:t>
            </a:r>
          </a:p>
        </p:txBody>
      </p:sp>
      <p:sp>
        <p:nvSpPr>
          <p:cNvPr id="14" name="TextBox 13"/>
          <p:cNvSpPr txBox="1"/>
          <p:nvPr/>
        </p:nvSpPr>
        <p:spPr>
          <a:xfrm>
            <a:off x="272480" y="3140968"/>
            <a:ext cx="5184576" cy="276999"/>
          </a:xfrm>
          <a:prstGeom prst="rect">
            <a:avLst/>
          </a:prstGeom>
          <a:noFill/>
        </p:spPr>
        <p:txBody>
          <a:bodyPr wrap="square" rtlCol="0">
            <a:spAutoFit/>
          </a:bodyPr>
          <a:lstStyle/>
          <a:p>
            <a:pPr algn="just"/>
            <a:r>
              <a:rPr lang="en-GB" b="1" dirty="0"/>
              <a:t>Figure 3: Business Response Framework and Assessment Metrics</a:t>
            </a:r>
          </a:p>
        </p:txBody>
      </p:sp>
      <p:sp>
        <p:nvSpPr>
          <p:cNvPr id="15" name="Rectangle 14"/>
          <p:cNvSpPr/>
          <p:nvPr/>
        </p:nvSpPr>
        <p:spPr bwMode="auto">
          <a:xfrm>
            <a:off x="487685" y="4323818"/>
            <a:ext cx="936104" cy="504056"/>
          </a:xfrm>
          <a:prstGeom prst="rect">
            <a:avLst/>
          </a:prstGeom>
          <a:solidFill>
            <a:srgbClr val="E83F35"/>
          </a:solidFill>
          <a:ln w="9525" cap="flat" cmpd="sng" algn="ctr">
            <a:solidFill>
              <a:srgbClr val="E83F35"/>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GB" dirty="0" smtClean="0">
                <a:solidFill>
                  <a:schemeClr val="bg1"/>
                </a:solidFill>
              </a:rPr>
              <a:t>High</a:t>
            </a:r>
            <a:endParaRPr kumimoji="0" lang="en-GB" sz="1200" b="0" i="0" u="none" strike="noStrike" cap="none" normalizeH="0" baseline="0" dirty="0" smtClean="0">
              <a:ln>
                <a:noFill/>
              </a:ln>
              <a:solidFill>
                <a:schemeClr val="bg1"/>
              </a:solidFill>
              <a:effectLst/>
              <a:latin typeface="Arial" charset="0"/>
            </a:endParaRPr>
          </a:p>
        </p:txBody>
      </p:sp>
      <p:sp>
        <p:nvSpPr>
          <p:cNvPr id="16" name="Rectangle 15"/>
          <p:cNvSpPr/>
          <p:nvPr/>
        </p:nvSpPr>
        <p:spPr bwMode="auto">
          <a:xfrm>
            <a:off x="480120" y="4921346"/>
            <a:ext cx="936104" cy="504056"/>
          </a:xfrm>
          <a:prstGeom prst="rect">
            <a:avLst/>
          </a:prstGeom>
          <a:solidFill>
            <a:srgbClr val="E83F35"/>
          </a:solidFill>
          <a:ln w="9525" cap="flat" cmpd="sng" algn="ctr">
            <a:solidFill>
              <a:srgbClr val="E83F35"/>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GB" dirty="0" smtClean="0">
                <a:solidFill>
                  <a:schemeClr val="bg1"/>
                </a:solidFill>
              </a:rPr>
              <a:t>Medium</a:t>
            </a:r>
            <a:endParaRPr kumimoji="0" lang="en-GB" sz="1200" b="0" i="0" u="none" strike="noStrike" cap="none" normalizeH="0" baseline="0" dirty="0" smtClean="0">
              <a:ln>
                <a:noFill/>
              </a:ln>
              <a:solidFill>
                <a:schemeClr val="bg1"/>
              </a:solidFill>
              <a:effectLst/>
              <a:latin typeface="Arial" charset="0"/>
            </a:endParaRPr>
          </a:p>
        </p:txBody>
      </p:sp>
      <p:sp>
        <p:nvSpPr>
          <p:cNvPr id="17" name="Rectangle 16"/>
          <p:cNvSpPr/>
          <p:nvPr/>
        </p:nvSpPr>
        <p:spPr bwMode="auto">
          <a:xfrm>
            <a:off x="480120" y="5522983"/>
            <a:ext cx="936104" cy="504056"/>
          </a:xfrm>
          <a:prstGeom prst="rect">
            <a:avLst/>
          </a:prstGeom>
          <a:solidFill>
            <a:srgbClr val="E83F35"/>
          </a:solidFill>
          <a:ln w="9525" cap="flat" cmpd="sng" algn="ctr">
            <a:solidFill>
              <a:srgbClr val="E83F35"/>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GB" dirty="0" smtClean="0">
                <a:solidFill>
                  <a:schemeClr val="bg1"/>
                </a:solidFill>
              </a:rPr>
              <a:t>Low</a:t>
            </a:r>
            <a:endParaRPr kumimoji="0" lang="en-GB" sz="1200" b="0" i="0" u="none" strike="noStrike" cap="none" normalizeH="0" baseline="0" dirty="0" smtClean="0">
              <a:ln>
                <a:noFill/>
              </a:ln>
              <a:solidFill>
                <a:schemeClr val="bg1"/>
              </a:solidFill>
              <a:effectLst/>
              <a:latin typeface="Arial" charset="0"/>
            </a:endParaRPr>
          </a:p>
        </p:txBody>
      </p:sp>
      <p:sp>
        <p:nvSpPr>
          <p:cNvPr id="18" name="Rectangle 17"/>
          <p:cNvSpPr/>
          <p:nvPr/>
        </p:nvSpPr>
        <p:spPr bwMode="auto">
          <a:xfrm>
            <a:off x="1560240" y="3681028"/>
            <a:ext cx="1512168" cy="504056"/>
          </a:xfrm>
          <a:prstGeom prst="rect">
            <a:avLst/>
          </a:prstGeom>
          <a:solidFill>
            <a:srgbClr val="E83F35"/>
          </a:solidFill>
          <a:ln w="9525" cap="flat" cmpd="sng" algn="ctr">
            <a:solidFill>
              <a:srgbClr val="E83F35"/>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GB" dirty="0" smtClean="0">
                <a:solidFill>
                  <a:schemeClr val="bg1"/>
                </a:solidFill>
              </a:rPr>
              <a:t>High</a:t>
            </a:r>
            <a:endParaRPr kumimoji="0" lang="en-GB" sz="1200" b="0" i="0" u="none" strike="noStrike" cap="none" normalizeH="0" baseline="0" dirty="0" smtClean="0">
              <a:ln>
                <a:noFill/>
              </a:ln>
              <a:solidFill>
                <a:schemeClr val="bg1"/>
              </a:solidFill>
              <a:effectLst/>
              <a:latin typeface="Arial" charset="0"/>
            </a:endParaRPr>
          </a:p>
        </p:txBody>
      </p:sp>
      <p:sp>
        <p:nvSpPr>
          <p:cNvPr id="23" name="Rectangle 22"/>
          <p:cNvSpPr/>
          <p:nvPr/>
        </p:nvSpPr>
        <p:spPr bwMode="auto">
          <a:xfrm>
            <a:off x="3224808" y="3668034"/>
            <a:ext cx="1512168" cy="504056"/>
          </a:xfrm>
          <a:prstGeom prst="rect">
            <a:avLst/>
          </a:prstGeom>
          <a:solidFill>
            <a:srgbClr val="E83F35"/>
          </a:solidFill>
          <a:ln w="9525" cap="flat" cmpd="sng" algn="ctr">
            <a:solidFill>
              <a:srgbClr val="E83F35"/>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GB" dirty="0" smtClean="0">
                <a:solidFill>
                  <a:schemeClr val="bg1"/>
                </a:solidFill>
              </a:rPr>
              <a:t>Low</a:t>
            </a:r>
            <a:endParaRPr kumimoji="0" lang="en-GB" sz="1200" b="0" i="0" u="none" strike="noStrike" cap="none" normalizeH="0" baseline="0" dirty="0" smtClean="0">
              <a:ln>
                <a:noFill/>
              </a:ln>
              <a:solidFill>
                <a:schemeClr val="bg1"/>
              </a:solidFill>
              <a:effectLst/>
              <a:latin typeface="Arial" charset="0"/>
            </a:endParaRPr>
          </a:p>
        </p:txBody>
      </p:sp>
      <p:sp>
        <p:nvSpPr>
          <p:cNvPr id="27" name="Rectangle 26"/>
          <p:cNvSpPr/>
          <p:nvPr/>
        </p:nvSpPr>
        <p:spPr bwMode="auto">
          <a:xfrm>
            <a:off x="1560240" y="4333167"/>
            <a:ext cx="1512168" cy="504056"/>
          </a:xfrm>
          <a:prstGeom prst="rect">
            <a:avLst/>
          </a:prstGeom>
          <a:solidFill>
            <a:srgbClr val="FFFFFF"/>
          </a:solidFill>
          <a:ln w="9525" cap="flat" cmpd="sng" algn="ctr">
            <a:solidFill>
              <a:srgbClr val="A5ACA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GB" sz="1050" b="0" i="0" u="none" strike="noStrike" cap="none" normalizeH="0" baseline="0" dirty="0" smtClean="0">
                <a:ln>
                  <a:noFill/>
                </a:ln>
                <a:solidFill>
                  <a:schemeClr val="tx1"/>
                </a:solidFill>
                <a:effectLst/>
                <a:latin typeface="Arial" charset="0"/>
              </a:rPr>
              <a:t>Stay + Adapt</a:t>
            </a:r>
          </a:p>
        </p:txBody>
      </p:sp>
      <p:sp>
        <p:nvSpPr>
          <p:cNvPr id="31" name="Rectangle 30"/>
          <p:cNvSpPr/>
          <p:nvPr/>
        </p:nvSpPr>
        <p:spPr bwMode="auto">
          <a:xfrm>
            <a:off x="1574751" y="4921346"/>
            <a:ext cx="1512168" cy="504056"/>
          </a:xfrm>
          <a:prstGeom prst="rect">
            <a:avLst/>
          </a:prstGeom>
          <a:solidFill>
            <a:srgbClr val="FFFFFF"/>
          </a:solidFill>
          <a:ln w="9525" cap="flat" cmpd="sng" algn="ctr">
            <a:solidFill>
              <a:srgbClr val="A5ACA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GB" sz="1050" b="0" i="0" u="none" strike="noStrike" cap="none" normalizeH="0" baseline="0" dirty="0" smtClean="0">
                <a:ln>
                  <a:noFill/>
                </a:ln>
                <a:solidFill>
                  <a:schemeClr val="tx1"/>
                </a:solidFill>
                <a:effectLst/>
                <a:latin typeface="Arial" charset="0"/>
              </a:rPr>
              <a:t>Stay + Adapt OR Stay + Do Nothing</a:t>
            </a:r>
          </a:p>
        </p:txBody>
      </p:sp>
      <p:sp>
        <p:nvSpPr>
          <p:cNvPr id="32" name="Rectangle 31"/>
          <p:cNvSpPr/>
          <p:nvPr/>
        </p:nvSpPr>
        <p:spPr bwMode="auto">
          <a:xfrm>
            <a:off x="1574751" y="5522983"/>
            <a:ext cx="1512168" cy="504056"/>
          </a:xfrm>
          <a:prstGeom prst="rect">
            <a:avLst/>
          </a:prstGeom>
          <a:solidFill>
            <a:srgbClr val="FFFFFF"/>
          </a:solidFill>
          <a:ln w="9525" cap="flat" cmpd="sng" algn="ctr">
            <a:solidFill>
              <a:srgbClr val="A5ACA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GB" sz="1050" b="0" i="0" u="none" strike="noStrike" cap="none" normalizeH="0" baseline="0" dirty="0" smtClean="0">
                <a:ln>
                  <a:noFill/>
                </a:ln>
                <a:solidFill>
                  <a:schemeClr val="tx1"/>
                </a:solidFill>
                <a:effectLst/>
                <a:latin typeface="Arial" charset="0"/>
              </a:rPr>
              <a:t>Stay + Do Nothing</a:t>
            </a:r>
          </a:p>
        </p:txBody>
      </p:sp>
      <p:sp>
        <p:nvSpPr>
          <p:cNvPr id="33" name="Rectangle 32"/>
          <p:cNvSpPr/>
          <p:nvPr/>
        </p:nvSpPr>
        <p:spPr bwMode="auto">
          <a:xfrm>
            <a:off x="3224808" y="4333167"/>
            <a:ext cx="1512168" cy="504056"/>
          </a:xfrm>
          <a:prstGeom prst="rect">
            <a:avLst/>
          </a:prstGeom>
          <a:solidFill>
            <a:srgbClr val="FFFFFF"/>
          </a:solidFill>
          <a:ln w="9525" cap="flat" cmpd="sng" algn="ctr">
            <a:solidFill>
              <a:srgbClr val="A5ACA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GB" sz="1050" b="0" i="0" u="none" strike="noStrike" cap="none" normalizeH="0" baseline="0" dirty="0" smtClean="0">
                <a:ln>
                  <a:noFill/>
                </a:ln>
                <a:solidFill>
                  <a:schemeClr val="tx1"/>
                </a:solidFill>
                <a:effectLst/>
                <a:latin typeface="Arial" charset="0"/>
              </a:rPr>
              <a:t>Stay + Adapt OR Move</a:t>
            </a:r>
          </a:p>
        </p:txBody>
      </p:sp>
      <p:sp>
        <p:nvSpPr>
          <p:cNvPr id="34" name="Rectangle 33"/>
          <p:cNvSpPr/>
          <p:nvPr/>
        </p:nvSpPr>
        <p:spPr bwMode="auto">
          <a:xfrm>
            <a:off x="3224808" y="4921346"/>
            <a:ext cx="1512168" cy="504056"/>
          </a:xfrm>
          <a:prstGeom prst="rect">
            <a:avLst/>
          </a:prstGeom>
          <a:solidFill>
            <a:srgbClr val="FFFFFF"/>
          </a:solidFill>
          <a:ln w="9525" cap="flat" cmpd="sng" algn="ctr">
            <a:solidFill>
              <a:srgbClr val="A5ACA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GB" sz="1050" b="0" i="0" u="none" strike="noStrike" cap="none" normalizeH="0" baseline="0" dirty="0" smtClean="0">
                <a:ln>
                  <a:noFill/>
                </a:ln>
                <a:solidFill>
                  <a:schemeClr val="tx1"/>
                </a:solidFill>
                <a:effectLst/>
                <a:latin typeface="Arial" charset="0"/>
              </a:rPr>
              <a:t>Stay + Adapt OR Stay + Do Nothing OR Move</a:t>
            </a:r>
          </a:p>
        </p:txBody>
      </p:sp>
      <p:sp>
        <p:nvSpPr>
          <p:cNvPr id="35" name="Rectangle 34"/>
          <p:cNvSpPr/>
          <p:nvPr/>
        </p:nvSpPr>
        <p:spPr bwMode="auto">
          <a:xfrm>
            <a:off x="3224808" y="5533789"/>
            <a:ext cx="1512168" cy="504056"/>
          </a:xfrm>
          <a:prstGeom prst="rect">
            <a:avLst/>
          </a:prstGeom>
          <a:solidFill>
            <a:srgbClr val="FFFFFF"/>
          </a:solidFill>
          <a:ln w="9525" cap="flat" cmpd="sng" algn="ctr">
            <a:solidFill>
              <a:srgbClr val="A5ACA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GB" sz="1050" b="0" i="0" u="none" strike="noStrike" cap="none" normalizeH="0" baseline="0" dirty="0" smtClean="0">
                <a:ln>
                  <a:noFill/>
                </a:ln>
                <a:solidFill>
                  <a:schemeClr val="tx1"/>
                </a:solidFill>
                <a:effectLst/>
                <a:latin typeface="Arial" charset="0"/>
              </a:rPr>
              <a:t>Stay + Do Nothing</a:t>
            </a:r>
          </a:p>
        </p:txBody>
      </p:sp>
      <p:sp>
        <p:nvSpPr>
          <p:cNvPr id="36" name="Rectangle 35"/>
          <p:cNvSpPr/>
          <p:nvPr/>
        </p:nvSpPr>
        <p:spPr bwMode="auto">
          <a:xfrm>
            <a:off x="2293851" y="3429000"/>
            <a:ext cx="1656184" cy="252028"/>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GB" sz="1050" b="0" i="1" u="none" strike="noStrike" cap="none" normalizeH="0" baseline="0" dirty="0" smtClean="0">
                <a:ln>
                  <a:noFill/>
                </a:ln>
                <a:effectLst/>
                <a:latin typeface="Arial" charset="0"/>
              </a:rPr>
              <a:t>Location Dependence</a:t>
            </a:r>
          </a:p>
        </p:txBody>
      </p:sp>
      <p:sp>
        <p:nvSpPr>
          <p:cNvPr id="37" name="Rectangle 36"/>
          <p:cNvSpPr/>
          <p:nvPr/>
        </p:nvSpPr>
        <p:spPr bwMode="auto">
          <a:xfrm rot="16200000">
            <a:off x="-555612" y="4995668"/>
            <a:ext cx="1656184" cy="252028"/>
          </a:xfrm>
          <a:prstGeom prst="rect">
            <a:avLst/>
          </a:prstGeom>
          <a:solidFill>
            <a:srgbClr val="FFFF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GB" sz="1050" b="0" i="1" u="none" strike="noStrike" cap="none" normalizeH="0" baseline="0" dirty="0" smtClean="0">
                <a:ln>
                  <a:noFill/>
                </a:ln>
                <a:effectLst/>
                <a:latin typeface="Arial" charset="0"/>
              </a:rPr>
              <a:t>Adaptive Capacity</a:t>
            </a:r>
          </a:p>
        </p:txBody>
      </p:sp>
    </p:spTree>
    <p:extLst>
      <p:ext uri="{BB962C8B-B14F-4D97-AF65-F5344CB8AC3E}">
        <p14:creationId xmlns:p14="http://schemas.microsoft.com/office/powerpoint/2010/main" val="3062840056"/>
      </p:ext>
    </p:extLst>
  </p:cSld>
  <p:clrMapOvr>
    <a:masterClrMapping/>
  </p:clrMapOvr>
</p:sld>
</file>

<file path=ppt/theme/theme1.xml><?xml version="1.0" encoding="utf-8"?>
<a:theme xmlns:a="http://schemas.openxmlformats.org/drawingml/2006/main" name="Frontier Deck Report New">
  <a:themeElements>
    <a:clrScheme name="Frontier Deck Report Ne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rontier Deck Report New">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rgbClr val="E83F3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FFFFFF"/>
        </a:solidFill>
        <a:ln w="9525" cap="flat" cmpd="sng" algn="ctr">
          <a:solidFill>
            <a:srgbClr val="E83F3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1200" b="0" i="0" u="none" strike="noStrike" cap="none" normalizeH="0" baseline="0" smtClean="0">
            <a:ln>
              <a:noFill/>
            </a:ln>
            <a:solidFill>
              <a:schemeClr val="tx1"/>
            </a:solidFill>
            <a:effectLst/>
            <a:latin typeface="Arial" charset="0"/>
          </a:defRPr>
        </a:defPPr>
      </a:lstStyle>
    </a:lnDef>
  </a:objectDefaults>
  <a:extraClrSchemeLst>
    <a:extraClrScheme>
      <a:clrScheme name="Frontier Deck Report Ne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rontier Deck Report New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rontier Deck Report New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rontier Deck Report New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rontier Deck Report New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rontier Deck Report New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rontier Deck Report New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rontier Deck Report New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rontier Deck Report New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rontier Deck Report New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rontier Deck Report New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rontier Deck Report New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Frontier Deck Report New</Template>
  <TotalTime>31562</TotalTime>
  <Words>24407</Words>
  <Application>Microsoft Office PowerPoint</Application>
  <PresentationFormat>A4 Paper (210x297 mm)</PresentationFormat>
  <Paragraphs>1036</Paragraphs>
  <Slides>64</Slides>
  <Notes>0</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Frontier Deck Report New</vt:lpstr>
      <vt:lpstr>Joint Defra/EA FCERM R&amp;D programme - project FD2662 </vt:lpstr>
      <vt:lpstr>summary</vt:lpstr>
      <vt:lpstr>Headline findings in this study</vt:lpstr>
      <vt:lpstr>Headline findings in this study (continued…)</vt:lpstr>
      <vt:lpstr>Main report</vt:lpstr>
      <vt:lpstr>1. Introduction and structure of the report</vt:lpstr>
      <vt:lpstr>2. The case studies</vt:lpstr>
      <vt:lpstr>3.1 Reminder of overarching methodology</vt:lpstr>
      <vt:lpstr>3.2 Overarching methodology – understanding likely business responses</vt:lpstr>
      <vt:lpstr>3.3 Key assumptions underpinning the analysis</vt:lpstr>
      <vt:lpstr>4. The case studies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5.1 Summary of key findings from the case studies</vt:lpstr>
      <vt:lpstr>5.1 Summary of key findings from the case studies (continued…)</vt:lpstr>
      <vt:lpstr>5.2. Final reflections on the methodology</vt:lpstr>
      <vt:lpstr>annexes</vt:lpstr>
      <vt:lpstr>PowerPoint Presentation</vt:lpstr>
      <vt:lpstr>PowerPoint Presentation</vt:lpstr>
      <vt:lpstr>PowerPoint Presentation</vt:lpstr>
      <vt:lpstr>PowerPoint Presentation</vt:lpstr>
      <vt:lpstr>Annex 2: Assumptions/ Data Used</vt:lpstr>
      <vt:lpstr>Annex 2: Preliminary look up tables</vt:lpstr>
      <vt:lpstr>Annex 2: Preliminary look up tables</vt:lpstr>
      <vt:lpstr>Annex 2: Preliminary look up tables</vt:lpstr>
      <vt:lpstr>Annex 3: Stakeholders</vt:lpstr>
      <vt:lpstr>Annex 4: References</vt:lpstr>
      <vt:lpstr>Annex 4: References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title here</dc:title>
  <dc:creator>Louis Turner</dc:creator>
  <cp:lastModifiedBy>m301018</cp:lastModifiedBy>
  <cp:revision>466</cp:revision>
  <cp:lastPrinted>2013-10-30T09:35:59Z</cp:lastPrinted>
  <dcterms:created xsi:type="dcterms:W3CDTF">2013-10-25T17:34:44Z</dcterms:created>
  <dcterms:modified xsi:type="dcterms:W3CDTF">2014-07-28T10:39:11Z</dcterms:modified>
</cp:coreProperties>
</file>